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24"/>
  </p:notesMasterIdLst>
  <p:sldIdLst>
    <p:sldId id="256" r:id="rId2"/>
    <p:sldId id="261" r:id="rId3"/>
    <p:sldId id="334" r:id="rId4"/>
    <p:sldId id="258" r:id="rId5"/>
    <p:sldId id="332" r:id="rId6"/>
    <p:sldId id="330" r:id="rId7"/>
    <p:sldId id="331" r:id="rId8"/>
    <p:sldId id="259" r:id="rId9"/>
    <p:sldId id="335" r:id="rId10"/>
    <p:sldId id="337" r:id="rId11"/>
    <p:sldId id="338" r:id="rId12"/>
    <p:sldId id="340" r:id="rId13"/>
    <p:sldId id="339" r:id="rId14"/>
    <p:sldId id="346" r:id="rId15"/>
    <p:sldId id="347" r:id="rId16"/>
    <p:sldId id="344" r:id="rId17"/>
    <p:sldId id="341" r:id="rId18"/>
    <p:sldId id="329" r:id="rId19"/>
    <p:sldId id="349" r:id="rId20"/>
    <p:sldId id="350" r:id="rId21"/>
    <p:sldId id="351" r:id="rId22"/>
    <p:sldId id="35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B5B8"/>
    <a:srgbClr val="532E85"/>
    <a:srgbClr val="5CB66C"/>
    <a:srgbClr val="84C182"/>
    <a:srgbClr val="66BE78"/>
    <a:srgbClr val="D1E7D6"/>
    <a:srgbClr val="64BC78"/>
    <a:srgbClr val="65BD7A"/>
    <a:srgbClr val="6DBC68"/>
    <a:srgbClr val="61B6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78"/>
    <p:restoredTop sz="76648"/>
  </p:normalViewPr>
  <p:slideViewPr>
    <p:cSldViewPr snapToGrid="0">
      <p:cViewPr varScale="1">
        <p:scale>
          <a:sx n="91" d="100"/>
          <a:sy n="91" d="100"/>
        </p:scale>
        <p:origin x="1040" y="18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A9858-D0CE-A74A-8978-18A30B9C3361}" type="datetimeFigureOut">
              <a:rPr lang="en-US" smtClean="0"/>
              <a:t>8/11/26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18028-3E0D-AF48-821B-4170046FDE9C}" type="slidenum">
              <a:rPr lang="en-US" smtClean="0"/>
              <a:t>‹#›</a:t>
            </a:fld>
            <a:endParaRPr lang="en-US"/>
          </a:p>
        </p:txBody>
      </p:sp>
    </p:spTree>
    <p:extLst>
      <p:ext uri="{BB962C8B-B14F-4D97-AF65-F5344CB8AC3E}">
        <p14:creationId xmlns:p14="http://schemas.microsoft.com/office/powerpoint/2010/main" val="4280968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f7d15afe0_2_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p:txBody>
      </p:sp>
      <p:sp>
        <p:nvSpPr>
          <p:cNvPr id="224" name="Google Shape;224;g35f7d15afe0_2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932141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7D378-010D-C8E2-86A9-D170CD0D4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139DBE-73D4-5480-5727-FAEACFC11F1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D2D8E9-682D-2D98-845E-40E7A077398E}"/>
              </a:ext>
            </a:extLst>
          </p:cNvPr>
          <p:cNvSpPr>
            <a:spLocks noGrp="1"/>
          </p:cNvSpPr>
          <p:nvPr>
            <p:ph type="body" idx="1"/>
          </p:nvPr>
        </p:nvSpPr>
        <p:spPr/>
        <p:txBody>
          <a:bodyPr/>
          <a:lstStyle/>
          <a:p>
            <a:r>
              <a:rPr lang="en-US" b="1" dirty="0"/>
              <a:t>Say:</a:t>
            </a:r>
          </a:p>
          <a:p>
            <a:r>
              <a:rPr lang="en-US" b="0" dirty="0"/>
              <a:t>“Now let’s apply that model to real AI systems.” </a:t>
            </a:r>
          </a:p>
          <a:p>
            <a:r>
              <a:rPr lang="en-US" b="0" dirty="0"/>
              <a:t>“First: recommendation systems like TikTok or Netflix.”</a:t>
            </a:r>
          </a:p>
          <a:p>
            <a:endParaRPr lang="en-US" b="0" dirty="0"/>
          </a:p>
          <a:p>
            <a:r>
              <a:rPr lang="en-US" b="0" dirty="0"/>
              <a:t>“You watch or like something. That’s the input.”</a:t>
            </a:r>
          </a:p>
          <a:p>
            <a:r>
              <a:rPr lang="en-US" b="0" dirty="0"/>
              <a:t>“The AI system compares it to lots of data it has on you and other users of the app or website.”</a:t>
            </a:r>
          </a:p>
          <a:p>
            <a:r>
              <a:rPr lang="en-US" b="0" dirty="0"/>
              <a:t>“It finds patterns, so it knows people like you also watch this.”</a:t>
            </a:r>
          </a:p>
          <a:p>
            <a:r>
              <a:rPr lang="en-US" b="0" dirty="0"/>
              <a:t>“It then predicts the next video and recommends it to you.”</a:t>
            </a:r>
          </a:p>
          <a:p>
            <a:endParaRPr lang="en-US" dirty="0"/>
          </a:p>
          <a:p>
            <a:r>
              <a:rPr lang="en-US" dirty="0"/>
              <a:t>"AI regularly does this also for online shopping - using your browsing and search history to build up a profile for you and recommend products you might like.”</a:t>
            </a:r>
          </a:p>
          <a:p>
            <a:endParaRPr lang="en-US" dirty="0"/>
          </a:p>
          <a:p>
            <a:r>
              <a:rPr lang="en-US" dirty="0"/>
              <a:t>”A recommender system is an example of an </a:t>
            </a:r>
            <a:r>
              <a:rPr lang="en-US" b="1" dirty="0"/>
              <a:t>algorithm</a:t>
            </a:r>
            <a:r>
              <a:rPr lang="en-US" dirty="0"/>
              <a:t> – a step-by-step set of rules or instructions a computer uses to solve a problem or complete a task. With Machine Learning, AI systems can learn as they go, adapting its own rules and making predictions.”</a:t>
            </a:r>
          </a:p>
          <a:p>
            <a:br>
              <a:rPr lang="en-US" dirty="0"/>
            </a:br>
            <a:r>
              <a:rPr lang="en-US" dirty="0"/>
              <a:t>“"When algorithms track what you like, they start showing you only what you like or agree with, creating a </a:t>
            </a:r>
            <a:r>
              <a:rPr lang="en-US" b="1" dirty="0"/>
              <a:t>filter bubble</a:t>
            </a:r>
            <a:r>
              <a:rPr lang="en-US" dirty="0"/>
              <a:t>. Inside that bubble, every opinion echoes your own, making an </a:t>
            </a:r>
            <a:r>
              <a:rPr lang="en-US" b="1" dirty="0"/>
              <a:t>echo chamber </a:t>
            </a:r>
            <a:r>
              <a:rPr lang="en-US" dirty="0"/>
              <a:t>where it feels like everyone in the world sees things the exact same way you do.”</a:t>
            </a:r>
          </a:p>
          <a:p>
            <a:endParaRPr lang="en-US" dirty="0"/>
          </a:p>
          <a:p>
            <a:r>
              <a:rPr lang="en-US" dirty="0"/>
              <a:t>“How might this be a bad thing?”</a:t>
            </a:r>
            <a:br>
              <a:rPr lang="en-US" dirty="0"/>
            </a:br>
            <a:r>
              <a:rPr lang="en-US" dirty="0"/>
              <a:t>(Take 2-3 answers)</a:t>
            </a:r>
          </a:p>
        </p:txBody>
      </p:sp>
      <p:sp>
        <p:nvSpPr>
          <p:cNvPr id="4" name="Slide Number Placeholder 3">
            <a:extLst>
              <a:ext uri="{FF2B5EF4-FFF2-40B4-BE49-F238E27FC236}">
                <a16:creationId xmlns:a16="http://schemas.microsoft.com/office/drawing/2014/main" id="{169273F4-61A4-299A-5816-22D7A99C75E7}"/>
              </a:ext>
            </a:extLst>
          </p:cNvPr>
          <p:cNvSpPr>
            <a:spLocks noGrp="1"/>
          </p:cNvSpPr>
          <p:nvPr>
            <p:ph type="sldNum" sz="quarter" idx="5"/>
          </p:nvPr>
        </p:nvSpPr>
        <p:spPr/>
        <p:txBody>
          <a:bodyPr/>
          <a:lstStyle/>
          <a:p>
            <a:fld id="{6D94FB56-E90D-DD42-905D-CFB533F77791}" type="slidenum">
              <a:rPr lang="en-US" smtClean="0"/>
              <a:t>9</a:t>
            </a:fld>
            <a:endParaRPr lang="en-US"/>
          </a:p>
        </p:txBody>
      </p:sp>
    </p:spTree>
    <p:extLst>
      <p:ext uri="{BB962C8B-B14F-4D97-AF65-F5344CB8AC3E}">
        <p14:creationId xmlns:p14="http://schemas.microsoft.com/office/powerpoint/2010/main" val="34843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73253-5861-04E3-0FB7-93988ED2E3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CC6BF-46B7-0CC4-2A21-EA5D103C90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18A2996-386B-57A4-8981-C818403DF897}"/>
              </a:ext>
            </a:extLst>
          </p:cNvPr>
          <p:cNvSpPr>
            <a:spLocks noGrp="1"/>
          </p:cNvSpPr>
          <p:nvPr>
            <p:ph type="body" idx="1"/>
          </p:nvPr>
        </p:nvSpPr>
        <p:spPr/>
        <p:txBody>
          <a:bodyPr/>
          <a:lstStyle/>
          <a:p>
            <a:r>
              <a:rPr lang="en-IE" b="1" dirty="0"/>
              <a:t>Say:</a:t>
            </a:r>
            <a:endParaRPr lang="en-IE" dirty="0"/>
          </a:p>
          <a:p>
            <a:r>
              <a:rPr lang="en-IE" dirty="0"/>
              <a:t>“Let’s try one together.”</a:t>
            </a:r>
          </a:p>
          <a:p>
            <a:r>
              <a:rPr lang="en-IE" dirty="0"/>
              <a:t>“You enter your destination into a navigation system like Google Maps. That’s the input.”</a:t>
            </a:r>
          </a:p>
          <a:p>
            <a:r>
              <a:rPr lang="en-IE" dirty="0"/>
              <a:t>“It uses traffic and location data…”</a:t>
            </a:r>
          </a:p>
          <a:p>
            <a:r>
              <a:rPr lang="en-IE" dirty="0"/>
              <a:t>“It finds patterns, like which routes are usually fastest…”</a:t>
            </a:r>
          </a:p>
          <a:p>
            <a:endParaRPr lang="en-IE" b="1" dirty="0"/>
          </a:p>
          <a:p>
            <a:r>
              <a:rPr lang="en-IE" b="1" dirty="0"/>
              <a:t>“So what’s the output?”</a:t>
            </a:r>
            <a:endParaRPr lang="en-IE" dirty="0"/>
          </a:p>
          <a:p>
            <a:r>
              <a:rPr lang="en-IE" i="1" dirty="0"/>
              <a:t>(Take 1-2 answers: ‘best route’, ‘directions’)</a:t>
            </a:r>
            <a:endParaRPr lang="en-IE" dirty="0"/>
          </a:p>
          <a:p>
            <a:endParaRPr lang="en-IE" dirty="0"/>
          </a:p>
          <a:p>
            <a:r>
              <a:rPr lang="en-IE" b="1" dirty="0"/>
              <a:t>Confirm:</a:t>
            </a:r>
            <a:endParaRPr lang="en-IE" dirty="0"/>
          </a:p>
          <a:p>
            <a:r>
              <a:rPr lang="en-IE" dirty="0"/>
              <a:t>“Exactly. It gives the best route right now.”</a:t>
            </a:r>
            <a:br>
              <a:rPr lang="en-IE" dirty="0"/>
            </a:br>
            <a:r>
              <a:rPr lang="en-IE" dirty="0"/>
              <a:t>"It updates in real time as the traffic conditions change."</a:t>
            </a:r>
          </a:p>
          <a:p>
            <a:endParaRPr lang="en-US" dirty="0"/>
          </a:p>
        </p:txBody>
      </p:sp>
      <p:sp>
        <p:nvSpPr>
          <p:cNvPr id="4" name="Slide Number Placeholder 3">
            <a:extLst>
              <a:ext uri="{FF2B5EF4-FFF2-40B4-BE49-F238E27FC236}">
                <a16:creationId xmlns:a16="http://schemas.microsoft.com/office/drawing/2014/main" id="{B622AA33-FA80-B10A-DA8E-AD6D392562D7}"/>
              </a:ext>
            </a:extLst>
          </p:cNvPr>
          <p:cNvSpPr>
            <a:spLocks noGrp="1"/>
          </p:cNvSpPr>
          <p:nvPr>
            <p:ph type="sldNum" sz="quarter" idx="5"/>
          </p:nvPr>
        </p:nvSpPr>
        <p:spPr/>
        <p:txBody>
          <a:bodyPr/>
          <a:lstStyle/>
          <a:p>
            <a:fld id="{6D94FB56-E90D-DD42-905D-CFB533F77791}" type="slidenum">
              <a:rPr lang="en-US" smtClean="0"/>
              <a:t>10</a:t>
            </a:fld>
            <a:endParaRPr lang="en-US"/>
          </a:p>
        </p:txBody>
      </p:sp>
    </p:spTree>
    <p:extLst>
      <p:ext uri="{BB962C8B-B14F-4D97-AF65-F5344CB8AC3E}">
        <p14:creationId xmlns:p14="http://schemas.microsoft.com/office/powerpoint/2010/main" val="616248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A76C2-8560-7EEF-C4F0-F89D4E46A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C40B6-EA26-CE03-C844-FD08EEEBF6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94D55C-C759-717E-EAFE-5073C3477268}"/>
              </a:ext>
            </a:extLst>
          </p:cNvPr>
          <p:cNvSpPr>
            <a:spLocks noGrp="1"/>
          </p:cNvSpPr>
          <p:nvPr>
            <p:ph type="body" idx="1"/>
          </p:nvPr>
        </p:nvSpPr>
        <p:spPr/>
        <p:txBody>
          <a:bodyPr/>
          <a:lstStyle/>
          <a:p>
            <a:r>
              <a:rPr lang="en-IE" b="1" dirty="0"/>
              <a:t>Say:</a:t>
            </a:r>
            <a:endParaRPr lang="en-IE" dirty="0"/>
          </a:p>
          <a:p>
            <a:r>
              <a:rPr lang="en-IE" dirty="0"/>
              <a:t>“Let’s look at a more serious example: the use of medical AI for diagnosing health problems.”</a:t>
            </a:r>
          </a:p>
          <a:p>
            <a:endParaRPr lang="en-IE" dirty="0"/>
          </a:p>
          <a:p>
            <a:r>
              <a:rPr lang="en-IE" dirty="0"/>
              <a:t>“A doctor inputs something like an X-ray. That’s the input.”</a:t>
            </a:r>
          </a:p>
          <a:p>
            <a:r>
              <a:rPr lang="en-IE" dirty="0"/>
              <a:t>“It compares it to thousands of previous scans. That’s the data.”</a:t>
            </a:r>
          </a:p>
          <a:p>
            <a:r>
              <a:rPr lang="en-IE" dirty="0"/>
              <a:t>“It looks for patterns, such as what cancer or disease usually looks like.”</a:t>
            </a:r>
          </a:p>
          <a:p>
            <a:br>
              <a:rPr lang="en-IE" dirty="0"/>
            </a:br>
            <a:r>
              <a:rPr lang="en-IE" b="1" dirty="0"/>
              <a:t>“So what’s the output?”</a:t>
            </a:r>
          </a:p>
          <a:p>
            <a:r>
              <a:rPr lang="en-IE" i="1" dirty="0"/>
              <a:t>(Take 1 answer: diagnosis / prediction)</a:t>
            </a:r>
            <a:endParaRPr lang="en-IE" dirty="0"/>
          </a:p>
          <a:p>
            <a:endParaRPr lang="en-IE" dirty="0"/>
          </a:p>
          <a:p>
            <a:r>
              <a:rPr lang="en-IE" b="1" dirty="0"/>
              <a:t>Confirm:</a:t>
            </a:r>
            <a:endParaRPr lang="en-IE" dirty="0"/>
          </a:p>
          <a:p>
            <a:r>
              <a:rPr lang="en-IE" dirty="0"/>
              <a:t>“Exactly: a prediction, like whether something might be wrong. The bottom left of the image here says "no abnormalities detected.”</a:t>
            </a:r>
          </a:p>
          <a:p>
            <a:r>
              <a:rPr lang="en-IE" dirty="0"/>
              <a:t>"Again, the system learns the more cases it sees and the more feedback it gets from medical staff."</a:t>
            </a:r>
          </a:p>
          <a:p>
            <a:endParaRPr lang="en-IE" dirty="0"/>
          </a:p>
          <a:p>
            <a:r>
              <a:rPr lang="en-IE" b="1" dirty="0"/>
              <a:t>Finish:</a:t>
            </a:r>
            <a:br>
              <a:rPr lang="en-IE" b="0" dirty="0"/>
            </a:br>
            <a:r>
              <a:rPr lang="en-IE" b="0" dirty="0"/>
              <a:t>“But remember: unlike a real doctor or radiologist, it’s not understanding the patient…”</a:t>
            </a:r>
            <a:br>
              <a:rPr lang="en-IE" b="0" dirty="0"/>
            </a:br>
            <a:r>
              <a:rPr lang="en-IE" b="0" dirty="0"/>
              <a:t>“It’s matching patterns from past data.”</a:t>
            </a:r>
          </a:p>
          <a:p>
            <a:endParaRPr lang="en-US" dirty="0"/>
          </a:p>
        </p:txBody>
      </p:sp>
      <p:sp>
        <p:nvSpPr>
          <p:cNvPr id="4" name="Slide Number Placeholder 3">
            <a:extLst>
              <a:ext uri="{FF2B5EF4-FFF2-40B4-BE49-F238E27FC236}">
                <a16:creationId xmlns:a16="http://schemas.microsoft.com/office/drawing/2014/main" id="{D2405C8B-F1E2-58E2-B393-059737985F51}"/>
              </a:ext>
            </a:extLst>
          </p:cNvPr>
          <p:cNvSpPr>
            <a:spLocks noGrp="1"/>
          </p:cNvSpPr>
          <p:nvPr>
            <p:ph type="sldNum" sz="quarter" idx="5"/>
          </p:nvPr>
        </p:nvSpPr>
        <p:spPr/>
        <p:txBody>
          <a:bodyPr/>
          <a:lstStyle/>
          <a:p>
            <a:fld id="{6D94FB56-E90D-DD42-905D-CFB533F77791}" type="slidenum">
              <a:rPr lang="en-US" smtClean="0"/>
              <a:t>11</a:t>
            </a:fld>
            <a:endParaRPr lang="en-US"/>
          </a:p>
        </p:txBody>
      </p:sp>
    </p:spTree>
    <p:extLst>
      <p:ext uri="{BB962C8B-B14F-4D97-AF65-F5344CB8AC3E}">
        <p14:creationId xmlns:p14="http://schemas.microsoft.com/office/powerpoint/2010/main" val="2422761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B4765-3E64-A74C-1ADA-16BA11CA0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0BDC2-F974-4192-8B0B-CB6CA47464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76E8C6B-0DFB-E913-80F5-19AEBA002BE4}"/>
              </a:ext>
            </a:extLst>
          </p:cNvPr>
          <p:cNvSpPr>
            <a:spLocks noGrp="1"/>
          </p:cNvSpPr>
          <p:nvPr>
            <p:ph type="body" idx="1"/>
          </p:nvPr>
        </p:nvSpPr>
        <p:spPr/>
        <p:txBody>
          <a:bodyPr/>
          <a:lstStyle/>
          <a:p>
            <a:r>
              <a:rPr lang="en-IE" b="1" dirty="0"/>
              <a:t>Say:</a:t>
            </a:r>
            <a:endParaRPr lang="en-IE" dirty="0"/>
          </a:p>
          <a:p>
            <a:r>
              <a:rPr lang="en-IE" dirty="0"/>
              <a:t>“Let’s try a final, harder one.”</a:t>
            </a:r>
          </a:p>
          <a:p>
            <a:r>
              <a:rPr lang="en-IE" dirty="0"/>
              <a:t>“You give a Generative AI tool like ChatGPT or Gemini a question (called a ’prompt’). That’s the input.”</a:t>
            </a:r>
            <a:br>
              <a:rPr lang="en-IE" dirty="0"/>
            </a:br>
            <a:r>
              <a:rPr lang="en-IE" dirty="0"/>
              <a:t>“GenAI is technology that creates new content like text, images or music based on patterns it has learned.”</a:t>
            </a:r>
          </a:p>
          <a:p>
            <a:pPr lvl="0"/>
            <a:endParaRPr lang="en-IE" dirty="0"/>
          </a:p>
          <a:p>
            <a:pPr lvl="0"/>
            <a:r>
              <a:rPr lang="en-IE" dirty="0"/>
              <a:t>"A GenAI text generation tool like ChatGPT or Gemini, for example, is trained on huge amounts of text - that’s the data.”</a:t>
            </a:r>
            <a:br>
              <a:rPr lang="en-IE" dirty="0"/>
            </a:br>
            <a:br>
              <a:rPr lang="en-IE" dirty="0"/>
            </a:br>
            <a:r>
              <a:rPr lang="en-IE" dirty="0"/>
              <a:t>"It's estimated ChatGPT was trained on about 10 trillion words - the equivalent to reading roughly </a:t>
            </a:r>
            <a:r>
              <a:rPr lang="en-IE" b="0" dirty="0"/>
              <a:t>125 million books.</a:t>
            </a:r>
          </a:p>
          <a:p>
            <a:pPr lvl="0"/>
            <a:r>
              <a:rPr lang="en-IE" dirty="0"/>
              <a:t>If a human read 1 book every single day, it would take them over </a:t>
            </a:r>
            <a:r>
              <a:rPr lang="en-IE" b="0" dirty="0"/>
              <a:t>340,000 years </a:t>
            </a:r>
            <a:r>
              <a:rPr lang="en-IE" dirty="0"/>
              <a:t>to read what ChatGPT processed during its pre-training phase."</a:t>
            </a:r>
          </a:p>
          <a:p>
            <a:endParaRPr lang="en-IE" dirty="0"/>
          </a:p>
          <a:p>
            <a:r>
              <a:rPr lang="en-IE" b="1" dirty="0"/>
              <a:t>“But what pattern is it using?”</a:t>
            </a:r>
            <a:endParaRPr lang="en-IE" dirty="0"/>
          </a:p>
          <a:p>
            <a:r>
              <a:rPr lang="en-IE" i="1" dirty="0"/>
              <a:t>(Take 1-2 answers. Guide if needed)</a:t>
            </a:r>
            <a:endParaRPr lang="en-IE" dirty="0"/>
          </a:p>
          <a:p>
            <a:endParaRPr lang="en-IE" dirty="0"/>
          </a:p>
          <a:p>
            <a:r>
              <a:rPr lang="en-IE" b="1" dirty="0"/>
              <a:t>If stuck, prompt:</a:t>
            </a:r>
            <a:br>
              <a:rPr lang="en-IE" dirty="0"/>
            </a:br>
            <a:r>
              <a:rPr lang="en-IE" dirty="0"/>
              <a:t>“What is it predicting each time it writes?”</a:t>
            </a:r>
          </a:p>
          <a:p>
            <a:endParaRPr lang="en-IE" dirty="0"/>
          </a:p>
          <a:p>
            <a:r>
              <a:rPr lang="en-IE" b="1" dirty="0"/>
              <a:t>Reveal:</a:t>
            </a:r>
            <a:endParaRPr lang="en-IE" dirty="0"/>
          </a:p>
          <a:p>
            <a:r>
              <a:rPr lang="en-IE" dirty="0"/>
              <a:t>“It’s finding patterns in language, like which words usually come next.”</a:t>
            </a:r>
            <a:br>
              <a:rPr lang="en-IE" dirty="0"/>
            </a:br>
            <a:endParaRPr lang="en-IE" dirty="0"/>
          </a:p>
          <a:p>
            <a:r>
              <a:rPr lang="en-IE" b="1" dirty="0"/>
              <a:t>Finish:</a:t>
            </a:r>
            <a:endParaRPr lang="en-IE" dirty="0"/>
          </a:p>
          <a:p>
            <a:r>
              <a:rPr lang="en-IE" dirty="0"/>
              <a:t>“So it’s not thinking…”</a:t>
            </a:r>
          </a:p>
          <a:p>
            <a:r>
              <a:rPr lang="en-IE" b="0" dirty="0"/>
              <a:t>“Using its training data, it’s just predicting the most likely next word, again and again, to create new text.”</a:t>
            </a:r>
          </a:p>
          <a:p>
            <a:r>
              <a:rPr lang="en-IE" b="1" i="1" dirty="0"/>
              <a:t>“But what if the data is limited or inaccurate?”</a:t>
            </a:r>
          </a:p>
          <a:p>
            <a:endParaRPr lang="en-US" dirty="0"/>
          </a:p>
        </p:txBody>
      </p:sp>
      <p:sp>
        <p:nvSpPr>
          <p:cNvPr id="4" name="Slide Number Placeholder 3">
            <a:extLst>
              <a:ext uri="{FF2B5EF4-FFF2-40B4-BE49-F238E27FC236}">
                <a16:creationId xmlns:a16="http://schemas.microsoft.com/office/drawing/2014/main" id="{3CD40559-ED00-9DC9-8F8F-2009176609A4}"/>
              </a:ext>
            </a:extLst>
          </p:cNvPr>
          <p:cNvSpPr>
            <a:spLocks noGrp="1"/>
          </p:cNvSpPr>
          <p:nvPr>
            <p:ph type="sldNum" sz="quarter" idx="5"/>
          </p:nvPr>
        </p:nvSpPr>
        <p:spPr/>
        <p:txBody>
          <a:bodyPr/>
          <a:lstStyle/>
          <a:p>
            <a:fld id="{6D94FB56-E90D-DD42-905D-CFB533F77791}" type="slidenum">
              <a:rPr lang="en-US" smtClean="0"/>
              <a:t>12</a:t>
            </a:fld>
            <a:endParaRPr lang="en-US"/>
          </a:p>
        </p:txBody>
      </p:sp>
    </p:spTree>
    <p:extLst>
      <p:ext uri="{BB962C8B-B14F-4D97-AF65-F5344CB8AC3E}">
        <p14:creationId xmlns:p14="http://schemas.microsoft.com/office/powerpoint/2010/main" val="1467832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3E0F6-B6FE-2DAE-3BF7-5AD025031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ACFEE-4A7B-429A-D2DB-E905BA5330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7AAFD5-8B89-094B-5BD6-2B8A9EAED2E7}"/>
              </a:ext>
            </a:extLst>
          </p:cNvPr>
          <p:cNvSpPr>
            <a:spLocks noGrp="1"/>
          </p:cNvSpPr>
          <p:nvPr>
            <p:ph type="body" idx="1"/>
          </p:nvPr>
        </p:nvSpPr>
        <p:spPr/>
        <p:txBody>
          <a:bodyPr/>
          <a:lstStyle/>
          <a:p>
            <a:r>
              <a:rPr lang="en-IE" b="1" dirty="0"/>
              <a:t>Say:</a:t>
            </a:r>
            <a:endParaRPr lang="en-IE" dirty="0"/>
          </a:p>
          <a:p>
            <a:r>
              <a:rPr lang="en-IE" dirty="0"/>
              <a:t>“To explore this, you’re going to train an image detection AI. Based on what it sees, it will decide what counts as an athlete.”</a:t>
            </a:r>
          </a:p>
          <a:p>
            <a:r>
              <a:rPr lang="en-IE" dirty="0"/>
              <a:t>“Here’s the tiny amount of data your AI is trained on. Look closely.”</a:t>
            </a:r>
          </a:p>
          <a:p>
            <a:endParaRPr lang="en-IE" dirty="0"/>
          </a:p>
          <a:p>
            <a:r>
              <a:rPr lang="en-IE" dirty="0"/>
              <a:t>(Click to reveal image 1, 2, 3)</a:t>
            </a:r>
          </a:p>
          <a:p>
            <a:br>
              <a:rPr lang="en-IE" dirty="0"/>
            </a:br>
            <a:r>
              <a:rPr lang="en-IE" dirty="0"/>
              <a:t>“Turn to a partner: what rule would your AI learn from this data?”</a:t>
            </a:r>
          </a:p>
          <a:p>
            <a:r>
              <a:rPr lang="en-IE" dirty="0"/>
              <a:t>(1 min. discussion, then ask class for 3-4 rules)</a:t>
            </a:r>
          </a:p>
          <a:p>
            <a:endParaRPr lang="en-IE" dirty="0"/>
          </a:p>
          <a:p>
            <a:endParaRPr lang="en-IE" dirty="0"/>
          </a:p>
          <a:p>
            <a:endParaRPr lang="en-IE" dirty="0"/>
          </a:p>
          <a:p>
            <a:endParaRPr lang="en-US" dirty="0"/>
          </a:p>
        </p:txBody>
      </p:sp>
      <p:sp>
        <p:nvSpPr>
          <p:cNvPr id="4" name="Slide Number Placeholder 3">
            <a:extLst>
              <a:ext uri="{FF2B5EF4-FFF2-40B4-BE49-F238E27FC236}">
                <a16:creationId xmlns:a16="http://schemas.microsoft.com/office/drawing/2014/main" id="{F3B119FF-2823-B57E-3ABC-76DCBD44409F}"/>
              </a:ext>
            </a:extLst>
          </p:cNvPr>
          <p:cNvSpPr>
            <a:spLocks noGrp="1"/>
          </p:cNvSpPr>
          <p:nvPr>
            <p:ph type="sldNum" sz="quarter" idx="5"/>
          </p:nvPr>
        </p:nvSpPr>
        <p:spPr/>
        <p:txBody>
          <a:bodyPr/>
          <a:lstStyle/>
          <a:p>
            <a:fld id="{6D94FB56-E90D-DD42-905D-CFB533F77791}" type="slidenum">
              <a:rPr lang="en-US" smtClean="0"/>
              <a:t>13</a:t>
            </a:fld>
            <a:endParaRPr lang="en-US"/>
          </a:p>
        </p:txBody>
      </p:sp>
    </p:spTree>
    <p:extLst>
      <p:ext uri="{BB962C8B-B14F-4D97-AF65-F5344CB8AC3E}">
        <p14:creationId xmlns:p14="http://schemas.microsoft.com/office/powerpoint/2010/main" val="4016436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BDBB5-6FFB-209B-8C8E-3272FDE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AE363-8A84-8FBA-AADF-FD5D227401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9D80D4-1DC5-5CC6-D499-46022E5DBDC6}"/>
              </a:ext>
            </a:extLst>
          </p:cNvPr>
          <p:cNvSpPr>
            <a:spLocks noGrp="1"/>
          </p:cNvSpPr>
          <p:nvPr>
            <p:ph type="body" idx="1"/>
          </p:nvPr>
        </p:nvSpPr>
        <p:spPr/>
        <p:txBody>
          <a:bodyPr/>
          <a:lstStyle/>
          <a:p>
            <a:r>
              <a:rPr lang="en-IE" b="1" dirty="0"/>
              <a:t>Say:</a:t>
            </a:r>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“Now let's test your AI.”</a:t>
            </a:r>
            <a:br>
              <a:rPr lang="en-IE" dirty="0"/>
            </a:br>
            <a:r>
              <a:rPr lang="en-IE" dirty="0"/>
              <a:t>“Based on your rules, are these images ”athletes”? </a:t>
            </a:r>
            <a:br>
              <a:rPr lang="en-IE" dirty="0"/>
            </a:br>
            <a:r>
              <a:rPr lang="en-IE" dirty="0"/>
              <a:t>“Would your AI say yes or no?”</a:t>
            </a:r>
          </a:p>
          <a:p>
            <a:endParaRPr lang="en-IE" dirty="0"/>
          </a:p>
          <a:p>
            <a:r>
              <a:rPr lang="en-IE" dirty="0"/>
              <a:t>(Click 1, 2, 3 to show the images one by one)</a:t>
            </a:r>
          </a:p>
          <a:p>
            <a:endParaRPr lang="en-IE" dirty="0"/>
          </a:p>
          <a:p>
            <a:r>
              <a:rPr lang="en-IE" dirty="0"/>
              <a:t>(Hands up / quick responses)</a:t>
            </a:r>
          </a:p>
          <a:p>
            <a:endParaRPr lang="en-IE" dirty="0"/>
          </a:p>
          <a:p>
            <a:r>
              <a:rPr lang="en-IE" dirty="0"/>
              <a:t>(Then, Click 4 to show header Why might your AI get this wrong)</a:t>
            </a:r>
          </a:p>
          <a:p>
            <a:endParaRPr lang="en-IE" dirty="0"/>
          </a:p>
          <a:p>
            <a:r>
              <a:rPr lang="en-IE" dirty="0"/>
              <a:t>Ask students:</a:t>
            </a:r>
            <a:br>
              <a:rPr lang="en-IE" dirty="0"/>
            </a:br>
            <a:r>
              <a:rPr lang="en-IE" dirty="0"/>
              <a:t>“What just happened to your AI?”</a:t>
            </a:r>
          </a:p>
          <a:p>
            <a:endParaRPr lang="en-IE" dirty="0"/>
          </a:p>
          <a:p>
            <a:r>
              <a:rPr lang="en-IE" dirty="0"/>
              <a:t>(Students will say:</a:t>
            </a:r>
          </a:p>
          <a:p>
            <a:r>
              <a:rPr lang="en-IE" dirty="0"/>
              <a:t>“It got it wrong” </a:t>
            </a:r>
          </a:p>
          <a:p>
            <a:r>
              <a:rPr lang="en-IE" dirty="0"/>
              <a:t>“It was too narrow” </a:t>
            </a:r>
          </a:p>
          <a:p>
            <a:r>
              <a:rPr lang="en-IE" dirty="0"/>
              <a:t>“It didn’t include everyone”) </a:t>
            </a:r>
          </a:p>
          <a:p>
            <a:endParaRPr lang="en-IE" dirty="0"/>
          </a:p>
          <a:p>
            <a:r>
              <a:rPr lang="en-IE" b="1" dirty="0"/>
              <a:t>Then land it (Click 5):</a:t>
            </a:r>
            <a:endParaRPr lang="en-IE" dirty="0"/>
          </a:p>
          <a:p>
            <a:r>
              <a:rPr lang="en-IE" dirty="0"/>
              <a:t>“That’s exactly what we call </a:t>
            </a:r>
            <a:r>
              <a:rPr lang="en-IE" b="1" dirty="0"/>
              <a:t>bias </a:t>
            </a:r>
            <a:r>
              <a:rPr lang="en-IE" dirty="0"/>
              <a:t>in AI.”</a:t>
            </a:r>
          </a:p>
          <a:p>
            <a:r>
              <a:rPr lang="en-IE" dirty="0"/>
              <a:t>“The system worked perfectly…”</a:t>
            </a:r>
            <a:br>
              <a:rPr lang="en-IE" dirty="0"/>
            </a:br>
            <a:r>
              <a:rPr lang="en-IE" dirty="0"/>
              <a:t>“But the </a:t>
            </a:r>
            <a:r>
              <a:rPr lang="en-IE" b="1" dirty="0"/>
              <a:t>data was limited</a:t>
            </a:r>
            <a:r>
              <a:rPr lang="en-IE" dirty="0"/>
              <a:t>”</a:t>
            </a:r>
            <a:br>
              <a:rPr lang="en-IE" dirty="0"/>
            </a:br>
            <a:r>
              <a:rPr lang="en-IE" b="1" dirty="0"/>
              <a:t>“So the outcome was biased.”</a:t>
            </a:r>
          </a:p>
          <a:p>
            <a:r>
              <a:rPr lang="en-IE" b="0" dirty="0"/>
              <a:t>“If we extend this to the real world, and applications in things like medical AI, hiring and facial recognition, bias in AI has serious implications.”</a:t>
            </a:r>
          </a:p>
          <a:p>
            <a:br>
              <a:rPr lang="en-IE" dirty="0"/>
            </a:br>
            <a:endParaRPr lang="en-IE" dirty="0"/>
          </a:p>
          <a:p>
            <a:endParaRPr lang="en-IE" dirty="0"/>
          </a:p>
          <a:p>
            <a:endParaRPr lang="en-US" dirty="0"/>
          </a:p>
        </p:txBody>
      </p:sp>
      <p:sp>
        <p:nvSpPr>
          <p:cNvPr id="4" name="Slide Number Placeholder 3">
            <a:extLst>
              <a:ext uri="{FF2B5EF4-FFF2-40B4-BE49-F238E27FC236}">
                <a16:creationId xmlns:a16="http://schemas.microsoft.com/office/drawing/2014/main" id="{DC6FB5BB-39A7-955F-855F-945D6800896C}"/>
              </a:ext>
            </a:extLst>
          </p:cNvPr>
          <p:cNvSpPr>
            <a:spLocks noGrp="1"/>
          </p:cNvSpPr>
          <p:nvPr>
            <p:ph type="sldNum" sz="quarter" idx="5"/>
          </p:nvPr>
        </p:nvSpPr>
        <p:spPr/>
        <p:txBody>
          <a:bodyPr/>
          <a:lstStyle/>
          <a:p>
            <a:fld id="{6D94FB56-E90D-DD42-905D-CFB533F77791}" type="slidenum">
              <a:rPr lang="en-US" smtClean="0"/>
              <a:t>14</a:t>
            </a:fld>
            <a:endParaRPr lang="en-US"/>
          </a:p>
        </p:txBody>
      </p:sp>
    </p:spTree>
    <p:extLst>
      <p:ext uri="{BB962C8B-B14F-4D97-AF65-F5344CB8AC3E}">
        <p14:creationId xmlns:p14="http://schemas.microsoft.com/office/powerpoint/2010/main" val="114478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B40DF-6E32-BE6D-72DB-52F667E5D5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CC842-C319-DD82-26BB-346390C8407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269B7E-C7D9-8A6D-FC35-03710830DCB8}"/>
              </a:ext>
            </a:extLst>
          </p:cNvPr>
          <p:cNvSpPr>
            <a:spLocks noGrp="1"/>
          </p:cNvSpPr>
          <p:nvPr>
            <p:ph type="body" idx="1"/>
          </p:nvPr>
        </p:nvSpPr>
        <p:spPr/>
        <p:txBody>
          <a:bodyPr/>
          <a:lstStyle/>
          <a:p>
            <a:r>
              <a:rPr lang="en-IE" b="1" dirty="0"/>
              <a:t>Say:</a:t>
            </a:r>
            <a:endParaRPr lang="en-IE" dirty="0"/>
          </a:p>
          <a:p>
            <a:r>
              <a:rPr lang="en-IE" dirty="0"/>
              <a:t>“There’s another issue…”</a:t>
            </a:r>
          </a:p>
          <a:p>
            <a:r>
              <a:rPr lang="en-IE" dirty="0"/>
              <a:t>“AI hates to say it doesn't know something, so sometimes it just makes things up.”</a:t>
            </a:r>
          </a:p>
          <a:p>
            <a:endParaRPr lang="en-IE" dirty="0"/>
          </a:p>
          <a:p>
            <a:r>
              <a:rPr lang="en-IE" dirty="0"/>
              <a:t>“Sometimes it gives answers that sound confident…”</a:t>
            </a:r>
          </a:p>
          <a:p>
            <a:r>
              <a:rPr lang="en-IE" b="0" dirty="0"/>
              <a:t>“…but are actually wrong.”</a:t>
            </a:r>
          </a:p>
          <a:p>
            <a:br>
              <a:rPr lang="en-IE" dirty="0"/>
            </a:br>
            <a:r>
              <a:rPr lang="en-IE" dirty="0"/>
              <a:t>“That’s called a </a:t>
            </a:r>
            <a:r>
              <a:rPr lang="en-IE" i="1" dirty="0"/>
              <a:t>hallucination</a:t>
            </a:r>
            <a:r>
              <a:rPr lang="en-IE" dirty="0"/>
              <a:t>.”</a:t>
            </a:r>
          </a:p>
          <a:p>
            <a:br>
              <a:rPr lang="en-IE" dirty="0"/>
            </a:br>
            <a:r>
              <a:rPr lang="en-IE" dirty="0"/>
              <a:t>“It’s still following patterns;</a:t>
            </a:r>
          </a:p>
          <a:p>
            <a:r>
              <a:rPr lang="en-IE" b="1" dirty="0"/>
              <a:t>it’s just predicting something that </a:t>
            </a:r>
            <a:r>
              <a:rPr lang="en-IE" b="1" i="1" dirty="0"/>
              <a:t>sounds right</a:t>
            </a:r>
            <a:r>
              <a:rPr lang="en-IE" b="1" dirty="0"/>
              <a:t>, not something that </a:t>
            </a:r>
            <a:r>
              <a:rPr lang="en-IE" b="1" i="1" dirty="0"/>
              <a:t>is right</a:t>
            </a:r>
            <a:r>
              <a:rPr lang="en-IE" b="1" dirty="0"/>
              <a:t>.”</a:t>
            </a:r>
            <a:endParaRPr lang="en-IE" dirty="0"/>
          </a:p>
          <a:p>
            <a:br>
              <a:rPr lang="en-IE" dirty="0"/>
            </a:br>
            <a:r>
              <a:rPr lang="en-IE" dirty="0"/>
              <a:t>“So now we know:</a:t>
            </a:r>
          </a:p>
          <a:p>
            <a:pPr lvl="0"/>
            <a:r>
              <a:rPr lang="en-IE" dirty="0"/>
              <a:t>AI can be biased </a:t>
            </a:r>
          </a:p>
          <a:p>
            <a:pPr lvl="0"/>
            <a:r>
              <a:rPr lang="en-IE" dirty="0"/>
              <a:t>AI can get things wrong</a:t>
            </a:r>
          </a:p>
          <a:p>
            <a:r>
              <a:rPr lang="en-IE" b="0" dirty="0"/>
              <a:t>But it can still look very convincing…”</a:t>
            </a:r>
            <a:br>
              <a:rPr lang="en-IE" b="0" dirty="0"/>
            </a:br>
            <a:endParaRPr lang="en-IE" b="0" dirty="0"/>
          </a:p>
          <a:p>
            <a:r>
              <a:rPr lang="en-IE" b="1" dirty="0"/>
              <a:t>“So let’s test how good you are at spotting what’s real, and what’s just a very good prediction.”</a:t>
            </a:r>
            <a:endParaRPr lang="en-IE" dirty="0"/>
          </a:p>
        </p:txBody>
      </p:sp>
      <p:sp>
        <p:nvSpPr>
          <p:cNvPr id="4" name="Slide Number Placeholder 3">
            <a:extLst>
              <a:ext uri="{FF2B5EF4-FFF2-40B4-BE49-F238E27FC236}">
                <a16:creationId xmlns:a16="http://schemas.microsoft.com/office/drawing/2014/main" id="{50675B3D-8C13-782A-A0E9-ADA255F3685B}"/>
              </a:ext>
            </a:extLst>
          </p:cNvPr>
          <p:cNvSpPr>
            <a:spLocks noGrp="1"/>
          </p:cNvSpPr>
          <p:nvPr>
            <p:ph type="sldNum" sz="quarter" idx="5"/>
          </p:nvPr>
        </p:nvSpPr>
        <p:spPr/>
        <p:txBody>
          <a:bodyPr/>
          <a:lstStyle/>
          <a:p>
            <a:fld id="{6D94FB56-E90D-DD42-905D-CFB533F77791}" type="slidenum">
              <a:rPr lang="en-US" smtClean="0"/>
              <a:t>15</a:t>
            </a:fld>
            <a:endParaRPr lang="en-US"/>
          </a:p>
        </p:txBody>
      </p:sp>
    </p:spTree>
    <p:extLst>
      <p:ext uri="{BB962C8B-B14F-4D97-AF65-F5344CB8AC3E}">
        <p14:creationId xmlns:p14="http://schemas.microsoft.com/office/powerpoint/2010/main" val="1467226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4091E-DB10-C742-D0E6-FE4CACE76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CA36D-ED6D-B6B9-3B12-3CF36255C4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81563F-89DB-2AC7-8FD1-FFDDA76ACE10}"/>
              </a:ext>
            </a:extLst>
          </p:cNvPr>
          <p:cNvSpPr>
            <a:spLocks noGrp="1"/>
          </p:cNvSpPr>
          <p:nvPr>
            <p:ph type="body" idx="1"/>
          </p:nvPr>
        </p:nvSpPr>
        <p:spPr/>
        <p:txBody>
          <a:bodyPr/>
          <a:lstStyle/>
          <a:p>
            <a:r>
              <a:rPr lang="en-IE" b="1" dirty="0"/>
              <a:t>Say:</a:t>
            </a:r>
            <a:endParaRPr lang="en-IE" dirty="0"/>
          </a:p>
          <a:p>
            <a:r>
              <a:rPr lang="en-IE" dirty="0"/>
              <a:t>“We’re going to try a quick challenge called </a:t>
            </a:r>
            <a:r>
              <a:rPr lang="en-IE" i="1" dirty="0"/>
              <a:t>Art or AI?</a:t>
            </a:r>
            <a:r>
              <a:rPr lang="en-IE" dirty="0"/>
              <a:t>”</a:t>
            </a:r>
          </a:p>
          <a:p>
            <a:r>
              <a:rPr lang="en-IE" dirty="0"/>
              <a:t>“Use your phone or iPad to scan the QR code or go to the link on screen.”</a:t>
            </a:r>
          </a:p>
          <a:p>
            <a:r>
              <a:rPr lang="en-IE" dirty="0"/>
              <a:t>“You’ll see a series of images.”</a:t>
            </a:r>
          </a:p>
          <a:p>
            <a:r>
              <a:rPr lang="en-IE" dirty="0"/>
              <a:t>“For each one, decide: was it made by a human or by AI?”</a:t>
            </a:r>
          </a:p>
          <a:p>
            <a:endParaRPr lang="en-IE" dirty="0"/>
          </a:p>
          <a:p>
            <a:r>
              <a:rPr lang="en-IE" dirty="0"/>
              <a:t>[Students can work in groups if devices or limited]</a:t>
            </a:r>
          </a:p>
          <a:p>
            <a:endParaRPr lang="en-IE" dirty="0"/>
          </a:p>
          <a:p>
            <a:r>
              <a:rPr lang="en-IE" dirty="0"/>
              <a:t>“You’ve got 5 minutes.”</a:t>
            </a:r>
            <a:br>
              <a:rPr lang="en-IE" dirty="0"/>
            </a:br>
            <a:endParaRPr lang="en-IE" dirty="0"/>
          </a:p>
          <a:p>
            <a:r>
              <a:rPr lang="en-IE" dirty="0"/>
              <a:t>“When you’re finished answering all the questions:”</a:t>
            </a:r>
          </a:p>
          <a:p>
            <a:r>
              <a:rPr lang="en-IE" dirty="0"/>
              <a:t>“Click </a:t>
            </a:r>
            <a:r>
              <a:rPr lang="en-IE" i="1" dirty="0"/>
              <a:t>Submit</a:t>
            </a:r>
            <a:r>
              <a:rPr lang="en-IE" dirty="0"/>
              <a:t>”</a:t>
            </a:r>
            <a:br>
              <a:rPr lang="en-IE" dirty="0"/>
            </a:br>
            <a:r>
              <a:rPr lang="en-IE" dirty="0"/>
              <a:t>“Then click </a:t>
            </a:r>
            <a:r>
              <a:rPr lang="en-IE" i="1" dirty="0"/>
              <a:t>See responses</a:t>
            </a:r>
            <a:r>
              <a:rPr lang="en-IE" dirty="0"/>
              <a:t> to check your score and learn about each image.”</a:t>
            </a:r>
          </a:p>
          <a:p>
            <a:endParaRPr lang="en-IE" dirty="0"/>
          </a:p>
          <a:p>
            <a:r>
              <a:rPr lang="en-IE" dirty="0"/>
              <a:t>(After 5 mins, ask students to volunteer their scores).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(Ask how they decided an artwork was human- or AI-generated) </a:t>
            </a:r>
          </a:p>
          <a:p>
            <a:endParaRPr lang="en-IE" dirty="0"/>
          </a:p>
          <a:p>
            <a:r>
              <a:rPr lang="en-IE" dirty="0"/>
              <a:t>“Were there any tell-tale signs?”</a:t>
            </a:r>
            <a:br>
              <a:rPr lang="en-IE" dirty="0"/>
            </a:br>
            <a:br>
              <a:rPr lang="en-IE" dirty="0"/>
            </a:br>
            <a:r>
              <a:rPr lang="en-IE" dirty="0"/>
              <a:t>(Give 2-3 mins. for discussion)</a:t>
            </a:r>
            <a:br>
              <a:rPr lang="en-IE" dirty="0"/>
            </a:br>
            <a:endParaRPr lang="en-IE" dirty="0"/>
          </a:p>
          <a:p>
            <a:r>
              <a:rPr lang="en-IE" dirty="0"/>
              <a:t>“Just so you know: Most people score about 6 out of 10…”</a:t>
            </a:r>
          </a:p>
          <a:p>
            <a:r>
              <a:rPr lang="en-IE" dirty="0"/>
              <a:t>“And even AI experts find this difficult.”</a:t>
            </a:r>
          </a:p>
          <a:p>
            <a:endParaRPr lang="en-IE" dirty="0"/>
          </a:p>
          <a:p>
            <a:r>
              <a:rPr lang="en-IE" b="1" dirty="0"/>
              <a:t>Finish:</a:t>
            </a:r>
            <a:endParaRPr lang="en-IE" b="0" dirty="0"/>
          </a:p>
          <a:p>
            <a:r>
              <a:rPr lang="en-IE" b="0" dirty="0"/>
              <a:t>“So don’t worry if you didn’t score highly – that’s the point. It can be hard to tell AI outputs from human ones.”</a:t>
            </a:r>
          </a:p>
          <a:p>
            <a:endParaRPr lang="en-US" dirty="0"/>
          </a:p>
        </p:txBody>
      </p:sp>
      <p:sp>
        <p:nvSpPr>
          <p:cNvPr id="4" name="Slide Number Placeholder 3">
            <a:extLst>
              <a:ext uri="{FF2B5EF4-FFF2-40B4-BE49-F238E27FC236}">
                <a16:creationId xmlns:a16="http://schemas.microsoft.com/office/drawing/2014/main" id="{0FFB8BF5-46BA-56D5-DDDA-8292A320064C}"/>
              </a:ext>
            </a:extLst>
          </p:cNvPr>
          <p:cNvSpPr>
            <a:spLocks noGrp="1"/>
          </p:cNvSpPr>
          <p:nvPr>
            <p:ph type="sldNum" sz="quarter" idx="5"/>
          </p:nvPr>
        </p:nvSpPr>
        <p:spPr/>
        <p:txBody>
          <a:bodyPr/>
          <a:lstStyle/>
          <a:p>
            <a:fld id="{6D94FB56-E90D-DD42-905D-CFB533F77791}" type="slidenum">
              <a:rPr lang="en-US" smtClean="0"/>
              <a:t>16</a:t>
            </a:fld>
            <a:endParaRPr lang="en-US"/>
          </a:p>
        </p:txBody>
      </p:sp>
    </p:spTree>
    <p:extLst>
      <p:ext uri="{BB962C8B-B14F-4D97-AF65-F5344CB8AC3E}">
        <p14:creationId xmlns:p14="http://schemas.microsoft.com/office/powerpoint/2010/main" val="634553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F0433-1401-D1AA-E0E0-3398188C7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DB01B-F9E0-01C3-3534-E8D9A9106A9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44D593D-B414-3F4A-7983-E4FFABA52CBC}"/>
              </a:ext>
            </a:extLst>
          </p:cNvPr>
          <p:cNvSpPr>
            <a:spLocks noGrp="1"/>
          </p:cNvSpPr>
          <p:nvPr>
            <p:ph type="body" idx="1"/>
          </p:nvPr>
        </p:nvSpPr>
        <p:spPr/>
        <p:txBody>
          <a:bodyPr/>
          <a:lstStyle/>
          <a:p>
            <a:r>
              <a:rPr lang="en-IE" b="1" dirty="0"/>
              <a:t>Say:</a:t>
            </a:r>
          </a:p>
          <a:p>
            <a:r>
              <a:rPr lang="en-IE" dirty="0"/>
              <a:t>“Has anybody seen this before anywhere: </a:t>
            </a:r>
            <a:r>
              <a:rPr lang="en-IE" i="1" dirty="0"/>
              <a:t>‘I’m not a robot’?</a:t>
            </a:r>
            <a:r>
              <a:rPr lang="en-IE" dirty="0"/>
              <a:t>”</a:t>
            </a:r>
            <a:br>
              <a:rPr lang="en-IE" dirty="0"/>
            </a:br>
            <a:r>
              <a:rPr lang="en-IE" dirty="0"/>
              <a:t>"Websites and apps use this technology - called CAPTCHA -  to ensure that you’re human and not a bot that might try to spam or hack accounts.”</a:t>
            </a:r>
          </a:p>
          <a:p>
            <a:r>
              <a:rPr lang="en-IE" dirty="0"/>
              <a:t>“Did you that when you tick the box, AI is already checking how you behave, like how your mouse moves or how you click?”</a:t>
            </a:r>
          </a:p>
          <a:p>
            <a:r>
              <a:rPr lang="en-IE" dirty="0"/>
              <a:t>“That’s because humans move in slightly messy, uneven ways. We hesitate, move the mouse a bit too far, and adjust.”</a:t>
            </a:r>
          </a:p>
          <a:p>
            <a:r>
              <a:rPr lang="en-IE" dirty="0"/>
              <a:t>“But bots tend to move in straight lines, at perfect speed, almost too precisely.”</a:t>
            </a:r>
          </a:p>
          <a:p>
            <a:endParaRPr lang="en-IE" dirty="0"/>
          </a:p>
          <a:p>
            <a:r>
              <a:rPr lang="en-IE" b="1" dirty="0"/>
              <a:t>(Click 1 to show image reCAPTCHA examples)</a:t>
            </a:r>
            <a:endParaRPr lang="en-IE" dirty="0"/>
          </a:p>
          <a:p>
            <a:endParaRPr lang="en-IE" dirty="0"/>
          </a:p>
          <a:p>
            <a:r>
              <a:rPr lang="en-IE" dirty="0"/>
              <a:t>“If the system isn’t sure you’re human, it gives you image challenges, like </a:t>
            </a:r>
            <a:r>
              <a:rPr lang="en-IE" i="1" dirty="0"/>
              <a:t>‘select all the taxis.’</a:t>
            </a:r>
            <a:r>
              <a:rPr lang="en-IE" dirty="0"/>
              <a:t>”</a:t>
            </a:r>
          </a:p>
          <a:p>
            <a:r>
              <a:rPr lang="en-IE" dirty="0"/>
              <a:t>“Hands up, who’s had to do one of those? Were they always easy?” </a:t>
            </a:r>
          </a:p>
          <a:p>
            <a:endParaRPr lang="en-IE" dirty="0"/>
          </a:p>
          <a:p>
            <a:r>
              <a:rPr lang="en-IE" dirty="0"/>
              <a:t>(Students will typically say 'no', so ask them to explain why)</a:t>
            </a:r>
          </a:p>
          <a:p>
            <a:endParaRPr lang="en-IE" dirty="0"/>
          </a:p>
          <a:p>
            <a:r>
              <a:rPr lang="en-IE" dirty="0"/>
              <a:t>“They can be tricky because the images typically aren’t perfect.”</a:t>
            </a:r>
          </a:p>
          <a:p>
            <a:r>
              <a:rPr lang="en-IE" dirty="0"/>
              <a:t>“They might be blurry, taken from weird angles, or only show part of an object.”</a:t>
            </a:r>
          </a:p>
          <a:p>
            <a:endParaRPr lang="en-IE" dirty="0"/>
          </a:p>
          <a:p>
            <a:r>
              <a:rPr lang="en-IE" dirty="0"/>
              <a:t>“If you see half a taxi, is it still a taxi?”</a:t>
            </a:r>
          </a:p>
          <a:p>
            <a:r>
              <a:rPr lang="en-IE" dirty="0"/>
              <a:t>“Humans are really good at using context like that.”</a:t>
            </a:r>
          </a:p>
          <a:p>
            <a:r>
              <a:rPr lang="en-IE" dirty="0"/>
              <a:t>“But AI mostly relies on patterns it has seen before, so when something is unusual or unclear, it can struggle more than you.”</a:t>
            </a:r>
          </a:p>
          <a:p>
            <a:endParaRPr lang="en-IE" dirty="0"/>
          </a:p>
          <a:p>
            <a:r>
              <a:rPr lang="en-IE" dirty="0"/>
              <a:t>“Also did you know that every time you use CAPTCHA technology, you’re actually helping train the AI?”</a:t>
            </a:r>
          </a:p>
          <a:p>
            <a:endParaRPr lang="en-IE" dirty="0"/>
          </a:p>
          <a:p>
            <a:r>
              <a:rPr lang="en-IE" dirty="0"/>
              <a:t>”A final question: why are all the taxis yellow?”</a:t>
            </a:r>
            <a:br>
              <a:rPr lang="en-IE" dirty="0"/>
            </a:br>
            <a:r>
              <a:rPr lang="en-IE" dirty="0"/>
              <a:t>“Do they look like Irish taxis?”</a:t>
            </a:r>
          </a:p>
          <a:p>
            <a:endParaRPr lang="en-IE" dirty="0"/>
          </a:p>
          <a:p>
            <a:r>
              <a:rPr lang="en-IE" dirty="0"/>
              <a:t>(Explain that the data set most likely is from North America, where taxis are yellow and many of the world's biggest AI tools are developed – again showing us that data sets might not always be diverse or accurate)</a:t>
            </a:r>
          </a:p>
          <a:p>
            <a:endParaRPr lang="en-US" dirty="0"/>
          </a:p>
        </p:txBody>
      </p:sp>
      <p:sp>
        <p:nvSpPr>
          <p:cNvPr id="4" name="Slide Number Placeholder 3">
            <a:extLst>
              <a:ext uri="{FF2B5EF4-FFF2-40B4-BE49-F238E27FC236}">
                <a16:creationId xmlns:a16="http://schemas.microsoft.com/office/drawing/2014/main" id="{E1B049AC-9C7B-DB16-3174-13A538F6DADE}"/>
              </a:ext>
            </a:extLst>
          </p:cNvPr>
          <p:cNvSpPr>
            <a:spLocks noGrp="1"/>
          </p:cNvSpPr>
          <p:nvPr>
            <p:ph type="sldNum" sz="quarter" idx="5"/>
          </p:nvPr>
        </p:nvSpPr>
        <p:spPr/>
        <p:txBody>
          <a:bodyPr/>
          <a:lstStyle/>
          <a:p>
            <a:fld id="{6D94FB56-E90D-DD42-905D-CFB533F77791}" type="slidenum">
              <a:rPr lang="en-US" smtClean="0"/>
              <a:t>17</a:t>
            </a:fld>
            <a:endParaRPr lang="en-US"/>
          </a:p>
        </p:txBody>
      </p:sp>
    </p:spTree>
    <p:extLst>
      <p:ext uri="{BB962C8B-B14F-4D97-AF65-F5344CB8AC3E}">
        <p14:creationId xmlns:p14="http://schemas.microsoft.com/office/powerpoint/2010/main" val="1775455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DEA7B-79B0-F53A-1879-736B5A9F8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5EC90-A153-785B-446A-279B4F3371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DE68E7-8768-6E31-63E5-F6DAB92F7CC4}"/>
              </a:ext>
            </a:extLst>
          </p:cNvPr>
          <p:cNvSpPr>
            <a:spLocks noGrp="1"/>
          </p:cNvSpPr>
          <p:nvPr>
            <p:ph type="body" idx="1"/>
          </p:nvPr>
        </p:nvSpPr>
        <p:spPr/>
        <p:txBody>
          <a:bodyPr/>
          <a:lstStyle/>
          <a:p>
            <a:r>
              <a:rPr lang="en-US" b="1" dirty="0"/>
              <a:t>Say: </a:t>
            </a:r>
          </a:p>
          <a:p>
            <a:r>
              <a:rPr lang="en-US" dirty="0"/>
              <a:t>“Throughout this workshop, we’ve seen what AI can do. It can </a:t>
            </a:r>
            <a:r>
              <a:rPr lang="en-US" dirty="0" err="1"/>
              <a:t>recognise</a:t>
            </a:r>
            <a:r>
              <a:rPr lang="en-US" dirty="0"/>
              <a:t> patterns, generate images, and even sound human.”</a:t>
            </a:r>
          </a:p>
          <a:p>
            <a:endParaRPr lang="en-US" dirty="0"/>
          </a:p>
          <a:p>
            <a:r>
              <a:rPr lang="en-US" dirty="0"/>
              <a:t>“But there are still things it doesn’t truly do the way we do.”</a:t>
            </a:r>
          </a:p>
          <a:p>
            <a:endParaRPr lang="en-US" dirty="0"/>
          </a:p>
          <a:p>
            <a:r>
              <a:rPr lang="en-US" dirty="0"/>
              <a:t>“We understand </a:t>
            </a:r>
            <a:r>
              <a:rPr lang="en-US" b="1" dirty="0"/>
              <a:t>context</a:t>
            </a:r>
            <a:r>
              <a:rPr lang="en-US" dirty="0"/>
              <a:t>, like knowing half a taxi is still a taxi.”</a:t>
            </a:r>
          </a:p>
          <a:p>
            <a:r>
              <a:rPr lang="en-US" dirty="0"/>
              <a:t>“This well-known example of the limits of machine learning shows that some images of dogs look very similar to images of muffins… it’s actually hard to tell.”</a:t>
            </a:r>
          </a:p>
          <a:p>
            <a:r>
              <a:rPr lang="en-US" dirty="0"/>
              <a:t>“That’s context. Without enough of it, even humans get confused… and AI struggles even more.”</a:t>
            </a:r>
          </a:p>
          <a:p>
            <a:endParaRPr lang="en-US" dirty="0"/>
          </a:p>
          <a:p>
            <a:r>
              <a:rPr lang="en-US" dirty="0"/>
              <a:t>"Humans also feel </a:t>
            </a:r>
            <a:r>
              <a:rPr lang="en-US" b="1" dirty="0"/>
              <a:t>emotions</a:t>
            </a:r>
            <a:r>
              <a:rPr lang="en-US" dirty="0"/>
              <a:t>, which shape our decisions.”</a:t>
            </a:r>
          </a:p>
          <a:p>
            <a:endParaRPr lang="en-US" dirty="0"/>
          </a:p>
          <a:p>
            <a:r>
              <a:rPr lang="en-US" dirty="0"/>
              <a:t>“We make </a:t>
            </a:r>
            <a:r>
              <a:rPr lang="en-US" b="1" dirty="0"/>
              <a:t>judgements</a:t>
            </a:r>
            <a:r>
              <a:rPr lang="en-US" dirty="0"/>
              <a:t>, especially in messy or unclear situations.”</a:t>
            </a:r>
          </a:p>
          <a:p>
            <a:endParaRPr lang="en-US" dirty="0"/>
          </a:p>
          <a:p>
            <a:r>
              <a:rPr lang="en-US" dirty="0"/>
              <a:t>“And most importantly, we take </a:t>
            </a:r>
            <a:r>
              <a:rPr lang="en-US" b="1" dirty="0"/>
              <a:t>responsibility</a:t>
            </a:r>
            <a:r>
              <a:rPr lang="en-US" dirty="0"/>
              <a:t> for the outcomes. AI really doesn't care.”</a:t>
            </a:r>
          </a:p>
          <a:p>
            <a:endParaRPr lang="en-US" dirty="0"/>
          </a:p>
          <a:p>
            <a:r>
              <a:rPr lang="en-US" dirty="0"/>
              <a:t>“So, while AI can support us, it shouldn’t replace us.”</a:t>
            </a:r>
          </a:p>
          <a:p>
            <a:r>
              <a:rPr lang="en-US" dirty="0"/>
              <a:t>“AI can process…but humans decide.”</a:t>
            </a:r>
          </a:p>
        </p:txBody>
      </p:sp>
      <p:sp>
        <p:nvSpPr>
          <p:cNvPr id="4" name="Slide Number Placeholder 3">
            <a:extLst>
              <a:ext uri="{FF2B5EF4-FFF2-40B4-BE49-F238E27FC236}">
                <a16:creationId xmlns:a16="http://schemas.microsoft.com/office/drawing/2014/main" id="{6FD9C682-6592-349B-CAA2-0EC7A77EA095}"/>
              </a:ext>
            </a:extLst>
          </p:cNvPr>
          <p:cNvSpPr>
            <a:spLocks noGrp="1"/>
          </p:cNvSpPr>
          <p:nvPr>
            <p:ph type="sldNum" sz="quarter" idx="5"/>
          </p:nvPr>
        </p:nvSpPr>
        <p:spPr/>
        <p:txBody>
          <a:bodyPr/>
          <a:lstStyle/>
          <a:p>
            <a:fld id="{6D94FB56-E90D-DD42-905D-CFB533F77791}" type="slidenum">
              <a:rPr lang="en-US" smtClean="0"/>
              <a:t>18</a:t>
            </a:fld>
            <a:endParaRPr lang="en-US"/>
          </a:p>
        </p:txBody>
      </p:sp>
    </p:spTree>
    <p:extLst>
      <p:ext uri="{BB962C8B-B14F-4D97-AF65-F5344CB8AC3E}">
        <p14:creationId xmlns:p14="http://schemas.microsoft.com/office/powerpoint/2010/main" val="224001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FF8F4-432A-6EB2-75CD-C0DCAA034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193B8-74B2-4145-3750-F98C728AC8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0BFC5D-DB4D-91A1-284F-653D187383D6}"/>
              </a:ext>
            </a:extLst>
          </p:cNvPr>
          <p:cNvSpPr>
            <a:spLocks noGrp="1"/>
          </p:cNvSpPr>
          <p:nvPr>
            <p:ph type="body" idx="1"/>
          </p:nvPr>
        </p:nvSpPr>
        <p:spPr/>
        <p:txBody>
          <a:bodyPr/>
          <a:lstStyle/>
          <a:p>
            <a:r>
              <a:rPr lang="en-US" b="1" dirty="0">
                <a:solidFill>
                  <a:srgbClr val="FF0000"/>
                </a:solidFill>
              </a:rPr>
              <a:t>Say:</a:t>
            </a:r>
            <a:br>
              <a:rPr lang="en-US" dirty="0">
                <a:solidFill>
                  <a:srgbClr val="FF0000"/>
                </a:solidFill>
              </a:rPr>
            </a:br>
            <a:br>
              <a:rPr lang="en-US" dirty="0">
                <a:solidFill>
                  <a:srgbClr val="FF0000"/>
                </a:solidFill>
              </a:rPr>
            </a:br>
            <a:r>
              <a:rPr lang="en-US" dirty="0">
                <a:solidFill>
                  <a:srgbClr val="FF0000"/>
                </a:solidFill>
              </a:rPr>
              <a:t>“This workshop is part of ‘AI in My Life’, a four-part series on Artificial Intelligence.”</a:t>
            </a:r>
          </a:p>
          <a:p>
            <a:endParaRPr lang="en-US" dirty="0">
              <a:solidFill>
                <a:srgbClr val="FF0000"/>
              </a:solidFill>
            </a:endParaRPr>
          </a:p>
          <a:p>
            <a:r>
              <a:rPr lang="en-US" dirty="0">
                <a:solidFill>
                  <a:srgbClr val="FF0000"/>
                </a:solidFill>
              </a:rPr>
              <a:t>“It’s been developed by the Education &amp; Public Engagement team at the Research Ireland ADAPT Centre in DCU with partners.”</a:t>
            </a:r>
          </a:p>
          <a:p>
            <a:endParaRPr lang="en-US" dirty="0">
              <a:solidFill>
                <a:srgbClr val="FF0000"/>
              </a:solidFill>
            </a:endParaRPr>
          </a:p>
          <a:p>
            <a:r>
              <a:rPr lang="en-US" dirty="0">
                <a:solidFill>
                  <a:srgbClr val="FF0000"/>
                </a:solidFill>
              </a:rPr>
              <a:t>“And it’s designed to help you understand AI so you can evaluate its role and make informed decisions about how it affects your life and society.”</a:t>
            </a:r>
          </a:p>
        </p:txBody>
      </p:sp>
      <p:sp>
        <p:nvSpPr>
          <p:cNvPr id="4" name="Slide Number Placeholder 3">
            <a:extLst>
              <a:ext uri="{FF2B5EF4-FFF2-40B4-BE49-F238E27FC236}">
                <a16:creationId xmlns:a16="http://schemas.microsoft.com/office/drawing/2014/main" id="{F5256B64-6E2B-485B-9E00-4916A9C8CCD1}"/>
              </a:ext>
            </a:extLst>
          </p:cNvPr>
          <p:cNvSpPr>
            <a:spLocks noGrp="1"/>
          </p:cNvSpPr>
          <p:nvPr>
            <p:ph type="sldNum" sz="quarter" idx="5"/>
          </p:nvPr>
        </p:nvSpPr>
        <p:spPr/>
        <p:txBody>
          <a:bodyPr/>
          <a:lstStyle/>
          <a:p>
            <a:fld id="{6D94FB56-E90D-DD42-905D-CFB533F77791}" type="slidenum">
              <a:rPr lang="en-US" smtClean="0"/>
              <a:t>1</a:t>
            </a:fld>
            <a:endParaRPr lang="en-US"/>
          </a:p>
        </p:txBody>
      </p:sp>
    </p:spTree>
    <p:extLst>
      <p:ext uri="{BB962C8B-B14F-4D97-AF65-F5344CB8AC3E}">
        <p14:creationId xmlns:p14="http://schemas.microsoft.com/office/powerpoint/2010/main" val="4195441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37DA6-AD4C-59CA-476E-92562EBE1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D8184-5F1F-C050-A0D6-D534411C14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D609FA-8CAA-504A-87BA-BE228EFEE038}"/>
              </a:ext>
            </a:extLst>
          </p:cNvPr>
          <p:cNvSpPr>
            <a:spLocks noGrp="1"/>
          </p:cNvSpPr>
          <p:nvPr>
            <p:ph type="body" idx="1"/>
          </p:nvPr>
        </p:nvSpPr>
        <p:spPr/>
        <p:txBody>
          <a:bodyPr/>
          <a:lstStyle/>
          <a:p>
            <a:r>
              <a:rPr lang="en-IE" b="1" dirty="0"/>
              <a:t>Say:</a:t>
            </a:r>
            <a:br>
              <a:rPr lang="en-IE" dirty="0"/>
            </a:br>
            <a:r>
              <a:rPr lang="en-IE" dirty="0"/>
              <a:t>“Let’s make this real.”</a:t>
            </a:r>
          </a:p>
          <a:p>
            <a:r>
              <a:rPr lang="en-IE" dirty="0"/>
              <a:t>“If an AI system looks at an X-ray and spots something unusual, who should make the final decision?”</a:t>
            </a:r>
          </a:p>
          <a:p>
            <a:r>
              <a:rPr lang="en-IE" i="1" dirty="0"/>
              <a:t>(Pause for answers, guide toward ‘doctor’)</a:t>
            </a:r>
            <a:endParaRPr lang="en-IE" dirty="0"/>
          </a:p>
          <a:p>
            <a:r>
              <a:rPr lang="en-IE" dirty="0"/>
              <a:t>“Exactly. The doctor can use their experience, judgement, and responsibility to check the AI.”</a:t>
            </a:r>
            <a:br>
              <a:rPr lang="en-IE" dirty="0"/>
            </a:br>
            <a:endParaRPr lang="en-IE" dirty="0"/>
          </a:p>
          <a:p>
            <a:r>
              <a:rPr lang="en-IE" dirty="0"/>
              <a:t>“This idea is called </a:t>
            </a:r>
            <a:r>
              <a:rPr lang="en-IE" b="1" dirty="0"/>
              <a:t>‘human-in-the-loop.’</a:t>
            </a:r>
            <a:r>
              <a:rPr lang="en-IE" dirty="0"/>
              <a:t>”</a:t>
            </a:r>
          </a:p>
          <a:p>
            <a:r>
              <a:rPr lang="en-IE" dirty="0"/>
              <a:t>“It means AI doesn’t work alone; instead, humans stay involved to </a:t>
            </a:r>
            <a:r>
              <a:rPr lang="en-IE" b="1" dirty="0"/>
              <a:t>check, question, and ultimately decide</a:t>
            </a:r>
            <a:r>
              <a:rPr lang="en-IE" dirty="0"/>
              <a:t>.”</a:t>
            </a:r>
          </a:p>
          <a:p>
            <a:r>
              <a:rPr lang="en-IE" dirty="0"/>
              <a:t>“This is key </a:t>
            </a:r>
            <a:r>
              <a:rPr lang="en-IE" b="1" dirty="0"/>
              <a:t>to safe, responsible and ethical use of A</a:t>
            </a:r>
            <a:r>
              <a:rPr lang="en-IE" dirty="0"/>
              <a:t>I.”</a:t>
            </a:r>
          </a:p>
          <a:p>
            <a:endParaRPr lang="en-US" dirty="0"/>
          </a:p>
        </p:txBody>
      </p:sp>
      <p:sp>
        <p:nvSpPr>
          <p:cNvPr id="4" name="Slide Number Placeholder 3">
            <a:extLst>
              <a:ext uri="{FF2B5EF4-FFF2-40B4-BE49-F238E27FC236}">
                <a16:creationId xmlns:a16="http://schemas.microsoft.com/office/drawing/2014/main" id="{4F4A12DA-8903-CC0F-33DB-D7FD01B32183}"/>
              </a:ext>
            </a:extLst>
          </p:cNvPr>
          <p:cNvSpPr>
            <a:spLocks noGrp="1"/>
          </p:cNvSpPr>
          <p:nvPr>
            <p:ph type="sldNum" sz="quarter" idx="5"/>
          </p:nvPr>
        </p:nvSpPr>
        <p:spPr/>
        <p:txBody>
          <a:bodyPr/>
          <a:lstStyle/>
          <a:p>
            <a:fld id="{6D94FB56-E90D-DD42-905D-CFB533F77791}" type="slidenum">
              <a:rPr lang="en-US" smtClean="0"/>
              <a:t>19</a:t>
            </a:fld>
            <a:endParaRPr lang="en-US"/>
          </a:p>
        </p:txBody>
      </p:sp>
    </p:spTree>
    <p:extLst>
      <p:ext uri="{BB962C8B-B14F-4D97-AF65-F5344CB8AC3E}">
        <p14:creationId xmlns:p14="http://schemas.microsoft.com/office/powerpoint/2010/main" val="748678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a:extLst>
            <a:ext uri="{FF2B5EF4-FFF2-40B4-BE49-F238E27FC236}">
              <a16:creationId xmlns:a16="http://schemas.microsoft.com/office/drawing/2014/main" id="{85EE9AF0-C284-50D2-E789-A3362A695F33}"/>
            </a:ext>
          </a:extLst>
        </p:cNvPr>
        <p:cNvGrpSpPr/>
        <p:nvPr/>
      </p:nvGrpSpPr>
      <p:grpSpPr>
        <a:xfrm>
          <a:off x="0" y="0"/>
          <a:ext cx="0" cy="0"/>
          <a:chOff x="0" y="0"/>
          <a:chExt cx="0" cy="0"/>
        </a:xfrm>
      </p:grpSpPr>
      <p:sp>
        <p:nvSpPr>
          <p:cNvPr id="1039" name="Google Shape;1039;g35f82353c78_1_15:notes">
            <a:extLst>
              <a:ext uri="{FF2B5EF4-FFF2-40B4-BE49-F238E27FC236}">
                <a16:creationId xmlns:a16="http://schemas.microsoft.com/office/drawing/2014/main" id="{CD37FA0E-B765-3678-8746-33EE2F5D58E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40" name="Google Shape;1040;g35f82353c78_1_15:notes">
            <a:extLst>
              <a:ext uri="{FF2B5EF4-FFF2-40B4-BE49-F238E27FC236}">
                <a16:creationId xmlns:a16="http://schemas.microsoft.com/office/drawing/2014/main" id="{221805F2-1C83-2788-049B-B7C18D3643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IE" b="1" dirty="0"/>
              <a:t>Say:</a:t>
            </a:r>
            <a:br>
              <a:rPr lang="en-IE" dirty="0"/>
            </a:br>
            <a:r>
              <a:rPr lang="en-IE" dirty="0"/>
              <a:t>“Let's finish with a quick challenge. I'm going to give you three situations. For each one, think about what you would do if AI gave you the answer.”</a:t>
            </a:r>
          </a:p>
          <a:p>
            <a:r>
              <a:rPr lang="en-IE" dirty="0"/>
              <a:t>“Don't shout out your answer. I'll ask about each option separately.”</a:t>
            </a:r>
          </a:p>
          <a:p>
            <a:endParaRPr lang="en-IE" dirty="0"/>
          </a:p>
          <a:p>
            <a:r>
              <a:rPr lang="en-IE" b="1" dirty="0"/>
              <a:t>Scenario 1</a:t>
            </a:r>
          </a:p>
          <a:p>
            <a:r>
              <a:rPr lang="en-IE" b="1" dirty="0"/>
              <a:t>“TikTok recommends a video you might like.”</a:t>
            </a:r>
          </a:p>
          <a:p>
            <a:endParaRPr lang="en-IE" dirty="0"/>
          </a:p>
          <a:p>
            <a:r>
              <a:rPr lang="en-IE" dirty="0"/>
              <a:t>(Hands up – run through the four options)</a:t>
            </a:r>
          </a:p>
          <a:p>
            <a:endParaRPr lang="en-IE" dirty="0"/>
          </a:p>
          <a:p>
            <a:r>
              <a:rPr lang="en-IE" dirty="0"/>
              <a:t>“Why do you think most of us are happy to let AI make this kind of decision?”</a:t>
            </a:r>
          </a:p>
          <a:p>
            <a:endParaRPr lang="en-IE" dirty="0"/>
          </a:p>
          <a:p>
            <a:r>
              <a:rPr lang="en-IE" b="1" dirty="0"/>
              <a:t>Scenario 2</a:t>
            </a:r>
            <a:endParaRPr lang="en-IE" dirty="0"/>
          </a:p>
          <a:p>
            <a:r>
              <a:rPr lang="en-IE" b="1" dirty="0"/>
              <a:t>“ChatGPT gives you an answer for your homework”.</a:t>
            </a:r>
          </a:p>
          <a:p>
            <a:endParaRPr lang="en-IE" dirty="0"/>
          </a:p>
          <a:p>
            <a:r>
              <a:rPr lang="en-IE" dirty="0"/>
              <a:t>Repeat the four options.</a:t>
            </a:r>
          </a:p>
          <a:p>
            <a:endParaRPr lang="en-IE" dirty="0"/>
          </a:p>
          <a:p>
            <a:r>
              <a:rPr lang="en-IE" dirty="0"/>
              <a:t>Then: “Has anyone changed their answer from the last question? Why?”</a:t>
            </a:r>
          </a:p>
          <a:p>
            <a:r>
              <a:rPr lang="en-IE" dirty="0"/>
              <a:t>(This gives you a very quick opportunity to reinforce hallucination and fact-checking).</a:t>
            </a:r>
          </a:p>
          <a:p>
            <a:endParaRPr lang="en-IE" dirty="0"/>
          </a:p>
          <a:p>
            <a:r>
              <a:rPr lang="en-IE" b="1" dirty="0"/>
              <a:t>Scenario 3</a:t>
            </a:r>
          </a:p>
          <a:p>
            <a:r>
              <a:rPr lang="en-IE" b="1" dirty="0"/>
              <a:t>“An AI system is deciding who gets a job interview”</a:t>
            </a:r>
            <a:r>
              <a:rPr lang="en-IE" dirty="0"/>
              <a:t>.</a:t>
            </a:r>
            <a:br>
              <a:rPr lang="en-IE" dirty="0"/>
            </a:br>
            <a:endParaRPr lang="en-IE" dirty="0"/>
          </a:p>
          <a:p>
            <a:r>
              <a:rPr lang="en-IE" dirty="0"/>
              <a:t>Repeat the four options. </a:t>
            </a:r>
          </a:p>
          <a:p>
            <a:r>
              <a:rPr lang="en-IE" dirty="0"/>
              <a:t>Then: </a:t>
            </a:r>
            <a:r>
              <a:rPr lang="en-IE" b="0" dirty="0"/>
              <a:t>“Would you be happy if an AI decided whether YOU got an interview?”</a:t>
            </a:r>
          </a:p>
          <a:p>
            <a:endParaRPr lang="en-IE" b="1" dirty="0"/>
          </a:p>
          <a:p>
            <a:r>
              <a:rPr lang="en-IE" dirty="0"/>
              <a:t>(Hopefully students identify higher stakes, responsibility and the need for human judgement).</a:t>
            </a:r>
          </a:p>
          <a:p>
            <a:endParaRPr lang="en-IE" dirty="0"/>
          </a:p>
          <a:p>
            <a:r>
              <a:rPr lang="en-IE" b="1" dirty="0"/>
              <a:t>Final line</a:t>
            </a:r>
            <a:endParaRPr lang="en-IE" dirty="0"/>
          </a:p>
          <a:p>
            <a:r>
              <a:rPr lang="en-IE" dirty="0"/>
              <a:t>“The more important the decision, the more important it is that a human stays in the loop.”</a:t>
            </a:r>
          </a:p>
        </p:txBody>
      </p:sp>
      <p:sp>
        <p:nvSpPr>
          <p:cNvPr id="1041" name="Google Shape;1041;g35f82353c78_1_15:notes">
            <a:extLst>
              <a:ext uri="{FF2B5EF4-FFF2-40B4-BE49-F238E27FC236}">
                <a16:creationId xmlns:a16="http://schemas.microsoft.com/office/drawing/2014/main" id="{DE35956B-8414-F4BE-CB9B-AB13576BF18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9236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C9246401-E57D-4FB8-8436-E9B5C8594B6F}"/>
            </a:ext>
          </a:extLst>
        </p:cNvPr>
        <p:cNvGrpSpPr/>
        <p:nvPr/>
      </p:nvGrpSpPr>
      <p:grpSpPr>
        <a:xfrm>
          <a:off x="0" y="0"/>
          <a:ext cx="0" cy="0"/>
          <a:chOff x="0" y="0"/>
          <a:chExt cx="0" cy="0"/>
        </a:xfrm>
      </p:grpSpPr>
      <p:sp>
        <p:nvSpPr>
          <p:cNvPr id="223" name="Google Shape;223;g35f7d15afe0_2_60:notes">
            <a:extLst>
              <a:ext uri="{FF2B5EF4-FFF2-40B4-BE49-F238E27FC236}">
                <a16:creationId xmlns:a16="http://schemas.microsoft.com/office/drawing/2014/main" id="{C261437F-76E5-466C-3E81-E9B149CE9F3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IE" b="1" dirty="0"/>
              <a:t>Say:</a:t>
            </a:r>
          </a:p>
          <a:p>
            <a:pPr marL="0" marR="0" lvl="0" indent="0" algn="l" rtl="0">
              <a:lnSpc>
                <a:spcPct val="100000"/>
              </a:lnSpc>
              <a:spcBef>
                <a:spcPts val="0"/>
              </a:spcBef>
              <a:spcAft>
                <a:spcPts val="0"/>
              </a:spcAft>
              <a:buClr>
                <a:schemeClr val="dk1"/>
              </a:buClr>
              <a:buSzPts val="1200"/>
              <a:buFont typeface="Calibri"/>
              <a:buNone/>
            </a:pPr>
            <a:r>
              <a:rPr lang="en-IE" b="0" dirty="0"/>
              <a:t>“That's it for our introduction to AI!"</a:t>
            </a:r>
            <a:br>
              <a:rPr lang="en-IE" b="0" dirty="0"/>
            </a:br>
            <a:endParaRPr lang="en-IE" b="0" dirty="0"/>
          </a:p>
          <a:p>
            <a:r>
              <a:rPr lang="en-IE" b="0" dirty="0"/>
              <a:t>“AI literacy </a:t>
            </a:r>
            <a:r>
              <a:rPr lang="en-IE" dirty="0"/>
              <a:t>is the set of skills, knowledge, and critical thinking needed to understand, use, and evaluate artificial intelligence tools effectively and ethically.”</a:t>
            </a:r>
            <a:br>
              <a:rPr lang="en-IE" dirty="0"/>
            </a:br>
            <a:endParaRPr lang="en-IE" dirty="0"/>
          </a:p>
          <a:p>
            <a:r>
              <a:rPr lang="en-IE" dirty="0"/>
              <a:t>“It involves knowing how AI systems work, recognising where they are used, evaluating their output for accuracy or bias, and understanding their social and ethical impacts.”</a:t>
            </a:r>
          </a:p>
          <a:p>
            <a:endParaRPr lang="en-IE" dirty="0"/>
          </a:p>
          <a:p>
            <a:r>
              <a:rPr lang="en-IE" dirty="0"/>
              <a:t>”Nobody has perfect AI literacy, but today you have enhanced yours. Well done!”</a:t>
            </a:r>
          </a:p>
          <a:p>
            <a:endParaRPr lang="en-IE" dirty="0"/>
          </a:p>
          <a:p>
            <a:r>
              <a:rPr lang="en-IE" dirty="0"/>
              <a:t>(Tell students that they’ll learn more in subsequent modules, if you plan to do them – see the web link for resources)</a:t>
            </a: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24" name="Google Shape;224;g35f7d15afe0_2_60:notes">
            <a:extLst>
              <a:ext uri="{FF2B5EF4-FFF2-40B4-BE49-F238E27FC236}">
                <a16:creationId xmlns:a16="http://schemas.microsoft.com/office/drawing/2014/main" id="{13B456C8-2CA6-6EFB-8E46-60DDF41CEBF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14699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958ED-9447-041F-326A-B6E8489EE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58A36-4094-E351-9A85-4C54AC6E53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FD5A19-FACC-D764-CC49-296B4FA1FA8A}"/>
              </a:ext>
            </a:extLst>
          </p:cNvPr>
          <p:cNvSpPr>
            <a:spLocks noGrp="1"/>
          </p:cNvSpPr>
          <p:nvPr>
            <p:ph type="body" idx="1"/>
          </p:nvPr>
        </p:nvSpPr>
        <p:spPr/>
        <p:txBody>
          <a:bodyPr/>
          <a:lstStyle/>
          <a:p>
            <a:r>
              <a:rPr lang="en-IE" b="1" dirty="0"/>
              <a:t>Say:</a:t>
            </a:r>
            <a:br>
              <a:rPr lang="en-IE" dirty="0"/>
            </a:br>
            <a:r>
              <a:rPr lang="en-IE" dirty="0"/>
              <a:t>“By the end of this lesson, you should be able to:</a:t>
            </a:r>
          </a:p>
          <a:p>
            <a:pPr lvl="0"/>
            <a:r>
              <a:rPr lang="en-IE" dirty="0"/>
              <a:t>explain what AI is, </a:t>
            </a:r>
          </a:p>
          <a:p>
            <a:pPr lvl="0"/>
            <a:r>
              <a:rPr lang="en-IE" dirty="0"/>
              <a:t>describe in very simple terms how AI works,</a:t>
            </a:r>
          </a:p>
          <a:p>
            <a:pPr lvl="0"/>
            <a:r>
              <a:rPr lang="en-IE" dirty="0"/>
              <a:t>and identify where AI shows up in your daily life.” </a:t>
            </a:r>
            <a:br>
              <a:rPr lang="en-IE" dirty="0"/>
            </a:br>
            <a:endParaRPr lang="en-IE" dirty="0"/>
          </a:p>
          <a:p>
            <a:r>
              <a:rPr lang="en-IE" dirty="0"/>
              <a:t>“Importantly, we’ll start thinking critically about it (considering the positive and negative aspects of AI), not just using it blindly.”</a:t>
            </a:r>
          </a:p>
          <a:p>
            <a:endParaRPr lang="en-US" dirty="0"/>
          </a:p>
        </p:txBody>
      </p:sp>
      <p:sp>
        <p:nvSpPr>
          <p:cNvPr id="4" name="Slide Number Placeholder 3">
            <a:extLst>
              <a:ext uri="{FF2B5EF4-FFF2-40B4-BE49-F238E27FC236}">
                <a16:creationId xmlns:a16="http://schemas.microsoft.com/office/drawing/2014/main" id="{458A716E-BD94-B7ED-F44D-DAD98902A68B}"/>
              </a:ext>
            </a:extLst>
          </p:cNvPr>
          <p:cNvSpPr>
            <a:spLocks noGrp="1"/>
          </p:cNvSpPr>
          <p:nvPr>
            <p:ph type="sldNum" sz="quarter" idx="5"/>
          </p:nvPr>
        </p:nvSpPr>
        <p:spPr/>
        <p:txBody>
          <a:bodyPr/>
          <a:lstStyle/>
          <a:p>
            <a:fld id="{6D94FB56-E90D-DD42-905D-CFB533F77791}" type="slidenum">
              <a:rPr lang="en-US" smtClean="0"/>
              <a:t>2</a:t>
            </a:fld>
            <a:endParaRPr lang="en-US"/>
          </a:p>
        </p:txBody>
      </p:sp>
    </p:spTree>
    <p:extLst>
      <p:ext uri="{BB962C8B-B14F-4D97-AF65-F5344CB8AC3E}">
        <p14:creationId xmlns:p14="http://schemas.microsoft.com/office/powerpoint/2010/main" val="14335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IE" b="1" dirty="0"/>
              <a:t>Say:</a:t>
            </a:r>
            <a:br>
              <a:rPr lang="en-IE" dirty="0"/>
            </a:br>
            <a:r>
              <a:rPr lang="en-IE" dirty="0"/>
              <a:t>“How might we define AI?”</a:t>
            </a:r>
          </a:p>
          <a:p>
            <a:r>
              <a:rPr lang="en-IE" dirty="0"/>
              <a:t>“AI refers to technologies designed to carry out tasks that normally require human intelligence.”</a:t>
            </a:r>
          </a:p>
          <a:p>
            <a:r>
              <a:rPr lang="en-IE" dirty="0"/>
              <a:t>“Things like recognising images, understanding language, or solving problems.”</a:t>
            </a:r>
          </a:p>
          <a:p>
            <a:endParaRPr lang="en-US" dirty="0"/>
          </a:p>
        </p:txBody>
      </p:sp>
      <p:sp>
        <p:nvSpPr>
          <p:cNvPr id="4" name="Slide Number Placeholder 3"/>
          <p:cNvSpPr>
            <a:spLocks noGrp="1"/>
          </p:cNvSpPr>
          <p:nvPr>
            <p:ph type="sldNum" sz="quarter" idx="5"/>
          </p:nvPr>
        </p:nvSpPr>
        <p:spPr/>
        <p:txBody>
          <a:bodyPr/>
          <a:lstStyle/>
          <a:p>
            <a:fld id="{6D94FB56-E90D-DD42-905D-CFB533F77791}" type="slidenum">
              <a:rPr lang="en-US" smtClean="0"/>
              <a:t>3</a:t>
            </a:fld>
            <a:endParaRPr lang="en-US"/>
          </a:p>
        </p:txBody>
      </p:sp>
    </p:spTree>
    <p:extLst>
      <p:ext uri="{BB962C8B-B14F-4D97-AF65-F5344CB8AC3E}">
        <p14:creationId xmlns:p14="http://schemas.microsoft.com/office/powerpoint/2010/main" val="3717776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2CD9-5DC4-CD16-143F-B6F19D8FE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19B2B-4E25-6F1F-D57B-6AA944D983E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6CC7F3B-ACC7-6D1F-1D40-61CC59731BBF}"/>
              </a:ext>
            </a:extLst>
          </p:cNvPr>
          <p:cNvSpPr>
            <a:spLocks noGrp="1"/>
          </p:cNvSpPr>
          <p:nvPr>
            <p:ph type="body" idx="1"/>
          </p:nvPr>
        </p:nvSpPr>
        <p:spPr/>
        <p:txBody>
          <a:bodyPr/>
          <a:lstStyle/>
          <a:p>
            <a:r>
              <a:rPr lang="en-IE" b="1" dirty="0"/>
              <a:t>Say:</a:t>
            </a:r>
          </a:p>
          <a:p>
            <a:r>
              <a:rPr lang="en-IE" dirty="0"/>
              <a:t>“This short video gives us a simple explanation of AI and highlights some of its uses and limitations.”</a:t>
            </a:r>
          </a:p>
          <a:p>
            <a:r>
              <a:rPr lang="en-IE" dirty="0"/>
              <a:t>“As you watch, think: </a:t>
            </a:r>
            <a:r>
              <a:rPr lang="en-IE" i="1" dirty="0"/>
              <a:t>Where do I encounter AI in my life?</a:t>
            </a:r>
            <a:r>
              <a:rPr lang="en-IE" dirty="0"/>
              <a:t>”</a:t>
            </a:r>
            <a:br>
              <a:rPr lang="en-IE" dirty="0"/>
            </a:br>
            <a:endParaRPr lang="en-IE" dirty="0"/>
          </a:p>
          <a:p>
            <a:r>
              <a:rPr lang="en-IE" dirty="0"/>
              <a:t>(Click to launch video on YouTube - it'll typically appear in a new web browser)</a:t>
            </a:r>
          </a:p>
          <a:p>
            <a:endParaRPr lang="en-US" dirty="0"/>
          </a:p>
        </p:txBody>
      </p:sp>
      <p:sp>
        <p:nvSpPr>
          <p:cNvPr id="4" name="Slide Number Placeholder 3">
            <a:extLst>
              <a:ext uri="{FF2B5EF4-FFF2-40B4-BE49-F238E27FC236}">
                <a16:creationId xmlns:a16="http://schemas.microsoft.com/office/drawing/2014/main" id="{B48EFC8D-F52C-3E07-6B06-C2208EE870A6}"/>
              </a:ext>
            </a:extLst>
          </p:cNvPr>
          <p:cNvSpPr>
            <a:spLocks noGrp="1"/>
          </p:cNvSpPr>
          <p:nvPr>
            <p:ph type="sldNum" sz="quarter" idx="5"/>
          </p:nvPr>
        </p:nvSpPr>
        <p:spPr/>
        <p:txBody>
          <a:bodyPr/>
          <a:lstStyle/>
          <a:p>
            <a:fld id="{6D94FB56-E90D-DD42-905D-CFB533F77791}" type="slidenum">
              <a:rPr lang="en-US" smtClean="0"/>
              <a:t>4</a:t>
            </a:fld>
            <a:endParaRPr lang="en-US"/>
          </a:p>
        </p:txBody>
      </p:sp>
    </p:spTree>
    <p:extLst>
      <p:ext uri="{BB962C8B-B14F-4D97-AF65-F5344CB8AC3E}">
        <p14:creationId xmlns:p14="http://schemas.microsoft.com/office/powerpoint/2010/main" val="3243066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a:extLst>
            <a:ext uri="{FF2B5EF4-FFF2-40B4-BE49-F238E27FC236}">
              <a16:creationId xmlns:a16="http://schemas.microsoft.com/office/drawing/2014/main" id="{23404737-1445-46D3-5606-F13B764AB828}"/>
            </a:ext>
          </a:extLst>
        </p:cNvPr>
        <p:cNvGrpSpPr/>
        <p:nvPr/>
      </p:nvGrpSpPr>
      <p:grpSpPr>
        <a:xfrm>
          <a:off x="0" y="0"/>
          <a:ext cx="0" cy="0"/>
          <a:chOff x="0" y="0"/>
          <a:chExt cx="0" cy="0"/>
        </a:xfrm>
      </p:grpSpPr>
      <p:sp>
        <p:nvSpPr>
          <p:cNvPr id="1039" name="Google Shape;1039;g35f82353c78_1_15:notes">
            <a:extLst>
              <a:ext uri="{FF2B5EF4-FFF2-40B4-BE49-F238E27FC236}">
                <a16:creationId xmlns:a16="http://schemas.microsoft.com/office/drawing/2014/main" id="{E2CC48AD-06C6-E45F-B1B5-5D02F8E487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40" name="Google Shape;1040;g35f82353c78_1_15:notes">
            <a:extLst>
              <a:ext uri="{FF2B5EF4-FFF2-40B4-BE49-F238E27FC236}">
                <a16:creationId xmlns:a16="http://schemas.microsoft.com/office/drawing/2014/main" id="{21A8DE41-C97F-7D58-E6CE-0DDC88C03AB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IE" b="1" dirty="0"/>
              <a:t>Say:</a:t>
            </a:r>
            <a:br>
              <a:rPr lang="en-IE" dirty="0"/>
            </a:br>
            <a:r>
              <a:rPr lang="en-IE" dirty="0"/>
              <a:t>“Take 30 seconds. Think about today, from when you woke up until now.”</a:t>
            </a:r>
          </a:p>
          <a:p>
            <a:r>
              <a:rPr lang="en-IE" dirty="0"/>
              <a:t>“Where have you interacted with AI?”</a:t>
            </a:r>
          </a:p>
          <a:p>
            <a:r>
              <a:rPr lang="en-IE" b="1" dirty="0"/>
              <a:t>Prompt if needed:</a:t>
            </a:r>
            <a:endParaRPr lang="en-IE" dirty="0"/>
          </a:p>
          <a:p>
            <a:pPr lvl="0"/>
            <a:r>
              <a:rPr lang="en-IE" dirty="0"/>
              <a:t>Predictive text on your phone? Google Maps? Netflix recommendations?</a:t>
            </a:r>
          </a:p>
          <a:p>
            <a:r>
              <a:rPr lang="en-IE" dirty="0"/>
              <a:t>“Let’s hear a few examples.”</a:t>
            </a:r>
          </a:p>
          <a:p>
            <a:r>
              <a:rPr lang="en-IE" dirty="0"/>
              <a:t>(Collect 3-5 answers)</a:t>
            </a:r>
          </a:p>
          <a:p>
            <a:r>
              <a:rPr lang="en-IE" b="1" dirty="0"/>
              <a:t>Then say:</a:t>
            </a:r>
            <a:br>
              <a:rPr lang="en-IE" dirty="0"/>
            </a:br>
            <a:r>
              <a:rPr lang="en-IE" dirty="0"/>
              <a:t>“What do you notice about these?”</a:t>
            </a:r>
          </a:p>
          <a:p>
            <a:r>
              <a:rPr lang="en-IE" dirty="0"/>
              <a:t>“AI isn’t just one thing; it’s all around us. We say it’s </a:t>
            </a:r>
            <a:r>
              <a:rPr lang="en-IE" i="1" dirty="0"/>
              <a:t>ubiquitous</a:t>
            </a:r>
            <a:r>
              <a:rPr lang="en-IE" dirty="0"/>
              <a:t>, meaning it appears across many parts of daily life.”</a:t>
            </a:r>
          </a:p>
          <a:p>
            <a:pPr lvl="0"/>
            <a:endParaRPr lang="en-IE" dirty="0"/>
          </a:p>
          <a:p>
            <a:pPr marL="457200" marR="0" lvl="0" indent="-228600" algn="l" rtl="0">
              <a:lnSpc>
                <a:spcPct val="100000"/>
              </a:lnSpc>
              <a:spcBef>
                <a:spcPts val="0"/>
              </a:spcBef>
              <a:spcAft>
                <a:spcPts val="0"/>
              </a:spcAft>
              <a:buSzPts val="1400"/>
              <a:buNone/>
            </a:pPr>
            <a:endParaRPr dirty="0"/>
          </a:p>
        </p:txBody>
      </p:sp>
      <p:sp>
        <p:nvSpPr>
          <p:cNvPr id="1041" name="Google Shape;1041;g35f82353c78_1_15:notes">
            <a:extLst>
              <a:ext uri="{FF2B5EF4-FFF2-40B4-BE49-F238E27FC236}">
                <a16:creationId xmlns:a16="http://schemas.microsoft.com/office/drawing/2014/main" id="{0E5CFCD3-85C8-7C01-2B71-A31B39D5B3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1121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52E29-415F-6171-AB4C-6A579B34C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07F157-BE83-7833-BC45-57BAC6C718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7E121E-6739-ABD9-1552-2263277BE5D2}"/>
              </a:ext>
            </a:extLst>
          </p:cNvPr>
          <p:cNvSpPr>
            <a:spLocks noGrp="1"/>
          </p:cNvSpPr>
          <p:nvPr>
            <p:ph type="body" idx="1"/>
          </p:nvPr>
        </p:nvSpPr>
        <p:spPr/>
        <p:txBody>
          <a:bodyPr/>
          <a:lstStyle/>
          <a:p>
            <a:r>
              <a:rPr lang="en-IE" b="1" dirty="0"/>
              <a:t>Say</a:t>
            </a:r>
            <a:br>
              <a:rPr lang="en-IE" b="1" dirty="0"/>
            </a:br>
            <a:r>
              <a:rPr lang="en-IE" b="0" dirty="0"/>
              <a:t>“Take a look at this image of common uses of AI.”</a:t>
            </a:r>
          </a:p>
          <a:p>
            <a:r>
              <a:rPr lang="en-IE" b="0" dirty="0"/>
              <a:t>“What examples do you recognise? Call out 2-3.”</a:t>
            </a:r>
            <a:endParaRPr lang="en-IE" b="1" dirty="0"/>
          </a:p>
          <a:p>
            <a:r>
              <a:rPr lang="en-IE" b="0" dirty="0"/>
              <a:t>(Take quick responses)</a:t>
            </a:r>
          </a:p>
          <a:p>
            <a:endParaRPr lang="en-IE" b="1" dirty="0"/>
          </a:p>
          <a:p>
            <a:r>
              <a:rPr lang="en-IE" b="0" dirty="0"/>
              <a:t>“Now: what do all of these have in common?”</a:t>
            </a:r>
          </a:p>
          <a:p>
            <a:r>
              <a:rPr lang="en-IE" b="0" dirty="0"/>
              <a:t>“They all use data to make predictions about you.”</a:t>
            </a:r>
          </a:p>
          <a:p>
            <a:r>
              <a:rPr lang="en-IE" b="0" dirty="0"/>
              <a:t>“AI is shaping what you watch, how you travel, even how your home works.”</a:t>
            </a:r>
          </a:p>
          <a:p>
            <a:endParaRPr lang="en-IE" b="1" dirty="0"/>
          </a:p>
          <a:p>
            <a:r>
              <a:rPr lang="en-IE" b="1" dirty="0"/>
              <a:t>Final prompt:</a:t>
            </a:r>
          </a:p>
          <a:p>
            <a:r>
              <a:rPr lang="en-IE" b="0" dirty="0"/>
              <a:t>“Is that always helpful or could there be downsides?”</a:t>
            </a:r>
          </a:p>
          <a:p>
            <a:r>
              <a:rPr lang="en-IE" b="0" dirty="0"/>
              <a:t>(Take 1-2 responses)</a:t>
            </a:r>
          </a:p>
        </p:txBody>
      </p:sp>
      <p:sp>
        <p:nvSpPr>
          <p:cNvPr id="4" name="Slide Number Placeholder 3">
            <a:extLst>
              <a:ext uri="{FF2B5EF4-FFF2-40B4-BE49-F238E27FC236}">
                <a16:creationId xmlns:a16="http://schemas.microsoft.com/office/drawing/2014/main" id="{9C316BAE-CD75-14FA-4F34-3C817DB8BAFE}"/>
              </a:ext>
            </a:extLst>
          </p:cNvPr>
          <p:cNvSpPr>
            <a:spLocks noGrp="1"/>
          </p:cNvSpPr>
          <p:nvPr>
            <p:ph type="sldNum" sz="quarter" idx="5"/>
          </p:nvPr>
        </p:nvSpPr>
        <p:spPr/>
        <p:txBody>
          <a:bodyPr/>
          <a:lstStyle/>
          <a:p>
            <a:fld id="{6D94FB56-E90D-DD42-905D-CFB533F77791}" type="slidenum">
              <a:rPr lang="en-US" smtClean="0"/>
              <a:t>6</a:t>
            </a:fld>
            <a:endParaRPr lang="en-US"/>
          </a:p>
        </p:txBody>
      </p:sp>
    </p:spTree>
    <p:extLst>
      <p:ext uri="{BB962C8B-B14F-4D97-AF65-F5344CB8AC3E}">
        <p14:creationId xmlns:p14="http://schemas.microsoft.com/office/powerpoint/2010/main" val="2496230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3E661-17C4-CEBC-3A6F-0AC027839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33A20-BEC7-1D9A-4569-D4A37DAEC2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8FD2DF-26A3-9851-9A93-16D39813DB8A}"/>
              </a:ext>
            </a:extLst>
          </p:cNvPr>
          <p:cNvSpPr>
            <a:spLocks noGrp="1"/>
          </p:cNvSpPr>
          <p:nvPr>
            <p:ph type="body" idx="1"/>
          </p:nvPr>
        </p:nvSpPr>
        <p:spPr/>
        <p:txBody>
          <a:bodyPr/>
          <a:lstStyle/>
          <a:p>
            <a:r>
              <a:rPr lang="en-IE" b="1" dirty="0"/>
              <a:t>Say:</a:t>
            </a:r>
          </a:p>
          <a:p>
            <a:r>
              <a:rPr lang="en-IE" dirty="0"/>
              <a:t>“A useful way to think about AI is that AI systems:</a:t>
            </a:r>
          </a:p>
          <a:p>
            <a:pPr lvl="0"/>
            <a:r>
              <a:rPr lang="en-IE" dirty="0"/>
              <a:t>learn from data, </a:t>
            </a:r>
          </a:p>
          <a:p>
            <a:pPr lvl="0"/>
            <a:r>
              <a:rPr lang="en-IE" dirty="0"/>
              <a:t>recognise patterns, </a:t>
            </a:r>
          </a:p>
          <a:p>
            <a:pPr lvl="0"/>
            <a:r>
              <a:rPr lang="en-IE" dirty="0"/>
              <a:t>and make predictions.” </a:t>
            </a:r>
          </a:p>
          <a:p>
            <a:pPr lvl="0"/>
            <a:r>
              <a:rPr lang="en-IE" dirty="0"/>
              <a:t>“So, in the image here, for example, AI uses lots of images of cats (data) to recognise patterns in cats (common features like whiskers, pointy ears, fluffy fur) to figure out (or predict) what the image is. </a:t>
            </a:r>
          </a:p>
          <a:p>
            <a:r>
              <a:rPr lang="en-IE" dirty="0"/>
              <a:t>“Important: AI systems can </a:t>
            </a:r>
            <a:r>
              <a:rPr lang="en-IE" i="1" dirty="0"/>
              <a:t>seem</a:t>
            </a:r>
            <a:r>
              <a:rPr lang="en-IE" dirty="0"/>
              <a:t> intelligent but they don’t understand in the same way humans do.”</a:t>
            </a:r>
          </a:p>
          <a:p>
            <a:endParaRPr lang="en-US" dirty="0"/>
          </a:p>
        </p:txBody>
      </p:sp>
      <p:sp>
        <p:nvSpPr>
          <p:cNvPr id="4" name="Slide Number Placeholder 3">
            <a:extLst>
              <a:ext uri="{FF2B5EF4-FFF2-40B4-BE49-F238E27FC236}">
                <a16:creationId xmlns:a16="http://schemas.microsoft.com/office/drawing/2014/main" id="{966789DD-2C10-DBA7-A0E7-5EFECA157FFE}"/>
              </a:ext>
            </a:extLst>
          </p:cNvPr>
          <p:cNvSpPr>
            <a:spLocks noGrp="1"/>
          </p:cNvSpPr>
          <p:nvPr>
            <p:ph type="sldNum" sz="quarter" idx="5"/>
          </p:nvPr>
        </p:nvSpPr>
        <p:spPr/>
        <p:txBody>
          <a:bodyPr/>
          <a:lstStyle/>
          <a:p>
            <a:fld id="{6D94FB56-E90D-DD42-905D-CFB533F77791}" type="slidenum">
              <a:rPr lang="en-US" smtClean="0"/>
              <a:t>7</a:t>
            </a:fld>
            <a:endParaRPr lang="en-US"/>
          </a:p>
        </p:txBody>
      </p:sp>
    </p:spTree>
    <p:extLst>
      <p:ext uri="{BB962C8B-B14F-4D97-AF65-F5344CB8AC3E}">
        <p14:creationId xmlns:p14="http://schemas.microsoft.com/office/powerpoint/2010/main" val="3282733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4DF6C-89CB-1A26-DB29-C7E30EA415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0E2F2-1D34-572C-71D7-AD9560C422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CC017E-C614-7321-F752-F4DC3A68C6CF}"/>
              </a:ext>
            </a:extLst>
          </p:cNvPr>
          <p:cNvSpPr>
            <a:spLocks noGrp="1"/>
          </p:cNvSpPr>
          <p:nvPr>
            <p:ph type="body" idx="1"/>
          </p:nvPr>
        </p:nvSpPr>
        <p:spPr/>
        <p:txBody>
          <a:bodyPr/>
          <a:lstStyle/>
          <a:p>
            <a:r>
              <a:rPr lang="en-IE" b="1" dirty="0"/>
              <a:t>Say:</a:t>
            </a:r>
            <a:endParaRPr lang="en-IE" dirty="0"/>
          </a:p>
          <a:p>
            <a:r>
              <a:rPr lang="en-IE" dirty="0"/>
              <a:t>“Quick test: Finish this sentence:</a:t>
            </a:r>
            <a:br>
              <a:rPr lang="en-IE" dirty="0"/>
            </a:br>
            <a:r>
              <a:rPr lang="en-IE" i="0" dirty="0"/>
              <a:t>Fish and chips with salt and…”</a:t>
            </a:r>
          </a:p>
          <a:p>
            <a:r>
              <a:rPr lang="en-IE" i="1" dirty="0"/>
              <a:t> (Students: “vinegar”)</a:t>
            </a:r>
          </a:p>
          <a:p>
            <a:endParaRPr lang="en-IE" dirty="0"/>
          </a:p>
          <a:p>
            <a:r>
              <a:rPr lang="en-IE" dirty="0"/>
              <a:t>“How did you know that?”</a:t>
            </a:r>
          </a:p>
          <a:p>
            <a:r>
              <a:rPr lang="en-IE" i="1" dirty="0"/>
              <a:t>(Take 1 answer)</a:t>
            </a:r>
            <a:br>
              <a:rPr lang="en-IE" dirty="0"/>
            </a:br>
            <a:endParaRPr lang="en-IE" dirty="0"/>
          </a:p>
          <a:p>
            <a:r>
              <a:rPr lang="en-IE" dirty="0"/>
              <a:t>“Exactly. You’ve seen that pattern before.”</a:t>
            </a:r>
          </a:p>
          <a:p>
            <a:endParaRPr lang="en-IE" b="0" dirty="0"/>
          </a:p>
          <a:p>
            <a:r>
              <a:rPr lang="en-IE" b="1" dirty="0"/>
              <a:t>“This is how AI works:” (click to reveal the four elements) </a:t>
            </a:r>
          </a:p>
          <a:p>
            <a:pPr lvl="0"/>
            <a:r>
              <a:rPr lang="en-IE" b="1" dirty="0"/>
              <a:t>Input:</a:t>
            </a:r>
            <a:r>
              <a:rPr lang="en-IE" dirty="0"/>
              <a:t> </a:t>
            </a:r>
            <a:r>
              <a:rPr lang="en-IE" i="1" dirty="0"/>
              <a:t>‘Fish and chips with salt and…’</a:t>
            </a:r>
            <a:r>
              <a:rPr lang="en-IE" dirty="0"/>
              <a:t> </a:t>
            </a:r>
          </a:p>
          <a:p>
            <a:pPr lvl="0"/>
            <a:r>
              <a:rPr lang="en-IE" b="1" dirty="0"/>
              <a:t>Data:</a:t>
            </a:r>
            <a:r>
              <a:rPr lang="en-IE" dirty="0"/>
              <a:t> All the examples you’ve seen before </a:t>
            </a:r>
          </a:p>
          <a:p>
            <a:pPr lvl="0"/>
            <a:r>
              <a:rPr lang="en-IE" b="1" dirty="0"/>
              <a:t>Pattern:</a:t>
            </a:r>
            <a:r>
              <a:rPr lang="en-IE" dirty="0"/>
              <a:t> ‘This usually ends with vinegar’ </a:t>
            </a:r>
          </a:p>
          <a:p>
            <a:pPr lvl="0"/>
            <a:r>
              <a:rPr lang="en-IE" b="1" dirty="0"/>
              <a:t>Output (prediction or decision):</a:t>
            </a:r>
            <a:r>
              <a:rPr lang="en-IE" dirty="0"/>
              <a:t> </a:t>
            </a:r>
            <a:r>
              <a:rPr lang="en-IE" i="1" dirty="0"/>
              <a:t>‘vinegar’</a:t>
            </a:r>
            <a:r>
              <a:rPr lang="en-IE" dirty="0"/>
              <a:t> </a:t>
            </a:r>
          </a:p>
          <a:p>
            <a:endParaRPr lang="en-IE" dirty="0"/>
          </a:p>
          <a:p>
            <a:r>
              <a:rPr lang="en-IE" b="1" dirty="0"/>
              <a:t>Add:</a:t>
            </a:r>
            <a:endParaRPr lang="en-IE" dirty="0"/>
          </a:p>
          <a:p>
            <a:r>
              <a:rPr lang="en-IE" dirty="0"/>
              <a:t>“AI does this with huge amounts of data.”</a:t>
            </a:r>
          </a:p>
          <a:p>
            <a:r>
              <a:rPr lang="en-IE" b="0" dirty="0"/>
              <a:t>“And it keeps learning and improving its patterns as it gets more data over time.”</a:t>
            </a:r>
          </a:p>
          <a:p>
            <a:endParaRPr lang="en-US" dirty="0"/>
          </a:p>
        </p:txBody>
      </p:sp>
      <p:sp>
        <p:nvSpPr>
          <p:cNvPr id="4" name="Slide Number Placeholder 3">
            <a:extLst>
              <a:ext uri="{FF2B5EF4-FFF2-40B4-BE49-F238E27FC236}">
                <a16:creationId xmlns:a16="http://schemas.microsoft.com/office/drawing/2014/main" id="{27743B8E-8C1C-FDCD-BBFD-496A39F28CF1}"/>
              </a:ext>
            </a:extLst>
          </p:cNvPr>
          <p:cNvSpPr>
            <a:spLocks noGrp="1"/>
          </p:cNvSpPr>
          <p:nvPr>
            <p:ph type="sldNum" sz="quarter" idx="5"/>
          </p:nvPr>
        </p:nvSpPr>
        <p:spPr/>
        <p:txBody>
          <a:bodyPr/>
          <a:lstStyle/>
          <a:p>
            <a:fld id="{6D94FB56-E90D-DD42-905D-CFB533F77791}" type="slidenum">
              <a:rPr lang="en-US" smtClean="0"/>
              <a:t>8</a:t>
            </a:fld>
            <a:endParaRPr lang="en-US"/>
          </a:p>
        </p:txBody>
      </p:sp>
    </p:spTree>
    <p:extLst>
      <p:ext uri="{BB962C8B-B14F-4D97-AF65-F5344CB8AC3E}">
        <p14:creationId xmlns:p14="http://schemas.microsoft.com/office/powerpoint/2010/main" val="3925714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200CF-7B02-7357-53EE-1274517118F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F4DDE27-F08A-F477-17B8-EBB157637F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F1BD854-9575-72C5-C467-E79137A488AF}"/>
              </a:ext>
            </a:extLst>
          </p:cNvPr>
          <p:cNvSpPr>
            <a:spLocks noGrp="1"/>
          </p:cNvSpPr>
          <p:nvPr>
            <p:ph type="dt" sz="half" idx="10"/>
          </p:nvPr>
        </p:nvSpPr>
        <p:spPr/>
        <p:txBody>
          <a:bodyPr/>
          <a:lstStyle/>
          <a:p>
            <a:fld id="{F2E59493-C90A-CE4A-A898-A29E516CCE9B}" type="datetime1">
              <a:rPr lang="en-IE" smtClean="0"/>
              <a:t>11/08/2026</a:t>
            </a:fld>
            <a:endParaRPr lang="en-US"/>
          </a:p>
        </p:txBody>
      </p:sp>
      <p:sp>
        <p:nvSpPr>
          <p:cNvPr id="5" name="Footer Placeholder 4">
            <a:extLst>
              <a:ext uri="{FF2B5EF4-FFF2-40B4-BE49-F238E27FC236}">
                <a16:creationId xmlns:a16="http://schemas.microsoft.com/office/drawing/2014/main" id="{B4AE4A68-6DAD-0E26-3263-487B4B2CB5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D3F84-190F-407A-D073-E322F986457A}"/>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131867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E5F4F-7202-ABAB-A5C3-471872141C6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9217F5A-7644-0DA9-11FE-6AD8C6B244B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88EC4D-2E73-0F69-272B-97F504316988}"/>
              </a:ext>
            </a:extLst>
          </p:cNvPr>
          <p:cNvSpPr>
            <a:spLocks noGrp="1"/>
          </p:cNvSpPr>
          <p:nvPr>
            <p:ph type="dt" sz="half" idx="10"/>
          </p:nvPr>
        </p:nvSpPr>
        <p:spPr/>
        <p:txBody>
          <a:bodyPr/>
          <a:lstStyle/>
          <a:p>
            <a:fld id="{E0058B99-1A18-D74E-9CE1-34A79700CEA8}" type="datetime1">
              <a:rPr lang="en-IE" smtClean="0"/>
              <a:t>11/08/2026</a:t>
            </a:fld>
            <a:endParaRPr lang="en-US"/>
          </a:p>
        </p:txBody>
      </p:sp>
      <p:sp>
        <p:nvSpPr>
          <p:cNvPr id="5" name="Footer Placeholder 4">
            <a:extLst>
              <a:ext uri="{FF2B5EF4-FFF2-40B4-BE49-F238E27FC236}">
                <a16:creationId xmlns:a16="http://schemas.microsoft.com/office/drawing/2014/main" id="{0A9A9C42-C413-5308-641F-A9A44BBFA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FB9F9E-85D6-CC0B-2403-C5DB7A30875D}"/>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1941613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5AB72-65BB-C6DE-0656-FFA40F7940A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A91CAB3-BB69-5B92-39CE-0E8D07D8E7F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AF84318-A62E-4C47-23E5-447D359C4AC3}"/>
              </a:ext>
            </a:extLst>
          </p:cNvPr>
          <p:cNvSpPr>
            <a:spLocks noGrp="1"/>
          </p:cNvSpPr>
          <p:nvPr>
            <p:ph type="dt" sz="half" idx="10"/>
          </p:nvPr>
        </p:nvSpPr>
        <p:spPr/>
        <p:txBody>
          <a:bodyPr/>
          <a:lstStyle/>
          <a:p>
            <a:fld id="{C85DA15B-C8E8-D045-8A09-8E54AF3C8D72}" type="datetime1">
              <a:rPr lang="en-IE" smtClean="0"/>
              <a:t>11/08/2026</a:t>
            </a:fld>
            <a:endParaRPr lang="en-US"/>
          </a:p>
        </p:txBody>
      </p:sp>
      <p:sp>
        <p:nvSpPr>
          <p:cNvPr id="5" name="Footer Placeholder 4">
            <a:extLst>
              <a:ext uri="{FF2B5EF4-FFF2-40B4-BE49-F238E27FC236}">
                <a16:creationId xmlns:a16="http://schemas.microsoft.com/office/drawing/2014/main" id="{603616C9-0C5D-3B4D-B4BE-9369F75F58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633CFF-5495-9C93-CC35-C0E592F40D1B}"/>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2379010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71"/>
        <p:cNvGrpSpPr/>
        <p:nvPr/>
      </p:nvGrpSpPr>
      <p:grpSpPr>
        <a:xfrm>
          <a:off x="0" y="0"/>
          <a:ext cx="0" cy="0"/>
          <a:chOff x="0" y="0"/>
          <a:chExt cx="0" cy="0"/>
        </a:xfrm>
      </p:grpSpPr>
      <p:pic>
        <p:nvPicPr>
          <p:cNvPr id="72" name="Google Shape;72;g35f7d15afe0_2_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3" name="Google Shape;73;g35f7d15afe0_2_4"/>
          <p:cNvSpPr txBox="1">
            <a:spLocks noGrp="1"/>
          </p:cNvSpPr>
          <p:nvPr>
            <p:ph type="subTitle" idx="1"/>
          </p:nvPr>
        </p:nvSpPr>
        <p:spPr>
          <a:xfrm>
            <a:off x="838200" y="3503395"/>
            <a:ext cx="8171405" cy="99371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4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4" name="Google Shape;74;g35f7d15afe0_2_4"/>
          <p:cNvSpPr txBox="1">
            <a:spLocks noGrp="1"/>
          </p:cNvSpPr>
          <p:nvPr>
            <p:ph type="title"/>
          </p:nvPr>
        </p:nvSpPr>
        <p:spPr>
          <a:xfrm>
            <a:off x="838200" y="1956737"/>
            <a:ext cx="8171405" cy="144599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4400"/>
              <a:buFont typeface="Calibri"/>
              <a:buNone/>
              <a:defRPr sz="4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5" name="Google Shape;75;g35f7d15afe0_2_4"/>
          <p:cNvPicPr preferRelativeResize="0"/>
          <p:nvPr/>
        </p:nvPicPr>
        <p:blipFill rotWithShape="1">
          <a:blip r:embed="rId3">
            <a:alphaModFix/>
          </a:blip>
          <a:srcRect/>
          <a:stretch/>
        </p:blipFill>
        <p:spPr>
          <a:xfrm>
            <a:off x="640797" y="338655"/>
            <a:ext cx="1458547" cy="1279427"/>
          </a:xfrm>
          <a:prstGeom prst="rect">
            <a:avLst/>
          </a:prstGeom>
          <a:noFill/>
          <a:ln>
            <a:noFill/>
          </a:ln>
        </p:spPr>
      </p:pic>
      <p:pic>
        <p:nvPicPr>
          <p:cNvPr id="76" name="Google Shape;76;g35f7d15afe0_2_4" descr="A close-up of a sign&#10;&#10;Description automatically generated"/>
          <p:cNvPicPr preferRelativeResize="0"/>
          <p:nvPr/>
        </p:nvPicPr>
        <p:blipFill rotWithShape="1">
          <a:blip r:embed="rId4">
            <a:alphaModFix/>
          </a:blip>
          <a:srcRect/>
          <a:stretch/>
        </p:blipFill>
        <p:spPr>
          <a:xfrm>
            <a:off x="9297012" y="415110"/>
            <a:ext cx="2913154" cy="1270135"/>
          </a:xfrm>
          <a:prstGeom prst="rect">
            <a:avLst/>
          </a:prstGeom>
          <a:noFill/>
          <a:ln>
            <a:noFill/>
          </a:ln>
        </p:spPr>
      </p:pic>
      <p:pic>
        <p:nvPicPr>
          <p:cNvPr id="77" name="Google Shape;77;g35f7d15afe0_2_4" descr="A white circle with blue letters&#10;&#10;Description automatically generated"/>
          <p:cNvPicPr preferRelativeResize="0"/>
          <p:nvPr/>
        </p:nvPicPr>
        <p:blipFill rotWithShape="1">
          <a:blip r:embed="rId5">
            <a:alphaModFix/>
          </a:blip>
          <a:srcRect/>
          <a:stretch/>
        </p:blipFill>
        <p:spPr>
          <a:xfrm>
            <a:off x="-18166" y="5257624"/>
            <a:ext cx="8426917" cy="1261721"/>
          </a:xfrm>
          <a:prstGeom prst="rect">
            <a:avLst/>
          </a:prstGeom>
          <a:noFill/>
          <a:ln>
            <a:noFill/>
          </a:ln>
        </p:spPr>
      </p:pic>
    </p:spTree>
    <p:extLst>
      <p:ext uri="{BB962C8B-B14F-4D97-AF65-F5344CB8AC3E}">
        <p14:creationId xmlns:p14="http://schemas.microsoft.com/office/powerpoint/2010/main" val="392664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WhiteWithSlantImage">
  <p:cSld name="1_WhiteWithSlantImage">
    <p:spTree>
      <p:nvGrpSpPr>
        <p:cNvPr id="1" name="Shape 84"/>
        <p:cNvGrpSpPr/>
        <p:nvPr/>
      </p:nvGrpSpPr>
      <p:grpSpPr>
        <a:xfrm>
          <a:off x="0" y="0"/>
          <a:ext cx="0" cy="0"/>
          <a:chOff x="0" y="0"/>
          <a:chExt cx="0" cy="0"/>
        </a:xfrm>
      </p:grpSpPr>
      <p:sp>
        <p:nvSpPr>
          <p:cNvPr id="85" name="Google Shape;85;g35f7d15afe0_2_17"/>
          <p:cNvSpPr/>
          <p:nvPr/>
        </p:nvSpPr>
        <p:spPr>
          <a:xfrm flipH="1">
            <a:off x="6437594" y="2524"/>
            <a:ext cx="5428362" cy="6861530"/>
          </a:xfrm>
          <a:prstGeom prst="parallelogram">
            <a:avLst>
              <a:gd name="adj" fmla="val 25000"/>
            </a:avLst>
          </a:prstGeom>
          <a:gradFill>
            <a:gsLst>
              <a:gs pos="0">
                <a:srgbClr val="69BE53"/>
              </a:gs>
              <a:gs pos="100000">
                <a:srgbClr val="008540"/>
              </a:gs>
            </a:gsLst>
            <a:lin ang="27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20"/>
              <a:buFont typeface="Arial"/>
              <a:buNone/>
            </a:pPr>
            <a:endParaRPr sz="1020" b="0" i="0" u="none" strike="noStrike" cap="none">
              <a:solidFill>
                <a:schemeClr val="lt1"/>
              </a:solidFill>
              <a:latin typeface="Verdana"/>
              <a:ea typeface="Verdana"/>
              <a:cs typeface="Verdana"/>
              <a:sym typeface="Verdana"/>
            </a:endParaRPr>
          </a:p>
        </p:txBody>
      </p:sp>
      <p:sp>
        <p:nvSpPr>
          <p:cNvPr id="86" name="Google Shape;86;g35f7d15afe0_2_17"/>
          <p:cNvSpPr/>
          <p:nvPr/>
        </p:nvSpPr>
        <p:spPr>
          <a:xfrm>
            <a:off x="6355937" y="-4283"/>
            <a:ext cx="5591676" cy="6875133"/>
          </a:xfrm>
          <a:custGeom>
            <a:avLst/>
            <a:gdLst/>
            <a:ahLst/>
            <a:cxnLst/>
            <a:rect l="l" t="t" r="r" b="b"/>
            <a:pathLst>
              <a:path w="5742851" h="6870850" extrusionOk="0">
                <a:moveTo>
                  <a:pt x="0" y="6870850"/>
                </a:moveTo>
                <a:lnTo>
                  <a:pt x="1434175" y="0"/>
                </a:lnTo>
                <a:lnTo>
                  <a:pt x="5742851" y="190"/>
                </a:lnTo>
                <a:lnTo>
                  <a:pt x="4305963" y="6865424"/>
                </a:lnTo>
                <a:lnTo>
                  <a:pt x="0" y="687085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 name="Google Shape;87;g35f7d15afe0_2_17"/>
          <p:cNvSpPr>
            <a:spLocks noGrp="1"/>
          </p:cNvSpPr>
          <p:nvPr>
            <p:ph type="pic" idx="2"/>
          </p:nvPr>
        </p:nvSpPr>
        <p:spPr>
          <a:xfrm>
            <a:off x="6274280" y="0"/>
            <a:ext cx="5754990" cy="6866572"/>
          </a:xfrm>
          <a:prstGeom prst="parallelogram">
            <a:avLst>
              <a:gd name="adj" fmla="val 25000"/>
            </a:avLst>
          </a:prstGeom>
          <a:noFill/>
          <a:ln>
            <a:noFill/>
          </a:ln>
        </p:spPr>
        <p:txBody>
          <a:bodyPr/>
          <a:lstStyle/>
          <a:p>
            <a:endParaRPr lang="en-US"/>
          </a:p>
        </p:txBody>
      </p:sp>
      <p:sp>
        <p:nvSpPr>
          <p:cNvPr id="88" name="Google Shape;88;g35f7d15afe0_2_17"/>
          <p:cNvSpPr txBox="1">
            <a:spLocks noGrp="1"/>
          </p:cNvSpPr>
          <p:nvPr>
            <p:ph type="title"/>
          </p:nvPr>
        </p:nvSpPr>
        <p:spPr>
          <a:xfrm>
            <a:off x="381276" y="234941"/>
            <a:ext cx="5536446" cy="1107476"/>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4400"/>
              <a:buFont typeface="Calibri"/>
              <a:buNone/>
              <a:defRPr sz="3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9" name="Google Shape;89;g35f7d15afe0_2_17"/>
          <p:cNvSpPr txBox="1">
            <a:spLocks noGrp="1"/>
          </p:cNvSpPr>
          <p:nvPr>
            <p:ph type="body" idx="1"/>
          </p:nvPr>
        </p:nvSpPr>
        <p:spPr>
          <a:xfrm>
            <a:off x="381276" y="1548173"/>
            <a:ext cx="5536446" cy="5052651"/>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3937029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5A9A4-2DBC-E6D3-9DE4-5B7AD1C1F7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55C7E40-2F39-7C0D-5944-84A5F6912BE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1825729-0351-25F8-D5D0-A8E8113A31CD}"/>
              </a:ext>
            </a:extLst>
          </p:cNvPr>
          <p:cNvSpPr>
            <a:spLocks noGrp="1"/>
          </p:cNvSpPr>
          <p:nvPr>
            <p:ph type="dt" sz="half" idx="10"/>
          </p:nvPr>
        </p:nvSpPr>
        <p:spPr/>
        <p:txBody>
          <a:bodyPr/>
          <a:lstStyle/>
          <a:p>
            <a:fld id="{2161B327-7DE1-9245-A0E5-D42877A8782D}" type="datetime1">
              <a:rPr lang="en-IE" smtClean="0"/>
              <a:t>11/08/2026</a:t>
            </a:fld>
            <a:endParaRPr lang="en-US"/>
          </a:p>
        </p:txBody>
      </p:sp>
      <p:sp>
        <p:nvSpPr>
          <p:cNvPr id="5" name="Footer Placeholder 4">
            <a:extLst>
              <a:ext uri="{FF2B5EF4-FFF2-40B4-BE49-F238E27FC236}">
                <a16:creationId xmlns:a16="http://schemas.microsoft.com/office/drawing/2014/main" id="{EA4F857F-896E-4537-D28C-472B9CB7D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E5DC0D-23B9-F938-60CD-E6B96E8F851A}"/>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2212752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8300-6A37-15C8-E670-0009157AC68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B97310B-1587-DF1D-C77B-2E798BA474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B752610-940C-B362-B21C-092596A60D91}"/>
              </a:ext>
            </a:extLst>
          </p:cNvPr>
          <p:cNvSpPr>
            <a:spLocks noGrp="1"/>
          </p:cNvSpPr>
          <p:nvPr>
            <p:ph type="dt" sz="half" idx="10"/>
          </p:nvPr>
        </p:nvSpPr>
        <p:spPr/>
        <p:txBody>
          <a:bodyPr/>
          <a:lstStyle/>
          <a:p>
            <a:fld id="{D94A86B0-3E95-404D-A112-FFC16D0D4ACA}" type="datetime1">
              <a:rPr lang="en-IE" smtClean="0"/>
              <a:t>11/08/2026</a:t>
            </a:fld>
            <a:endParaRPr lang="en-US"/>
          </a:p>
        </p:txBody>
      </p:sp>
      <p:sp>
        <p:nvSpPr>
          <p:cNvPr id="5" name="Footer Placeholder 4">
            <a:extLst>
              <a:ext uri="{FF2B5EF4-FFF2-40B4-BE49-F238E27FC236}">
                <a16:creationId xmlns:a16="http://schemas.microsoft.com/office/drawing/2014/main" id="{BAA08F9C-17A4-7207-92E4-5454192D05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5B9787-0BBC-4034-573C-A81E9582A963}"/>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3886129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B50FB-6FB0-54BD-E7FE-F488383EED5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F5B9FB7-85D7-4EB1-64A5-0EFF6E779EC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8FE47AF-DDC9-5A0B-A2DD-227BE834A1E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7A1701-B621-E572-8B5E-BD7FC5BFBBAB}"/>
              </a:ext>
            </a:extLst>
          </p:cNvPr>
          <p:cNvSpPr>
            <a:spLocks noGrp="1"/>
          </p:cNvSpPr>
          <p:nvPr>
            <p:ph type="dt" sz="half" idx="10"/>
          </p:nvPr>
        </p:nvSpPr>
        <p:spPr/>
        <p:txBody>
          <a:bodyPr/>
          <a:lstStyle/>
          <a:p>
            <a:fld id="{EB1DFD88-501D-B34A-A705-4F07B1CF7C34}" type="datetime1">
              <a:rPr lang="en-IE" smtClean="0"/>
              <a:t>11/08/2026</a:t>
            </a:fld>
            <a:endParaRPr lang="en-US"/>
          </a:p>
        </p:txBody>
      </p:sp>
      <p:sp>
        <p:nvSpPr>
          <p:cNvPr id="6" name="Footer Placeholder 5">
            <a:extLst>
              <a:ext uri="{FF2B5EF4-FFF2-40B4-BE49-F238E27FC236}">
                <a16:creationId xmlns:a16="http://schemas.microsoft.com/office/drawing/2014/main" id="{FB66EC1C-55CE-AAF8-7101-FA56F65808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D97950-ECD8-3E9E-8EAD-DAA588763469}"/>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1737351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AE0A-76D2-00AA-6363-C067AC9DC94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7B67202-D559-B572-9454-37F291E20D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31C45D6-E423-07A1-B722-03D1A93DC20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3B54578-3453-6F54-5C3F-81924D2556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5D9A438-5855-9D81-B82B-BB5C4993A92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0B692F4-B918-A3A8-EDFF-6FDCB3789B98}"/>
              </a:ext>
            </a:extLst>
          </p:cNvPr>
          <p:cNvSpPr>
            <a:spLocks noGrp="1"/>
          </p:cNvSpPr>
          <p:nvPr>
            <p:ph type="dt" sz="half" idx="10"/>
          </p:nvPr>
        </p:nvSpPr>
        <p:spPr/>
        <p:txBody>
          <a:bodyPr/>
          <a:lstStyle/>
          <a:p>
            <a:fld id="{6A9A9B67-B63D-C346-81F8-898FB954AEB9}" type="datetime1">
              <a:rPr lang="en-IE" smtClean="0"/>
              <a:t>11/08/2026</a:t>
            </a:fld>
            <a:endParaRPr lang="en-US"/>
          </a:p>
        </p:txBody>
      </p:sp>
      <p:sp>
        <p:nvSpPr>
          <p:cNvPr id="8" name="Footer Placeholder 7">
            <a:extLst>
              <a:ext uri="{FF2B5EF4-FFF2-40B4-BE49-F238E27FC236}">
                <a16:creationId xmlns:a16="http://schemas.microsoft.com/office/drawing/2014/main" id="{021725B2-1101-BAFA-14DC-4C0EC0DEDE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487EE0-391A-3DCF-42A8-7BDC991A1311}"/>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324579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980D9-CCD0-DD58-42E7-AE6D4E9C76C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CE923CF-69C7-E613-9FD2-C32946099D93}"/>
              </a:ext>
            </a:extLst>
          </p:cNvPr>
          <p:cNvSpPr>
            <a:spLocks noGrp="1"/>
          </p:cNvSpPr>
          <p:nvPr>
            <p:ph type="dt" sz="half" idx="10"/>
          </p:nvPr>
        </p:nvSpPr>
        <p:spPr/>
        <p:txBody>
          <a:bodyPr/>
          <a:lstStyle/>
          <a:p>
            <a:fld id="{8238EE37-7171-B347-AF3A-429F45413EF1}" type="datetime1">
              <a:rPr lang="en-IE" smtClean="0"/>
              <a:t>11/08/2026</a:t>
            </a:fld>
            <a:endParaRPr lang="en-US"/>
          </a:p>
        </p:txBody>
      </p:sp>
      <p:sp>
        <p:nvSpPr>
          <p:cNvPr id="4" name="Footer Placeholder 3">
            <a:extLst>
              <a:ext uri="{FF2B5EF4-FFF2-40B4-BE49-F238E27FC236}">
                <a16:creationId xmlns:a16="http://schemas.microsoft.com/office/drawing/2014/main" id="{62E564C9-972C-EF43-FBED-C458DF8CB9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824778-80E9-6551-515F-0A9BC62C2B6B}"/>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2028291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B7AAE7-E838-A74C-7AF7-4ACB094C167E}"/>
              </a:ext>
            </a:extLst>
          </p:cNvPr>
          <p:cNvSpPr>
            <a:spLocks noGrp="1"/>
          </p:cNvSpPr>
          <p:nvPr>
            <p:ph type="dt" sz="half" idx="10"/>
          </p:nvPr>
        </p:nvSpPr>
        <p:spPr/>
        <p:txBody>
          <a:bodyPr/>
          <a:lstStyle/>
          <a:p>
            <a:fld id="{2911F990-5801-E64C-960D-C64ED2D4E69C}" type="datetime1">
              <a:rPr lang="en-IE" smtClean="0"/>
              <a:t>11/08/2026</a:t>
            </a:fld>
            <a:endParaRPr lang="en-US"/>
          </a:p>
        </p:txBody>
      </p:sp>
      <p:sp>
        <p:nvSpPr>
          <p:cNvPr id="3" name="Footer Placeholder 2">
            <a:extLst>
              <a:ext uri="{FF2B5EF4-FFF2-40B4-BE49-F238E27FC236}">
                <a16:creationId xmlns:a16="http://schemas.microsoft.com/office/drawing/2014/main" id="{BA8987CE-E2C8-53AE-F3A4-72EF2E6032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C1999E-88A8-A523-08EA-306691458743}"/>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57334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154BF-5954-A3EF-18F2-BC56BE962F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6E6D834-0943-4519-4BD9-8EBFBAD88B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812F211-B974-8D6B-5856-7E537E124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4AEEEE-8FB0-B508-0F6E-A9A6DB83EC54}"/>
              </a:ext>
            </a:extLst>
          </p:cNvPr>
          <p:cNvSpPr>
            <a:spLocks noGrp="1"/>
          </p:cNvSpPr>
          <p:nvPr>
            <p:ph type="dt" sz="half" idx="10"/>
          </p:nvPr>
        </p:nvSpPr>
        <p:spPr/>
        <p:txBody>
          <a:bodyPr/>
          <a:lstStyle/>
          <a:p>
            <a:fld id="{8EA0A438-4DFE-2A43-A261-4AEF3D1BA2F1}" type="datetime1">
              <a:rPr lang="en-IE" smtClean="0"/>
              <a:t>11/08/2026</a:t>
            </a:fld>
            <a:endParaRPr lang="en-US"/>
          </a:p>
        </p:txBody>
      </p:sp>
      <p:sp>
        <p:nvSpPr>
          <p:cNvPr id="6" name="Footer Placeholder 5">
            <a:extLst>
              <a:ext uri="{FF2B5EF4-FFF2-40B4-BE49-F238E27FC236}">
                <a16:creationId xmlns:a16="http://schemas.microsoft.com/office/drawing/2014/main" id="{0345FAB9-CCD2-E4AF-EECA-5DC85CB696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F465A9-FCE6-43B0-0B8F-566E0931E459}"/>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3498605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B5CDE-30BF-BDD4-403B-A9073D79AC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9E8C74B-D2DE-3B58-84E2-ED5FC2BB97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E6014E-8A86-4753-7B4C-505F3723AB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DEC8D7-7C75-8C86-49E8-943257000ED8}"/>
              </a:ext>
            </a:extLst>
          </p:cNvPr>
          <p:cNvSpPr>
            <a:spLocks noGrp="1"/>
          </p:cNvSpPr>
          <p:nvPr>
            <p:ph type="dt" sz="half" idx="10"/>
          </p:nvPr>
        </p:nvSpPr>
        <p:spPr/>
        <p:txBody>
          <a:bodyPr/>
          <a:lstStyle/>
          <a:p>
            <a:fld id="{1AF788CC-5AA5-9342-A785-85A85E3E0B9D}" type="datetime1">
              <a:rPr lang="en-IE" smtClean="0"/>
              <a:t>11/08/2026</a:t>
            </a:fld>
            <a:endParaRPr lang="en-US"/>
          </a:p>
        </p:txBody>
      </p:sp>
      <p:sp>
        <p:nvSpPr>
          <p:cNvPr id="6" name="Footer Placeholder 5">
            <a:extLst>
              <a:ext uri="{FF2B5EF4-FFF2-40B4-BE49-F238E27FC236}">
                <a16:creationId xmlns:a16="http://schemas.microsoft.com/office/drawing/2014/main" id="{34F1E66B-132F-1D8C-8977-76CD70AB74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A04A4A-F8A8-C28F-D3C3-8298D4830792}"/>
              </a:ext>
            </a:extLst>
          </p:cNvPr>
          <p:cNvSpPr>
            <a:spLocks noGrp="1"/>
          </p:cNvSpPr>
          <p:nvPr>
            <p:ph type="sldNum" sz="quarter" idx="12"/>
          </p:nvPr>
        </p:nvSpPr>
        <p:spPr/>
        <p:txBody>
          <a:bodyPr/>
          <a:lstStyle/>
          <a:p>
            <a:fld id="{E5BC9BC3-F76F-9F47-863D-61106FF3980F}" type="slidenum">
              <a:rPr lang="en-US" smtClean="0"/>
              <a:t>‹#›</a:t>
            </a:fld>
            <a:endParaRPr lang="en-US"/>
          </a:p>
        </p:txBody>
      </p:sp>
    </p:spTree>
    <p:extLst>
      <p:ext uri="{BB962C8B-B14F-4D97-AF65-F5344CB8AC3E}">
        <p14:creationId xmlns:p14="http://schemas.microsoft.com/office/powerpoint/2010/main" val="41041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E6077-30C4-30AA-1CD1-54DF3F6F30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6E06995-CC43-7A1A-FF6A-696CD7F896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BBFF67-80A9-2D9C-9C15-BC2932955D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64975F-AC46-374C-9BA1-B4687AF088FE}" type="datetime1">
              <a:rPr lang="en-IE" smtClean="0"/>
              <a:t>11/08/2026</a:t>
            </a:fld>
            <a:endParaRPr lang="en-US"/>
          </a:p>
        </p:txBody>
      </p:sp>
      <p:sp>
        <p:nvSpPr>
          <p:cNvPr id="5" name="Footer Placeholder 4">
            <a:extLst>
              <a:ext uri="{FF2B5EF4-FFF2-40B4-BE49-F238E27FC236}">
                <a16:creationId xmlns:a16="http://schemas.microsoft.com/office/drawing/2014/main" id="{E84E013F-A1E2-C413-F5E8-E5727BE03E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7BD0D66-6EDC-E6CA-3B67-5D70F87A79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BC9BC3-F76F-9F47-863D-61106FF3980F}" type="slidenum">
              <a:rPr lang="en-US" smtClean="0"/>
              <a:t>‹#›</a:t>
            </a:fld>
            <a:endParaRPr lang="en-US"/>
          </a:p>
        </p:txBody>
      </p:sp>
    </p:spTree>
    <p:extLst>
      <p:ext uri="{BB962C8B-B14F-4D97-AF65-F5344CB8AC3E}">
        <p14:creationId xmlns:p14="http://schemas.microsoft.com/office/powerpoint/2010/main" val="2850725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7.png"/><Relationship Id="rId7"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8.png"/><Relationship Id="rId4" Type="http://schemas.openxmlformats.org/officeDocument/2006/relationships/hyperlink" Target="https://creativecommons.org/licenses/by-nc-sa/4.0/" TargetMode="Externa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hyperlink" Target="https://creativecommons.org/licenses/by-nc-sa/4.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8.png"/><Relationship Id="rId4" Type="http://schemas.openxmlformats.org/officeDocument/2006/relationships/hyperlink" Target="https://creativecommons.org/licenses/by-nc-sa/4.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8.png"/><Relationship Id="rId4" Type="http://schemas.openxmlformats.org/officeDocument/2006/relationships/hyperlink" Target="https://creativecommons.org/licenses/by-nc-sa/4.0/"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5.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3" Type="http://schemas.openxmlformats.org/officeDocument/2006/relationships/image" Target="../media/image7.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creativecommons.org/licenses/by-nc-sa/4.0/" TargetMode="External"/><Relationship Id="rId5" Type="http://schemas.openxmlformats.org/officeDocument/2006/relationships/image" Target="../media/image5.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hyperlink" Target="https://creativecommons.org/licenses/by-nc-sa/4.0/"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hyperlink" Target="https://bit.ly/Art-Or-AI" TargetMode="Externa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7.png"/><Relationship Id="rId7"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creativecommons.org/licenses/by-nc-sa/4.0/"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3" Type="http://schemas.openxmlformats.org/officeDocument/2006/relationships/image" Target="../media/image40.jpe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creativecommons.org/licenses/by-nc-sa/4.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creativecommons.org/licenses/by-nc-sa/4.0/" TargetMode="Externa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5.png"/><Relationship Id="rId7" Type="http://schemas.openxmlformats.org/officeDocument/2006/relationships/image" Target="../media/image48.sv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5.pn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creativecommons.org/licenses/by-nc-sa/4.0/" TargetMode="External"/><Relationship Id="rId5" Type="http://schemas.openxmlformats.org/officeDocument/2006/relationships/image" Target="../media/image10.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creativecommons.org/licenses/by-nc-sa/4.0/"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nc-sa/4.0/" TargetMode="External"/><Relationship Id="rId3" Type="http://schemas.openxmlformats.org/officeDocument/2006/relationships/image" Target="../media/image7.png"/><Relationship Id="rId7"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www.youtube.com/watch?v=nASDYRkbQIY" TargetMode="External"/><Relationship Id="rId5" Type="http://schemas.openxmlformats.org/officeDocument/2006/relationships/hyperlink" Target="https://www.youtube.com/watch?v=nASDYRkbQIY&amp;feature=emb_imp_woyt" TargetMode="External"/><Relationship Id="rId4" Type="http://schemas.openxmlformats.org/officeDocument/2006/relationships/image" Target="../media/image5.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creativecommons.org/licenses/by-nc-sa/4.0/"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hyperlink" Target="https://creativecommons.org/licenses/by-nc-sa/4.0/"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jpeg"/><Relationship Id="rId7" Type="http://schemas.openxmlformats.org/officeDocument/2006/relationships/image" Target="../media/image19.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7.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creativecommons.org/licenses/by-nc-sa/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5f7d15afe0_2_60"/>
          <p:cNvSpPr txBox="1">
            <a:spLocks noGrp="1"/>
          </p:cNvSpPr>
          <p:nvPr>
            <p:ph type="subTitle" idx="1"/>
          </p:nvPr>
        </p:nvSpPr>
        <p:spPr>
          <a:xfrm>
            <a:off x="838200" y="3275645"/>
            <a:ext cx="8171400" cy="9936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lt1"/>
              </a:buClr>
              <a:buSzPts val="2400"/>
              <a:buNone/>
            </a:pPr>
            <a:r>
              <a:rPr lang="en-US" sz="2800" i="1" dirty="0"/>
              <a:t>An AI in My Life Workshop</a:t>
            </a:r>
            <a:endParaRPr i="1" dirty="0"/>
          </a:p>
        </p:txBody>
      </p:sp>
      <p:sp>
        <p:nvSpPr>
          <p:cNvPr id="227" name="Google Shape;227;g35f7d15afe0_2_60"/>
          <p:cNvSpPr txBox="1">
            <a:spLocks noGrp="1"/>
          </p:cNvSpPr>
          <p:nvPr>
            <p:ph type="title"/>
          </p:nvPr>
        </p:nvSpPr>
        <p:spPr>
          <a:xfrm>
            <a:off x="838200" y="1728987"/>
            <a:ext cx="8171400" cy="14460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lt1"/>
              </a:buClr>
              <a:buSzPts val="4400"/>
              <a:buFont typeface="Calibri"/>
              <a:buNone/>
            </a:pPr>
            <a:r>
              <a:rPr lang="en-US" dirty="0">
                <a:latin typeface="+mn-lt"/>
              </a:rPr>
              <a:t>Introduction to AI</a:t>
            </a:r>
            <a:endParaRPr dirty="0">
              <a:latin typeface="+mn-lt"/>
            </a:endParaRPr>
          </a:p>
        </p:txBody>
      </p:sp>
      <p:pic>
        <p:nvPicPr>
          <p:cNvPr id="2" name="Google Shape;150;g27d80695a2f_2_40" descr="Icon&#10;&#10;Description automatically generated">
            <a:extLst>
              <a:ext uri="{FF2B5EF4-FFF2-40B4-BE49-F238E27FC236}">
                <a16:creationId xmlns:a16="http://schemas.microsoft.com/office/drawing/2014/main" id="{FDE01884-FAA7-2736-0B09-5A43B2D30E56}"/>
              </a:ext>
            </a:extLst>
          </p:cNvPr>
          <p:cNvPicPr preferRelativeResize="0"/>
          <p:nvPr/>
        </p:nvPicPr>
        <p:blipFill rotWithShape="1">
          <a:blip r:embed="rId3">
            <a:alphaModFix/>
          </a:blip>
          <a:srcRect/>
          <a:stretch/>
        </p:blipFill>
        <p:spPr>
          <a:xfrm>
            <a:off x="596900" y="334853"/>
            <a:ext cx="4826000" cy="1293476"/>
          </a:xfrm>
          <a:prstGeom prst="rect">
            <a:avLst/>
          </a:prstGeom>
          <a:noFill/>
          <a:ln>
            <a:noFill/>
          </a:ln>
          <a:effectLst>
            <a:glow rad="120733">
              <a:schemeClr val="accent1">
                <a:alpha val="40000"/>
              </a:schemeClr>
            </a:glow>
          </a:effectLst>
        </p:spPr>
      </p:pic>
      <p:pic>
        <p:nvPicPr>
          <p:cNvPr id="3" name="Picture 2">
            <a:extLst>
              <a:ext uri="{FF2B5EF4-FFF2-40B4-BE49-F238E27FC236}">
                <a16:creationId xmlns:a16="http://schemas.microsoft.com/office/drawing/2014/main" id="{D674CDC4-94D3-E678-CE64-3128C9B31C5C}"/>
              </a:ext>
            </a:extLst>
          </p:cNvPr>
          <p:cNvPicPr>
            <a:picLocks noChangeAspect="1"/>
          </p:cNvPicPr>
          <p:nvPr/>
        </p:nvPicPr>
        <p:blipFill>
          <a:blip r:embed="rId4"/>
          <a:stretch>
            <a:fillRect/>
          </a:stretch>
        </p:blipFill>
        <p:spPr>
          <a:xfrm>
            <a:off x="5456289" y="334853"/>
            <a:ext cx="3626457" cy="1293476"/>
          </a:xfrm>
          <a:prstGeom prst="rect">
            <a:avLst/>
          </a:prstGeom>
        </p:spPr>
      </p:pic>
      <p:sp>
        <p:nvSpPr>
          <p:cNvPr id="4" name="TextBox 3">
            <a:extLst>
              <a:ext uri="{FF2B5EF4-FFF2-40B4-BE49-F238E27FC236}">
                <a16:creationId xmlns:a16="http://schemas.microsoft.com/office/drawing/2014/main" id="{E53A8DD7-B71A-F6D2-20FC-B7974EADA0D3}"/>
              </a:ext>
            </a:extLst>
          </p:cNvPr>
          <p:cNvSpPr txBox="1"/>
          <p:nvPr/>
        </p:nvSpPr>
        <p:spPr>
          <a:xfrm>
            <a:off x="838200" y="4416357"/>
            <a:ext cx="5037306" cy="369332"/>
          </a:xfrm>
          <a:prstGeom prst="rect">
            <a:avLst/>
          </a:prstGeom>
          <a:noFill/>
        </p:spPr>
        <p:txBody>
          <a:bodyPr wrap="square" rtlCol="0">
            <a:spAutoFit/>
          </a:bodyPr>
          <a:lstStyle/>
          <a:p>
            <a:r>
              <a:rPr lang="en-US" dirty="0">
                <a:solidFill>
                  <a:srgbClr val="6CB5B8"/>
                </a:solidFill>
              </a:rPr>
              <a:t>V2.1 August 2026</a:t>
            </a:r>
          </a:p>
        </p:txBody>
      </p:sp>
    </p:spTree>
    <p:extLst>
      <p:ext uri="{BB962C8B-B14F-4D97-AF65-F5344CB8AC3E}">
        <p14:creationId xmlns:p14="http://schemas.microsoft.com/office/powerpoint/2010/main" val="983418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70DA6-6137-F4C5-83D7-ED02BAC1F351}"/>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FA65BB5A-578A-9AC3-8BCA-E47DDFBC5BD5}"/>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170570"/>
            <a:ext cx="12192000" cy="6185780"/>
          </a:xfrm>
          <a:prstGeom prst="rect">
            <a:avLst/>
          </a:prstGeom>
        </p:spPr>
      </p:pic>
      <p:sp>
        <p:nvSpPr>
          <p:cNvPr id="13" name="Rectangle 12">
            <a:extLst>
              <a:ext uri="{FF2B5EF4-FFF2-40B4-BE49-F238E27FC236}">
                <a16:creationId xmlns:a16="http://schemas.microsoft.com/office/drawing/2014/main" id="{E7A2C831-0192-1597-2C8F-CC08244F8BC4}"/>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7DB5EC0-5D9A-2489-A96A-0F17442E9597}"/>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Recommender Systems</a:t>
            </a:r>
          </a:p>
        </p:txBody>
      </p:sp>
      <p:sp>
        <p:nvSpPr>
          <p:cNvPr id="9" name="TextBox 8">
            <a:extLst>
              <a:ext uri="{FF2B5EF4-FFF2-40B4-BE49-F238E27FC236}">
                <a16:creationId xmlns:a16="http://schemas.microsoft.com/office/drawing/2014/main" id="{D5B2A520-B73B-ED49-A5CB-EF52BE5420A5}"/>
              </a:ext>
            </a:extLst>
          </p:cNvPr>
          <p:cNvSpPr txBox="1"/>
          <p:nvPr/>
        </p:nvSpPr>
        <p:spPr>
          <a:xfrm>
            <a:off x="526013" y="1555341"/>
            <a:ext cx="4884297" cy="3200876"/>
          </a:xfrm>
          <a:prstGeom prst="rect">
            <a:avLst/>
          </a:prstGeom>
          <a:noFill/>
        </p:spPr>
        <p:txBody>
          <a:bodyPr wrap="square">
            <a:spAutoFit/>
          </a:bodyPr>
          <a:lstStyle/>
          <a:p>
            <a:r>
              <a:rPr lang="en-US" sz="2000" b="1" dirty="0"/>
              <a:t>e.g., TikTok / Netflix / Amazon</a:t>
            </a:r>
          </a:p>
          <a:p>
            <a:endParaRPr lang="en-US" sz="2000" b="1" dirty="0"/>
          </a:p>
          <a:p>
            <a:r>
              <a:rPr lang="en-US" sz="1800" b="1" dirty="0"/>
              <a:t>Input: </a:t>
            </a:r>
            <a:r>
              <a:rPr lang="en-US" sz="1800" dirty="0"/>
              <a:t>What you watched / bought / liked</a:t>
            </a:r>
            <a:br>
              <a:rPr lang="en-US" sz="1800" dirty="0"/>
            </a:br>
            <a:endParaRPr lang="en-US" sz="1800" dirty="0"/>
          </a:p>
          <a:p>
            <a:r>
              <a:rPr lang="en-US" sz="1800" b="1" dirty="0"/>
              <a:t>Data: </a:t>
            </a:r>
            <a:r>
              <a:rPr lang="en-US" sz="1800" dirty="0"/>
              <a:t>Your history + millions of users</a:t>
            </a:r>
            <a:br>
              <a:rPr lang="en-US" sz="1800" dirty="0"/>
            </a:br>
            <a:endParaRPr lang="en-US" sz="1800" dirty="0"/>
          </a:p>
          <a:p>
            <a:r>
              <a:rPr lang="en-US" sz="1800" b="1" dirty="0"/>
              <a:t>Pattern:</a:t>
            </a:r>
            <a:r>
              <a:rPr lang="en-US" sz="1800" dirty="0"/>
              <a:t> e.g., “People like you watch this next”</a:t>
            </a:r>
            <a:br>
              <a:rPr lang="en-US" sz="1800" dirty="0"/>
            </a:br>
            <a:endParaRPr lang="en-US" sz="1800" dirty="0"/>
          </a:p>
          <a:p>
            <a:r>
              <a:rPr lang="en-US" sz="1800" b="1" dirty="0"/>
              <a:t>Output: </a:t>
            </a:r>
            <a:r>
              <a:rPr lang="en-US" sz="1800" dirty="0"/>
              <a:t>Next video / buying suggestion</a:t>
            </a:r>
          </a:p>
          <a:p>
            <a:endParaRPr lang="en-US" dirty="0"/>
          </a:p>
          <a:p>
            <a:endParaRPr lang="en-US" sz="1800" dirty="0"/>
          </a:p>
        </p:txBody>
      </p:sp>
      <p:sp>
        <p:nvSpPr>
          <p:cNvPr id="16" name="TextBox 15">
            <a:extLst>
              <a:ext uri="{FF2B5EF4-FFF2-40B4-BE49-F238E27FC236}">
                <a16:creationId xmlns:a16="http://schemas.microsoft.com/office/drawing/2014/main" id="{96AA3F60-9A2E-2B51-A806-45D0F5A2A9DA}"/>
              </a:ext>
            </a:extLst>
          </p:cNvPr>
          <p:cNvSpPr txBox="1"/>
          <p:nvPr/>
        </p:nvSpPr>
        <p:spPr>
          <a:xfrm>
            <a:off x="1086785" y="4676932"/>
            <a:ext cx="3785018" cy="461665"/>
          </a:xfrm>
          <a:prstGeom prst="rect">
            <a:avLst/>
          </a:prstGeom>
          <a:noFill/>
        </p:spPr>
        <p:txBody>
          <a:bodyPr wrap="square">
            <a:spAutoFit/>
          </a:bodyPr>
          <a:lstStyle/>
          <a:p>
            <a:r>
              <a:rPr lang="en-US" sz="2400" i="1" dirty="0"/>
              <a:t>Learns as you use it more</a:t>
            </a:r>
          </a:p>
        </p:txBody>
      </p:sp>
      <p:sp>
        <p:nvSpPr>
          <p:cNvPr id="20" name="TextBox 19">
            <a:extLst>
              <a:ext uri="{FF2B5EF4-FFF2-40B4-BE49-F238E27FC236}">
                <a16:creationId xmlns:a16="http://schemas.microsoft.com/office/drawing/2014/main" id="{7A558927-D6F5-3A50-D7A4-2BFACE014687}"/>
              </a:ext>
            </a:extLst>
          </p:cNvPr>
          <p:cNvSpPr txBox="1"/>
          <p:nvPr/>
        </p:nvSpPr>
        <p:spPr>
          <a:xfrm>
            <a:off x="5750657" y="4695101"/>
            <a:ext cx="6100996" cy="523220"/>
          </a:xfrm>
          <a:prstGeom prst="rect">
            <a:avLst/>
          </a:prstGeom>
          <a:noFill/>
        </p:spPr>
        <p:txBody>
          <a:bodyPr wrap="square">
            <a:spAutoFit/>
          </a:bodyPr>
          <a:lstStyle/>
          <a:p>
            <a:pPr algn="ctr"/>
            <a:r>
              <a:rPr lang="en-US" sz="1400" dirty="0" err="1"/>
              <a:t>Comuzi</a:t>
            </a:r>
            <a:r>
              <a:rPr lang="en-US" sz="1400" dirty="0"/>
              <a:t> / https://</a:t>
            </a:r>
            <a:r>
              <a:rPr lang="en-US" sz="1400" dirty="0" err="1"/>
              <a:t>betterimagesofai.org</a:t>
            </a:r>
            <a:r>
              <a:rPr lang="en-US" sz="1400" dirty="0"/>
              <a:t> / © BBC / https://</a:t>
            </a:r>
            <a:r>
              <a:rPr lang="en-US" sz="1400" dirty="0" err="1"/>
              <a:t>creativecommons.org</a:t>
            </a:r>
            <a:r>
              <a:rPr lang="en-US" sz="1400" dirty="0"/>
              <a:t>/licenses/by/4.0/</a:t>
            </a:r>
          </a:p>
        </p:txBody>
      </p:sp>
      <p:sp>
        <p:nvSpPr>
          <p:cNvPr id="22" name="Slide Number Placeholder 21">
            <a:extLst>
              <a:ext uri="{FF2B5EF4-FFF2-40B4-BE49-F238E27FC236}">
                <a16:creationId xmlns:a16="http://schemas.microsoft.com/office/drawing/2014/main" id="{39C3CF61-0D96-A5E8-9C35-99C342A586B2}"/>
              </a:ext>
            </a:extLst>
          </p:cNvPr>
          <p:cNvSpPr>
            <a:spLocks noGrp="1"/>
          </p:cNvSpPr>
          <p:nvPr>
            <p:ph type="sldNum" sz="quarter" idx="12"/>
          </p:nvPr>
        </p:nvSpPr>
        <p:spPr/>
        <p:txBody>
          <a:bodyPr/>
          <a:lstStyle/>
          <a:p>
            <a:fld id="{E5BC9BC3-F76F-9F47-863D-61106FF3980F}" type="slidenum">
              <a:rPr lang="en-US" smtClean="0"/>
              <a:t>9</a:t>
            </a:fld>
            <a:endParaRPr lang="en-US"/>
          </a:p>
        </p:txBody>
      </p:sp>
      <p:grpSp>
        <p:nvGrpSpPr>
          <p:cNvPr id="23" name="Group 22">
            <a:extLst>
              <a:ext uri="{FF2B5EF4-FFF2-40B4-BE49-F238E27FC236}">
                <a16:creationId xmlns:a16="http://schemas.microsoft.com/office/drawing/2014/main" id="{EA7360A7-6133-ED4C-9350-4C74F0053891}"/>
              </a:ext>
            </a:extLst>
          </p:cNvPr>
          <p:cNvGrpSpPr/>
          <p:nvPr/>
        </p:nvGrpSpPr>
        <p:grpSpPr>
          <a:xfrm>
            <a:off x="-1761018" y="6437400"/>
            <a:ext cx="9913500" cy="420600"/>
            <a:chOff x="-1761018" y="6437400"/>
            <a:chExt cx="9913500" cy="420600"/>
          </a:xfrm>
        </p:grpSpPr>
        <p:sp>
          <p:nvSpPr>
            <p:cNvPr id="24" name="Google Shape;180;p16">
              <a:extLst>
                <a:ext uri="{FF2B5EF4-FFF2-40B4-BE49-F238E27FC236}">
                  <a16:creationId xmlns:a16="http://schemas.microsoft.com/office/drawing/2014/main" id="{711C6E92-D8D6-B016-BE82-CD04BD18A1F4}"/>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5" name="Google Shape;192;p20">
              <a:extLst>
                <a:ext uri="{FF2B5EF4-FFF2-40B4-BE49-F238E27FC236}">
                  <a16:creationId xmlns:a16="http://schemas.microsoft.com/office/drawing/2014/main" id="{6C26940D-A2E8-4B3E-2C32-0366E4BF67B4}"/>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
        <p:nvSpPr>
          <p:cNvPr id="27" name="TextBox 26">
            <a:extLst>
              <a:ext uri="{FF2B5EF4-FFF2-40B4-BE49-F238E27FC236}">
                <a16:creationId xmlns:a16="http://schemas.microsoft.com/office/drawing/2014/main" id="{D2B3FDDF-3AEB-11FA-9F04-06F51C36F5A1}"/>
              </a:ext>
            </a:extLst>
          </p:cNvPr>
          <p:cNvSpPr txBox="1"/>
          <p:nvPr/>
        </p:nvSpPr>
        <p:spPr>
          <a:xfrm>
            <a:off x="3538489" y="5622844"/>
            <a:ext cx="2557510" cy="369332"/>
          </a:xfrm>
          <a:prstGeom prst="rect">
            <a:avLst/>
          </a:prstGeom>
          <a:noFill/>
        </p:spPr>
        <p:txBody>
          <a:bodyPr wrap="square" rtlCol="0">
            <a:spAutoFit/>
          </a:bodyPr>
          <a:lstStyle/>
          <a:p>
            <a:pPr algn="ctr"/>
            <a:r>
              <a:rPr lang="en-US" dirty="0"/>
              <a:t>Filter Bubble</a:t>
            </a:r>
          </a:p>
        </p:txBody>
      </p:sp>
      <p:sp>
        <p:nvSpPr>
          <p:cNvPr id="28" name="TextBox 27">
            <a:extLst>
              <a:ext uri="{FF2B5EF4-FFF2-40B4-BE49-F238E27FC236}">
                <a16:creationId xmlns:a16="http://schemas.microsoft.com/office/drawing/2014/main" id="{A3928398-6B5D-B352-11AC-6F50E57E8CA5}"/>
              </a:ext>
            </a:extLst>
          </p:cNvPr>
          <p:cNvSpPr txBox="1"/>
          <p:nvPr/>
        </p:nvSpPr>
        <p:spPr>
          <a:xfrm>
            <a:off x="6586489" y="5630295"/>
            <a:ext cx="2557510" cy="369332"/>
          </a:xfrm>
          <a:prstGeom prst="rect">
            <a:avLst/>
          </a:prstGeom>
          <a:noFill/>
        </p:spPr>
        <p:txBody>
          <a:bodyPr wrap="square" rtlCol="0">
            <a:spAutoFit/>
          </a:bodyPr>
          <a:lstStyle/>
          <a:p>
            <a:pPr algn="ctr"/>
            <a:r>
              <a:rPr lang="en-US" dirty="0"/>
              <a:t>Echo Chamber</a:t>
            </a:r>
          </a:p>
        </p:txBody>
      </p:sp>
      <p:pic>
        <p:nvPicPr>
          <p:cNvPr id="30" name="Graphic 29" descr="Filter outline">
            <a:extLst>
              <a:ext uri="{FF2B5EF4-FFF2-40B4-BE49-F238E27FC236}">
                <a16:creationId xmlns:a16="http://schemas.microsoft.com/office/drawing/2014/main" id="{5E3F43BB-6681-D28A-4649-0C1395BD161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31358" y="5363437"/>
            <a:ext cx="789402" cy="789402"/>
          </a:xfrm>
          <a:prstGeom prst="rect">
            <a:avLst/>
          </a:prstGeom>
        </p:spPr>
      </p:pic>
      <p:pic>
        <p:nvPicPr>
          <p:cNvPr id="34" name="Graphic 33" descr="Repeat outline">
            <a:extLst>
              <a:ext uri="{FF2B5EF4-FFF2-40B4-BE49-F238E27FC236}">
                <a16:creationId xmlns:a16="http://schemas.microsoft.com/office/drawing/2014/main" id="{1BA4C23A-8EC3-634C-0B75-C619CB6224F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48744" y="5388890"/>
            <a:ext cx="836909" cy="836909"/>
          </a:xfrm>
          <a:prstGeom prst="rect">
            <a:avLst/>
          </a:prstGeom>
        </p:spPr>
      </p:pic>
      <p:pic>
        <p:nvPicPr>
          <p:cNvPr id="3" name="Picture 2">
            <a:extLst>
              <a:ext uri="{FF2B5EF4-FFF2-40B4-BE49-F238E27FC236}">
                <a16:creationId xmlns:a16="http://schemas.microsoft.com/office/drawing/2014/main" id="{F4567203-9585-497E-B256-55D80DD94B2C}"/>
              </a:ext>
            </a:extLst>
          </p:cNvPr>
          <p:cNvPicPr>
            <a:picLocks noChangeAspect="1"/>
          </p:cNvPicPr>
          <p:nvPr/>
        </p:nvPicPr>
        <p:blipFill>
          <a:blip r:embed="rId8"/>
          <a:stretch>
            <a:fillRect/>
          </a:stretch>
        </p:blipFill>
        <p:spPr>
          <a:xfrm>
            <a:off x="5417441" y="865713"/>
            <a:ext cx="6782789" cy="3815319"/>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8EEC785C-20C1-63D9-17D2-CB18C6E206FD}"/>
              </a:ext>
            </a:extLst>
          </p:cNvPr>
          <p:cNvPicPr preferRelativeResize="0"/>
          <p:nvPr/>
        </p:nvPicPr>
        <p:blipFill rotWithShape="1">
          <a:blip r:embed="rId9">
            <a:alphaModFix/>
          </a:blip>
          <a:srcRect/>
          <a:stretch/>
        </p:blipFill>
        <p:spPr>
          <a:xfrm>
            <a:off x="8788400" y="17057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2400742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D5129-4748-C535-3432-FA13D96DD6BD}"/>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0E2EF0B0-A6F2-33DD-076B-BE08BBF5E7A5}"/>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170570"/>
            <a:ext cx="12192000" cy="6185780"/>
          </a:xfrm>
          <a:prstGeom prst="rect">
            <a:avLst/>
          </a:prstGeom>
        </p:spPr>
      </p:pic>
      <p:sp>
        <p:nvSpPr>
          <p:cNvPr id="13" name="Rectangle 12">
            <a:extLst>
              <a:ext uri="{FF2B5EF4-FFF2-40B4-BE49-F238E27FC236}">
                <a16:creationId xmlns:a16="http://schemas.microsoft.com/office/drawing/2014/main" id="{3C95033D-2C28-55D3-F8AB-CD41FC193EA5}"/>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8A7F102-619C-1395-9AB7-4416618E9B18}"/>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Navigation Systems</a:t>
            </a:r>
          </a:p>
        </p:txBody>
      </p:sp>
      <p:sp>
        <p:nvSpPr>
          <p:cNvPr id="9" name="TextBox 8">
            <a:extLst>
              <a:ext uri="{FF2B5EF4-FFF2-40B4-BE49-F238E27FC236}">
                <a16:creationId xmlns:a16="http://schemas.microsoft.com/office/drawing/2014/main" id="{05A6C03A-B472-B82A-DF8E-708398F74A2A}"/>
              </a:ext>
            </a:extLst>
          </p:cNvPr>
          <p:cNvSpPr txBox="1"/>
          <p:nvPr/>
        </p:nvSpPr>
        <p:spPr>
          <a:xfrm>
            <a:off x="526013" y="1630291"/>
            <a:ext cx="4884297" cy="3416320"/>
          </a:xfrm>
          <a:prstGeom prst="rect">
            <a:avLst/>
          </a:prstGeom>
          <a:noFill/>
        </p:spPr>
        <p:txBody>
          <a:bodyPr wrap="square">
            <a:spAutoFit/>
          </a:bodyPr>
          <a:lstStyle/>
          <a:p>
            <a:r>
              <a:rPr lang="en-US" sz="2000" b="1" dirty="0"/>
              <a:t>e.g., Google Maps / Waze</a:t>
            </a:r>
          </a:p>
          <a:p>
            <a:endParaRPr lang="en-US" sz="2000" dirty="0"/>
          </a:p>
          <a:p>
            <a:r>
              <a:rPr lang="en-US" sz="2000" b="1" dirty="0"/>
              <a:t>Input: </a:t>
            </a:r>
            <a:r>
              <a:rPr lang="en-US" sz="2000" dirty="0"/>
              <a:t>Your destination</a:t>
            </a:r>
          </a:p>
          <a:p>
            <a:endParaRPr lang="en-US" sz="2000" dirty="0"/>
          </a:p>
          <a:p>
            <a:r>
              <a:rPr lang="en-US" sz="2000" b="1" dirty="0"/>
              <a:t>Data: </a:t>
            </a:r>
            <a:r>
              <a:rPr lang="en-US" sz="2000" dirty="0"/>
              <a:t>Traffic + location data</a:t>
            </a:r>
          </a:p>
          <a:p>
            <a:endParaRPr lang="en-US" sz="2000" dirty="0"/>
          </a:p>
          <a:p>
            <a:r>
              <a:rPr lang="en-US" sz="2000" b="1" dirty="0"/>
              <a:t>Pattern: </a:t>
            </a:r>
            <a:r>
              <a:rPr lang="en-US" sz="2000" dirty="0"/>
              <a:t>“These routes are usually fastest”</a:t>
            </a:r>
          </a:p>
          <a:p>
            <a:endParaRPr lang="en-US" sz="2000" dirty="0"/>
          </a:p>
          <a:p>
            <a:r>
              <a:rPr lang="en-US" sz="2000" b="1" dirty="0"/>
              <a:t>Output: </a:t>
            </a:r>
            <a:r>
              <a:rPr lang="en-US" sz="2000" dirty="0"/>
              <a:t>?</a:t>
            </a:r>
          </a:p>
          <a:p>
            <a:endParaRPr lang="en-US" dirty="0"/>
          </a:p>
          <a:p>
            <a:endParaRPr lang="en-US" sz="1800" dirty="0"/>
          </a:p>
        </p:txBody>
      </p:sp>
      <p:sp>
        <p:nvSpPr>
          <p:cNvPr id="16" name="TextBox 15">
            <a:extLst>
              <a:ext uri="{FF2B5EF4-FFF2-40B4-BE49-F238E27FC236}">
                <a16:creationId xmlns:a16="http://schemas.microsoft.com/office/drawing/2014/main" id="{2F2D984C-70C2-02A3-7DC4-5A22623D0F51}"/>
              </a:ext>
            </a:extLst>
          </p:cNvPr>
          <p:cNvSpPr txBox="1"/>
          <p:nvPr/>
        </p:nvSpPr>
        <p:spPr>
          <a:xfrm>
            <a:off x="996845" y="4841822"/>
            <a:ext cx="6100996" cy="461665"/>
          </a:xfrm>
          <a:prstGeom prst="rect">
            <a:avLst/>
          </a:prstGeom>
          <a:noFill/>
        </p:spPr>
        <p:txBody>
          <a:bodyPr wrap="square">
            <a:spAutoFit/>
          </a:bodyPr>
          <a:lstStyle/>
          <a:p>
            <a:r>
              <a:rPr lang="en-US" sz="2400" i="1" dirty="0"/>
              <a:t>Updates in real time</a:t>
            </a:r>
          </a:p>
        </p:txBody>
      </p:sp>
      <p:sp>
        <p:nvSpPr>
          <p:cNvPr id="19" name="TextBox 18">
            <a:extLst>
              <a:ext uri="{FF2B5EF4-FFF2-40B4-BE49-F238E27FC236}">
                <a16:creationId xmlns:a16="http://schemas.microsoft.com/office/drawing/2014/main" id="{99F022ED-512C-3FF4-9D08-3D0CBFFFE57D}"/>
              </a:ext>
            </a:extLst>
          </p:cNvPr>
          <p:cNvSpPr txBox="1"/>
          <p:nvPr/>
        </p:nvSpPr>
        <p:spPr>
          <a:xfrm>
            <a:off x="6070600" y="5058079"/>
            <a:ext cx="6392370" cy="769441"/>
          </a:xfrm>
          <a:prstGeom prst="rect">
            <a:avLst/>
          </a:prstGeom>
          <a:noFill/>
        </p:spPr>
        <p:txBody>
          <a:bodyPr wrap="square">
            <a:spAutoFit/>
          </a:bodyPr>
          <a:lstStyle/>
          <a:p>
            <a:pPr algn="ctr"/>
            <a:r>
              <a:rPr lang="en-US" sz="1400" dirty="0"/>
              <a:t>Susan Quin &amp; The Bigger Picture / https://betterimagesofai.org / https://creativecommons.org/licenses/by/4.0/</a:t>
            </a:r>
          </a:p>
          <a:p>
            <a:pPr algn="ctr"/>
            <a:endParaRPr lang="en-US" sz="1600" dirty="0"/>
          </a:p>
        </p:txBody>
      </p:sp>
      <p:sp>
        <p:nvSpPr>
          <p:cNvPr id="22" name="Slide Number Placeholder 21">
            <a:extLst>
              <a:ext uri="{FF2B5EF4-FFF2-40B4-BE49-F238E27FC236}">
                <a16:creationId xmlns:a16="http://schemas.microsoft.com/office/drawing/2014/main" id="{0C7F6224-9ACB-74E2-54C6-600520FC37A0}"/>
              </a:ext>
            </a:extLst>
          </p:cNvPr>
          <p:cNvSpPr>
            <a:spLocks noGrp="1"/>
          </p:cNvSpPr>
          <p:nvPr>
            <p:ph type="sldNum" sz="quarter" idx="12"/>
          </p:nvPr>
        </p:nvSpPr>
        <p:spPr/>
        <p:txBody>
          <a:bodyPr/>
          <a:lstStyle/>
          <a:p>
            <a:fld id="{E5BC9BC3-F76F-9F47-863D-61106FF3980F}" type="slidenum">
              <a:rPr lang="en-US" smtClean="0"/>
              <a:t>10</a:t>
            </a:fld>
            <a:endParaRPr lang="en-US"/>
          </a:p>
        </p:txBody>
      </p:sp>
      <p:grpSp>
        <p:nvGrpSpPr>
          <p:cNvPr id="23" name="Group 22">
            <a:extLst>
              <a:ext uri="{FF2B5EF4-FFF2-40B4-BE49-F238E27FC236}">
                <a16:creationId xmlns:a16="http://schemas.microsoft.com/office/drawing/2014/main" id="{6C930A79-9C20-CD0A-55BD-641D48BF29F3}"/>
              </a:ext>
            </a:extLst>
          </p:cNvPr>
          <p:cNvGrpSpPr/>
          <p:nvPr/>
        </p:nvGrpSpPr>
        <p:grpSpPr>
          <a:xfrm>
            <a:off x="-1761018" y="6437400"/>
            <a:ext cx="9913500" cy="420600"/>
            <a:chOff x="-1761018" y="6437400"/>
            <a:chExt cx="9913500" cy="420600"/>
          </a:xfrm>
        </p:grpSpPr>
        <p:sp>
          <p:nvSpPr>
            <p:cNvPr id="24" name="Google Shape;180;p16">
              <a:extLst>
                <a:ext uri="{FF2B5EF4-FFF2-40B4-BE49-F238E27FC236}">
                  <a16:creationId xmlns:a16="http://schemas.microsoft.com/office/drawing/2014/main" id="{734C55C5-DC3A-1E6E-06C4-2578C209BF97}"/>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5" name="Google Shape;192;p20">
              <a:extLst>
                <a:ext uri="{FF2B5EF4-FFF2-40B4-BE49-F238E27FC236}">
                  <a16:creationId xmlns:a16="http://schemas.microsoft.com/office/drawing/2014/main" id="{F50701B8-0D7A-9CA8-9244-727EA6964A74}"/>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
        <p:nvSpPr>
          <p:cNvPr id="27" name="TextBox 26">
            <a:extLst>
              <a:ext uri="{FF2B5EF4-FFF2-40B4-BE49-F238E27FC236}">
                <a16:creationId xmlns:a16="http://schemas.microsoft.com/office/drawing/2014/main" id="{FDCF4578-770C-CB19-1A9C-4E37E450F51D}"/>
              </a:ext>
            </a:extLst>
          </p:cNvPr>
          <p:cNvSpPr txBox="1"/>
          <p:nvPr/>
        </p:nvSpPr>
        <p:spPr>
          <a:xfrm>
            <a:off x="4669277" y="303245"/>
            <a:ext cx="4034988" cy="369332"/>
          </a:xfrm>
          <a:prstGeom prst="rect">
            <a:avLst/>
          </a:prstGeom>
          <a:noFill/>
        </p:spPr>
        <p:txBody>
          <a:bodyPr wrap="square">
            <a:spAutoFit/>
          </a:bodyPr>
          <a:lstStyle/>
          <a:p>
            <a:r>
              <a:rPr lang="en-IE" dirty="0"/>
              <a:t>🔵 </a:t>
            </a:r>
            <a:r>
              <a:rPr lang="en-IE" b="1" dirty="0"/>
              <a:t>SKIP FOR 40 MIN WORKSHOP </a:t>
            </a:r>
            <a:endParaRPr lang="en-US" dirty="0"/>
          </a:p>
        </p:txBody>
      </p:sp>
      <p:pic>
        <p:nvPicPr>
          <p:cNvPr id="3" name="Picture 2">
            <a:extLst>
              <a:ext uri="{FF2B5EF4-FFF2-40B4-BE49-F238E27FC236}">
                <a16:creationId xmlns:a16="http://schemas.microsoft.com/office/drawing/2014/main" id="{00F38DF6-B3AA-1CA3-641B-797C56DEC4CD}"/>
              </a:ext>
            </a:extLst>
          </p:cNvPr>
          <p:cNvPicPr>
            <a:picLocks noChangeAspect="1"/>
          </p:cNvPicPr>
          <p:nvPr/>
        </p:nvPicPr>
        <p:blipFill>
          <a:blip r:embed="rId6"/>
          <a:stretch>
            <a:fillRect/>
          </a:stretch>
        </p:blipFill>
        <p:spPr>
          <a:xfrm>
            <a:off x="6407152" y="874765"/>
            <a:ext cx="5788595" cy="4088195"/>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4D077C90-AA7D-D276-09EB-53543E773457}"/>
              </a:ext>
            </a:extLst>
          </p:cNvPr>
          <p:cNvPicPr preferRelativeResize="0"/>
          <p:nvPr/>
        </p:nvPicPr>
        <p:blipFill rotWithShape="1">
          <a:blip r:embed="rId7">
            <a:alphaModFix/>
          </a:blip>
          <a:srcRect/>
          <a:stretch/>
        </p:blipFill>
        <p:spPr>
          <a:xfrm>
            <a:off x="8788400" y="17057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2463283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C4A91-6A08-AEF2-8984-D71EE0F8F9EA}"/>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6A034783-22CA-778B-4223-9C9C3DA4C8B3}"/>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170570"/>
            <a:ext cx="12192000" cy="6207219"/>
          </a:xfrm>
          <a:prstGeom prst="rect">
            <a:avLst/>
          </a:prstGeom>
        </p:spPr>
      </p:pic>
      <p:sp>
        <p:nvSpPr>
          <p:cNvPr id="13" name="Rectangle 12">
            <a:extLst>
              <a:ext uri="{FF2B5EF4-FFF2-40B4-BE49-F238E27FC236}">
                <a16:creationId xmlns:a16="http://schemas.microsoft.com/office/drawing/2014/main" id="{B06CD16B-814B-FDF5-2D90-40161A707544}"/>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5C9E9F3-E067-72B9-8456-844F5D069F28}"/>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Diagnostic Systems</a:t>
            </a:r>
          </a:p>
        </p:txBody>
      </p:sp>
      <p:sp>
        <p:nvSpPr>
          <p:cNvPr id="9" name="TextBox 8">
            <a:extLst>
              <a:ext uri="{FF2B5EF4-FFF2-40B4-BE49-F238E27FC236}">
                <a16:creationId xmlns:a16="http://schemas.microsoft.com/office/drawing/2014/main" id="{DA189CB8-839B-AD20-03A2-49EA2B6BE8ED}"/>
              </a:ext>
            </a:extLst>
          </p:cNvPr>
          <p:cNvSpPr txBox="1"/>
          <p:nvPr/>
        </p:nvSpPr>
        <p:spPr>
          <a:xfrm>
            <a:off x="526013" y="1555341"/>
            <a:ext cx="5335141" cy="3416320"/>
          </a:xfrm>
          <a:prstGeom prst="rect">
            <a:avLst/>
          </a:prstGeom>
          <a:noFill/>
        </p:spPr>
        <p:txBody>
          <a:bodyPr wrap="square">
            <a:spAutoFit/>
          </a:bodyPr>
          <a:lstStyle/>
          <a:p>
            <a:r>
              <a:rPr lang="en-US" sz="2000" b="1" dirty="0"/>
              <a:t>e.g., Medical AI (scanning for disease)</a:t>
            </a:r>
          </a:p>
          <a:p>
            <a:endParaRPr lang="en-US" sz="2000" dirty="0"/>
          </a:p>
          <a:p>
            <a:r>
              <a:rPr lang="en-US" sz="2000" b="1" dirty="0"/>
              <a:t>Input: </a:t>
            </a:r>
            <a:r>
              <a:rPr lang="en-US" sz="2000" dirty="0"/>
              <a:t>A patient scan (e.g., X-ray)</a:t>
            </a:r>
          </a:p>
          <a:p>
            <a:endParaRPr lang="en-US" sz="2000" dirty="0"/>
          </a:p>
          <a:p>
            <a:r>
              <a:rPr lang="en-US" sz="2000" b="1" dirty="0"/>
              <a:t>Data: </a:t>
            </a:r>
            <a:r>
              <a:rPr lang="en-US" sz="2000" dirty="0"/>
              <a:t>Thousands of previous medical scans</a:t>
            </a:r>
          </a:p>
          <a:p>
            <a:endParaRPr lang="en-US" sz="2000" dirty="0"/>
          </a:p>
          <a:p>
            <a:r>
              <a:rPr lang="en-US" sz="2000" b="1" dirty="0"/>
              <a:t>Pattern: </a:t>
            </a:r>
            <a:r>
              <a:rPr lang="en-US" sz="2000" dirty="0"/>
              <a:t>“This looks similar to known cases”</a:t>
            </a:r>
          </a:p>
          <a:p>
            <a:endParaRPr lang="en-US" sz="2000" dirty="0"/>
          </a:p>
          <a:p>
            <a:r>
              <a:rPr lang="en-US" sz="2000" b="1" dirty="0"/>
              <a:t>Output: </a:t>
            </a:r>
            <a:r>
              <a:rPr lang="en-US" sz="2000" dirty="0"/>
              <a:t>?</a:t>
            </a:r>
          </a:p>
          <a:p>
            <a:endParaRPr lang="en-US" dirty="0"/>
          </a:p>
          <a:p>
            <a:endParaRPr lang="en-US" sz="1800" dirty="0"/>
          </a:p>
        </p:txBody>
      </p:sp>
      <p:sp>
        <p:nvSpPr>
          <p:cNvPr id="16" name="TextBox 15">
            <a:extLst>
              <a:ext uri="{FF2B5EF4-FFF2-40B4-BE49-F238E27FC236}">
                <a16:creationId xmlns:a16="http://schemas.microsoft.com/office/drawing/2014/main" id="{71D774B2-98B6-C1A5-9D78-A1DDC1C0F0AC}"/>
              </a:ext>
            </a:extLst>
          </p:cNvPr>
          <p:cNvSpPr txBox="1"/>
          <p:nvPr/>
        </p:nvSpPr>
        <p:spPr>
          <a:xfrm>
            <a:off x="523028" y="4644171"/>
            <a:ext cx="6100996" cy="461665"/>
          </a:xfrm>
          <a:prstGeom prst="rect">
            <a:avLst/>
          </a:prstGeom>
          <a:noFill/>
        </p:spPr>
        <p:txBody>
          <a:bodyPr wrap="square">
            <a:spAutoFit/>
          </a:bodyPr>
          <a:lstStyle/>
          <a:p>
            <a:r>
              <a:rPr lang="en-US" sz="2300" i="1" dirty="0"/>
              <a:t>Improves as it sees more cases</a:t>
            </a:r>
          </a:p>
        </p:txBody>
      </p:sp>
      <p:sp>
        <p:nvSpPr>
          <p:cNvPr id="19" name="TextBox 18">
            <a:extLst>
              <a:ext uri="{FF2B5EF4-FFF2-40B4-BE49-F238E27FC236}">
                <a16:creationId xmlns:a16="http://schemas.microsoft.com/office/drawing/2014/main" id="{D2F6F93D-47E1-1251-E4BB-4A0446021C59}"/>
              </a:ext>
            </a:extLst>
          </p:cNvPr>
          <p:cNvSpPr txBox="1"/>
          <p:nvPr/>
        </p:nvSpPr>
        <p:spPr>
          <a:xfrm>
            <a:off x="6646028" y="5854569"/>
            <a:ext cx="6392370" cy="523220"/>
          </a:xfrm>
          <a:prstGeom prst="rect">
            <a:avLst/>
          </a:prstGeom>
          <a:noFill/>
        </p:spPr>
        <p:txBody>
          <a:bodyPr wrap="square">
            <a:spAutoFit/>
          </a:bodyPr>
          <a:lstStyle/>
          <a:p>
            <a:pPr algn="ctr"/>
            <a:r>
              <a:rPr lang="en-US" sz="1400" dirty="0"/>
              <a:t>Elise Racine / https://betterimagesofai.org / https://creativecommons.org/licenses/by/4.0/</a:t>
            </a:r>
          </a:p>
        </p:txBody>
      </p:sp>
      <p:sp>
        <p:nvSpPr>
          <p:cNvPr id="11" name="Slide Number Placeholder 10">
            <a:extLst>
              <a:ext uri="{FF2B5EF4-FFF2-40B4-BE49-F238E27FC236}">
                <a16:creationId xmlns:a16="http://schemas.microsoft.com/office/drawing/2014/main" id="{FBB6CC5B-5D16-6C66-6183-0FD974D0AE9F}"/>
              </a:ext>
            </a:extLst>
          </p:cNvPr>
          <p:cNvSpPr>
            <a:spLocks noGrp="1"/>
          </p:cNvSpPr>
          <p:nvPr>
            <p:ph type="sldNum" sz="quarter" idx="12"/>
          </p:nvPr>
        </p:nvSpPr>
        <p:spPr/>
        <p:txBody>
          <a:bodyPr/>
          <a:lstStyle/>
          <a:p>
            <a:fld id="{E5BC9BC3-F76F-9F47-863D-61106FF3980F}" type="slidenum">
              <a:rPr lang="en-US" smtClean="0"/>
              <a:t>11</a:t>
            </a:fld>
            <a:endParaRPr lang="en-US"/>
          </a:p>
        </p:txBody>
      </p:sp>
      <p:grpSp>
        <p:nvGrpSpPr>
          <p:cNvPr id="12" name="Group 11">
            <a:extLst>
              <a:ext uri="{FF2B5EF4-FFF2-40B4-BE49-F238E27FC236}">
                <a16:creationId xmlns:a16="http://schemas.microsoft.com/office/drawing/2014/main" id="{6C4BFB26-7F6A-8DFE-0B66-BF7A102D3259}"/>
              </a:ext>
            </a:extLst>
          </p:cNvPr>
          <p:cNvGrpSpPr/>
          <p:nvPr/>
        </p:nvGrpSpPr>
        <p:grpSpPr>
          <a:xfrm>
            <a:off x="-1761018" y="6437400"/>
            <a:ext cx="9913500" cy="420600"/>
            <a:chOff x="-1761018" y="6437400"/>
            <a:chExt cx="9913500" cy="420600"/>
          </a:xfrm>
        </p:grpSpPr>
        <p:sp>
          <p:nvSpPr>
            <p:cNvPr id="15" name="Google Shape;180;p16">
              <a:extLst>
                <a:ext uri="{FF2B5EF4-FFF2-40B4-BE49-F238E27FC236}">
                  <a16:creationId xmlns:a16="http://schemas.microsoft.com/office/drawing/2014/main" id="{3B141301-4B1F-C2E7-5715-EF5A7E65534C}"/>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7" name="Google Shape;192;p20">
              <a:extLst>
                <a:ext uri="{FF2B5EF4-FFF2-40B4-BE49-F238E27FC236}">
                  <a16:creationId xmlns:a16="http://schemas.microsoft.com/office/drawing/2014/main" id="{6A5DBBC5-3481-FCFC-BD49-F0BB4D48BD9D}"/>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4" name="Picture 3">
            <a:extLst>
              <a:ext uri="{FF2B5EF4-FFF2-40B4-BE49-F238E27FC236}">
                <a16:creationId xmlns:a16="http://schemas.microsoft.com/office/drawing/2014/main" id="{BC64083C-5A37-54A4-4F75-40EEF61E29D0}"/>
              </a:ext>
            </a:extLst>
          </p:cNvPr>
          <p:cNvPicPr>
            <a:picLocks noChangeAspect="1"/>
          </p:cNvPicPr>
          <p:nvPr/>
        </p:nvPicPr>
        <p:blipFill>
          <a:blip r:embed="rId6"/>
          <a:stretch>
            <a:fillRect/>
          </a:stretch>
        </p:blipFill>
        <p:spPr>
          <a:xfrm>
            <a:off x="7523196" y="850195"/>
            <a:ext cx="4668803" cy="5004373"/>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88CF2FF3-1671-A9D5-EDBE-619BEE3EB92B}"/>
              </a:ext>
            </a:extLst>
          </p:cNvPr>
          <p:cNvPicPr preferRelativeResize="0"/>
          <p:nvPr/>
        </p:nvPicPr>
        <p:blipFill rotWithShape="1">
          <a:blip r:embed="rId7">
            <a:alphaModFix/>
          </a:blip>
          <a:srcRect/>
          <a:stretch/>
        </p:blipFill>
        <p:spPr>
          <a:xfrm>
            <a:off x="8788400" y="17057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936490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B207A-4356-6ECF-A790-F20A47A223A8}"/>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DF57410C-E8CB-B66F-504E-A5B899ABF10C}"/>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170570"/>
            <a:ext cx="12192000" cy="6185780"/>
          </a:xfrm>
          <a:prstGeom prst="rect">
            <a:avLst/>
          </a:prstGeom>
        </p:spPr>
      </p:pic>
      <p:sp>
        <p:nvSpPr>
          <p:cNvPr id="13" name="Rectangle 12">
            <a:extLst>
              <a:ext uri="{FF2B5EF4-FFF2-40B4-BE49-F238E27FC236}">
                <a16:creationId xmlns:a16="http://schemas.microsoft.com/office/drawing/2014/main" id="{A00ACF63-5C54-9554-002D-49F7DC7E793A}"/>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AD4D39B-5527-7E99-53EF-16D2A445BCE0}"/>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GenAI Systems</a:t>
            </a:r>
          </a:p>
        </p:txBody>
      </p:sp>
      <p:sp>
        <p:nvSpPr>
          <p:cNvPr id="9" name="TextBox 8">
            <a:extLst>
              <a:ext uri="{FF2B5EF4-FFF2-40B4-BE49-F238E27FC236}">
                <a16:creationId xmlns:a16="http://schemas.microsoft.com/office/drawing/2014/main" id="{9C3487E7-A42B-FC0D-1E9B-6C5FA62FDC9C}"/>
              </a:ext>
            </a:extLst>
          </p:cNvPr>
          <p:cNvSpPr txBox="1"/>
          <p:nvPr/>
        </p:nvSpPr>
        <p:spPr>
          <a:xfrm>
            <a:off x="526013" y="1555341"/>
            <a:ext cx="4884297" cy="3416320"/>
          </a:xfrm>
          <a:prstGeom prst="rect">
            <a:avLst/>
          </a:prstGeom>
          <a:noFill/>
        </p:spPr>
        <p:txBody>
          <a:bodyPr wrap="square">
            <a:spAutoFit/>
          </a:bodyPr>
          <a:lstStyle/>
          <a:p>
            <a:r>
              <a:rPr lang="en-US" sz="2000" b="1" dirty="0"/>
              <a:t>e.g., ChatGPT, Gemini</a:t>
            </a:r>
          </a:p>
          <a:p>
            <a:endParaRPr lang="en-US" sz="2000" dirty="0"/>
          </a:p>
          <a:p>
            <a:r>
              <a:rPr lang="en-US" sz="2000" b="1" dirty="0"/>
              <a:t>Input: </a:t>
            </a:r>
            <a:r>
              <a:rPr lang="en-US" sz="2000" dirty="0"/>
              <a:t>Your question / prompt</a:t>
            </a:r>
          </a:p>
          <a:p>
            <a:endParaRPr lang="en-US" sz="2000" dirty="0"/>
          </a:p>
          <a:p>
            <a:r>
              <a:rPr lang="en-US" sz="2000" b="1" dirty="0"/>
              <a:t>Data: </a:t>
            </a:r>
            <a:r>
              <a:rPr lang="en-US" sz="2000" dirty="0"/>
              <a:t>Huge amounts of text data</a:t>
            </a:r>
          </a:p>
          <a:p>
            <a:endParaRPr lang="en-US" sz="2000" dirty="0"/>
          </a:p>
          <a:p>
            <a:r>
              <a:rPr lang="en-US" sz="2000" b="1" dirty="0"/>
              <a:t>Pattern: </a:t>
            </a:r>
            <a:r>
              <a:rPr lang="en-US" sz="2000" dirty="0"/>
              <a:t>?</a:t>
            </a:r>
          </a:p>
          <a:p>
            <a:endParaRPr lang="en-US" sz="2000" dirty="0"/>
          </a:p>
          <a:p>
            <a:r>
              <a:rPr lang="en-US" sz="2000" b="1" dirty="0"/>
              <a:t>Output: </a:t>
            </a:r>
            <a:r>
              <a:rPr lang="en-US" sz="2000" dirty="0"/>
              <a:t>Generated response</a:t>
            </a:r>
          </a:p>
          <a:p>
            <a:endParaRPr lang="en-US" dirty="0"/>
          </a:p>
          <a:p>
            <a:endParaRPr lang="en-US" sz="1800" dirty="0"/>
          </a:p>
        </p:txBody>
      </p:sp>
      <p:sp>
        <p:nvSpPr>
          <p:cNvPr id="16" name="TextBox 15">
            <a:extLst>
              <a:ext uri="{FF2B5EF4-FFF2-40B4-BE49-F238E27FC236}">
                <a16:creationId xmlns:a16="http://schemas.microsoft.com/office/drawing/2014/main" id="{1D4B250D-13B8-1858-BF48-8D66BCCF1713}"/>
              </a:ext>
            </a:extLst>
          </p:cNvPr>
          <p:cNvSpPr txBox="1"/>
          <p:nvPr/>
        </p:nvSpPr>
        <p:spPr>
          <a:xfrm>
            <a:off x="523028" y="4644171"/>
            <a:ext cx="6100996" cy="461665"/>
          </a:xfrm>
          <a:prstGeom prst="rect">
            <a:avLst/>
          </a:prstGeom>
          <a:noFill/>
        </p:spPr>
        <p:txBody>
          <a:bodyPr wrap="square">
            <a:spAutoFit/>
          </a:bodyPr>
          <a:lstStyle/>
          <a:p>
            <a:r>
              <a:rPr lang="en-US" sz="2300" i="1" dirty="0"/>
              <a:t>Improves with training &amp; feedback</a:t>
            </a:r>
          </a:p>
        </p:txBody>
      </p:sp>
      <p:sp>
        <p:nvSpPr>
          <p:cNvPr id="19" name="TextBox 18">
            <a:extLst>
              <a:ext uri="{FF2B5EF4-FFF2-40B4-BE49-F238E27FC236}">
                <a16:creationId xmlns:a16="http://schemas.microsoft.com/office/drawing/2014/main" id="{DD833C28-0D0F-DFC5-399B-F654E7C4A631}"/>
              </a:ext>
            </a:extLst>
          </p:cNvPr>
          <p:cNvSpPr txBox="1"/>
          <p:nvPr/>
        </p:nvSpPr>
        <p:spPr>
          <a:xfrm>
            <a:off x="5799629" y="4656210"/>
            <a:ext cx="6392370" cy="523220"/>
          </a:xfrm>
          <a:prstGeom prst="rect">
            <a:avLst/>
          </a:prstGeom>
          <a:noFill/>
        </p:spPr>
        <p:txBody>
          <a:bodyPr wrap="square">
            <a:spAutoFit/>
          </a:bodyPr>
          <a:lstStyle/>
          <a:p>
            <a:pPr algn="ctr"/>
            <a:r>
              <a:rPr lang="en-US" sz="1400" dirty="0"/>
              <a:t>Leo Lau &amp; Digit / https://betterimagesofai.org / https://creativecommons.org/licenses/by/4.0/</a:t>
            </a:r>
          </a:p>
        </p:txBody>
      </p:sp>
      <p:sp>
        <p:nvSpPr>
          <p:cNvPr id="10" name="Slide Number Placeholder 9">
            <a:extLst>
              <a:ext uri="{FF2B5EF4-FFF2-40B4-BE49-F238E27FC236}">
                <a16:creationId xmlns:a16="http://schemas.microsoft.com/office/drawing/2014/main" id="{E90C5FAD-6C9F-3E9A-65CD-1580C18BAE8C}"/>
              </a:ext>
            </a:extLst>
          </p:cNvPr>
          <p:cNvSpPr>
            <a:spLocks noGrp="1"/>
          </p:cNvSpPr>
          <p:nvPr>
            <p:ph type="sldNum" sz="quarter" idx="12"/>
          </p:nvPr>
        </p:nvSpPr>
        <p:spPr/>
        <p:txBody>
          <a:bodyPr/>
          <a:lstStyle/>
          <a:p>
            <a:fld id="{E5BC9BC3-F76F-9F47-863D-61106FF3980F}" type="slidenum">
              <a:rPr lang="en-US" smtClean="0"/>
              <a:t>12</a:t>
            </a:fld>
            <a:endParaRPr lang="en-US" dirty="0"/>
          </a:p>
        </p:txBody>
      </p:sp>
      <p:grpSp>
        <p:nvGrpSpPr>
          <p:cNvPr id="11" name="Group 10">
            <a:extLst>
              <a:ext uri="{FF2B5EF4-FFF2-40B4-BE49-F238E27FC236}">
                <a16:creationId xmlns:a16="http://schemas.microsoft.com/office/drawing/2014/main" id="{11EC320E-05BF-91D6-6C86-FE2C7103F967}"/>
              </a:ext>
            </a:extLst>
          </p:cNvPr>
          <p:cNvGrpSpPr/>
          <p:nvPr/>
        </p:nvGrpSpPr>
        <p:grpSpPr>
          <a:xfrm>
            <a:off x="-1761018" y="6437400"/>
            <a:ext cx="9913500" cy="420600"/>
            <a:chOff x="-1761018" y="6437400"/>
            <a:chExt cx="9913500" cy="420600"/>
          </a:xfrm>
        </p:grpSpPr>
        <p:sp>
          <p:nvSpPr>
            <p:cNvPr id="12" name="Google Shape;180;p16">
              <a:extLst>
                <a:ext uri="{FF2B5EF4-FFF2-40B4-BE49-F238E27FC236}">
                  <a16:creationId xmlns:a16="http://schemas.microsoft.com/office/drawing/2014/main" id="{A4D8DF6E-3DC9-B6B3-5786-757576C82662}"/>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7" name="Google Shape;192;p20">
              <a:extLst>
                <a:ext uri="{FF2B5EF4-FFF2-40B4-BE49-F238E27FC236}">
                  <a16:creationId xmlns:a16="http://schemas.microsoft.com/office/drawing/2014/main" id="{FF99C216-C2BE-BB06-9F9D-6DEA5633B3E5}"/>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3" name="Picture 2">
            <a:extLst>
              <a:ext uri="{FF2B5EF4-FFF2-40B4-BE49-F238E27FC236}">
                <a16:creationId xmlns:a16="http://schemas.microsoft.com/office/drawing/2014/main" id="{8DEAEEFC-A4F9-5EC1-102A-1617BE53827B}"/>
              </a:ext>
            </a:extLst>
          </p:cNvPr>
          <p:cNvPicPr>
            <a:picLocks noChangeAspect="1"/>
          </p:cNvPicPr>
          <p:nvPr/>
        </p:nvPicPr>
        <p:blipFill>
          <a:blip r:embed="rId6"/>
          <a:stretch>
            <a:fillRect/>
          </a:stretch>
        </p:blipFill>
        <p:spPr>
          <a:xfrm>
            <a:off x="5586705" y="865553"/>
            <a:ext cx="6620546" cy="3724057"/>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B0CED5C9-36C3-521A-6CE5-8B950CAA73B2}"/>
              </a:ext>
            </a:extLst>
          </p:cNvPr>
          <p:cNvPicPr preferRelativeResize="0"/>
          <p:nvPr/>
        </p:nvPicPr>
        <p:blipFill rotWithShape="1">
          <a:blip r:embed="rId7">
            <a:alphaModFix/>
          </a:blip>
          <a:srcRect/>
          <a:stretch/>
        </p:blipFill>
        <p:spPr>
          <a:xfrm>
            <a:off x="8788400" y="17057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3737150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CA338-763A-AF68-40B1-10FC56D1B879}"/>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B819C825-7FE7-7F5C-7D82-E632736B8F84}"/>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411870"/>
            <a:ext cx="12192000" cy="5944480"/>
          </a:xfrm>
          <a:prstGeom prst="rect">
            <a:avLst/>
          </a:prstGeom>
        </p:spPr>
      </p:pic>
      <p:sp>
        <p:nvSpPr>
          <p:cNvPr id="13" name="Rectangle 12">
            <a:extLst>
              <a:ext uri="{FF2B5EF4-FFF2-40B4-BE49-F238E27FC236}">
                <a16:creationId xmlns:a16="http://schemas.microsoft.com/office/drawing/2014/main" id="{2CCFDE39-0B68-1232-0914-17584346208D}"/>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747009F-94CF-0755-621B-844CE5931209}"/>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Train the AI</a:t>
            </a:r>
          </a:p>
        </p:txBody>
      </p:sp>
      <p:pic>
        <p:nvPicPr>
          <p:cNvPr id="5" name="Google Shape;150;g27d80695a2f_2_40" descr="Icon&#10;&#10;Description automatically generated">
            <a:extLst>
              <a:ext uri="{FF2B5EF4-FFF2-40B4-BE49-F238E27FC236}">
                <a16:creationId xmlns:a16="http://schemas.microsoft.com/office/drawing/2014/main" id="{DF95733C-B597-6B26-AC00-9F87915BCE48}"/>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3" name="TextBox 2">
            <a:extLst>
              <a:ext uri="{FF2B5EF4-FFF2-40B4-BE49-F238E27FC236}">
                <a16:creationId xmlns:a16="http://schemas.microsoft.com/office/drawing/2014/main" id="{51CA97FF-E033-CD0B-F55E-AF231A029B9B}"/>
              </a:ext>
            </a:extLst>
          </p:cNvPr>
          <p:cNvSpPr txBox="1"/>
          <p:nvPr/>
        </p:nvSpPr>
        <p:spPr>
          <a:xfrm>
            <a:off x="3825150" y="1285318"/>
            <a:ext cx="6096000" cy="830997"/>
          </a:xfrm>
          <a:prstGeom prst="rect">
            <a:avLst/>
          </a:prstGeom>
          <a:noFill/>
        </p:spPr>
        <p:txBody>
          <a:bodyPr wrap="square">
            <a:spAutoFit/>
          </a:bodyPr>
          <a:lstStyle/>
          <a:p>
            <a:r>
              <a:rPr lang="en-US" sz="2400" dirty="0"/>
              <a:t>What does an “athlete” look like?</a:t>
            </a:r>
          </a:p>
          <a:p>
            <a:endParaRPr lang="en-US" sz="2400" dirty="0"/>
          </a:p>
        </p:txBody>
      </p:sp>
      <p:pic>
        <p:nvPicPr>
          <p:cNvPr id="15" name="Picture 14">
            <a:extLst>
              <a:ext uri="{FF2B5EF4-FFF2-40B4-BE49-F238E27FC236}">
                <a16:creationId xmlns:a16="http://schemas.microsoft.com/office/drawing/2014/main" id="{A0994B31-16D1-7473-411C-ED73FE8E939E}"/>
              </a:ext>
            </a:extLst>
          </p:cNvPr>
          <p:cNvPicPr>
            <a:picLocks noChangeAspect="1"/>
          </p:cNvPicPr>
          <p:nvPr/>
        </p:nvPicPr>
        <p:blipFill>
          <a:blip r:embed="rId5"/>
          <a:stretch>
            <a:fillRect/>
          </a:stretch>
        </p:blipFill>
        <p:spPr>
          <a:xfrm>
            <a:off x="697789" y="2199182"/>
            <a:ext cx="3301999" cy="1801090"/>
          </a:xfrm>
          <a:prstGeom prst="rect">
            <a:avLst/>
          </a:prstGeom>
        </p:spPr>
      </p:pic>
      <p:pic>
        <p:nvPicPr>
          <p:cNvPr id="18" name="Picture 17">
            <a:extLst>
              <a:ext uri="{FF2B5EF4-FFF2-40B4-BE49-F238E27FC236}">
                <a16:creationId xmlns:a16="http://schemas.microsoft.com/office/drawing/2014/main" id="{1693D847-D574-03A1-AFCC-D7A8C0005766}"/>
              </a:ext>
            </a:extLst>
          </p:cNvPr>
          <p:cNvPicPr>
            <a:picLocks noChangeAspect="1"/>
          </p:cNvPicPr>
          <p:nvPr/>
        </p:nvPicPr>
        <p:blipFill>
          <a:blip r:embed="rId6"/>
          <a:stretch>
            <a:fillRect/>
          </a:stretch>
        </p:blipFill>
        <p:spPr>
          <a:xfrm>
            <a:off x="4508500" y="2199182"/>
            <a:ext cx="3301999" cy="1801090"/>
          </a:xfrm>
          <a:prstGeom prst="rect">
            <a:avLst/>
          </a:prstGeom>
        </p:spPr>
      </p:pic>
      <p:grpSp>
        <p:nvGrpSpPr>
          <p:cNvPr id="9" name="Group 8">
            <a:extLst>
              <a:ext uri="{FF2B5EF4-FFF2-40B4-BE49-F238E27FC236}">
                <a16:creationId xmlns:a16="http://schemas.microsoft.com/office/drawing/2014/main" id="{4DED7941-49A0-6B72-1F8B-D163E495B27C}"/>
              </a:ext>
            </a:extLst>
          </p:cNvPr>
          <p:cNvGrpSpPr/>
          <p:nvPr/>
        </p:nvGrpSpPr>
        <p:grpSpPr>
          <a:xfrm>
            <a:off x="3609250" y="2116315"/>
            <a:ext cx="8023950" cy="3592887"/>
            <a:chOff x="3609250" y="2116315"/>
            <a:chExt cx="8023950" cy="3592887"/>
          </a:xfrm>
        </p:grpSpPr>
        <p:sp>
          <p:nvSpPr>
            <p:cNvPr id="23" name="TextBox 22">
              <a:extLst>
                <a:ext uri="{FF2B5EF4-FFF2-40B4-BE49-F238E27FC236}">
                  <a16:creationId xmlns:a16="http://schemas.microsoft.com/office/drawing/2014/main" id="{3025E295-C2F5-6783-9DEC-6500996B316F}"/>
                </a:ext>
              </a:extLst>
            </p:cNvPr>
            <p:cNvSpPr txBox="1"/>
            <p:nvPr/>
          </p:nvSpPr>
          <p:spPr>
            <a:xfrm>
              <a:off x="3609250" y="4878205"/>
              <a:ext cx="5509350" cy="830997"/>
            </a:xfrm>
            <a:prstGeom prst="rect">
              <a:avLst/>
            </a:prstGeom>
            <a:noFill/>
          </p:spPr>
          <p:txBody>
            <a:bodyPr wrap="square" rtlCol="0">
              <a:spAutoFit/>
            </a:bodyPr>
            <a:lstStyle/>
            <a:p>
              <a:r>
                <a:rPr lang="en-IE" sz="2400" dirty="0"/>
                <a:t>What is your AI’s rule for an “athlete”?</a:t>
              </a:r>
            </a:p>
            <a:p>
              <a:endParaRPr lang="en-US" sz="2400" dirty="0"/>
            </a:p>
          </p:txBody>
        </p:sp>
        <p:grpSp>
          <p:nvGrpSpPr>
            <p:cNvPr id="6" name="Group 5">
              <a:extLst>
                <a:ext uri="{FF2B5EF4-FFF2-40B4-BE49-F238E27FC236}">
                  <a16:creationId xmlns:a16="http://schemas.microsoft.com/office/drawing/2014/main" id="{1F664A09-D341-8408-BE98-B649638FC0A0}"/>
                </a:ext>
              </a:extLst>
            </p:cNvPr>
            <p:cNvGrpSpPr/>
            <p:nvPr/>
          </p:nvGrpSpPr>
          <p:grpSpPr>
            <a:xfrm>
              <a:off x="8209101" y="2116315"/>
              <a:ext cx="3424099" cy="2406876"/>
              <a:chOff x="8209101" y="2192515"/>
              <a:chExt cx="3424099" cy="2406876"/>
            </a:xfrm>
          </p:grpSpPr>
          <p:pic>
            <p:nvPicPr>
              <p:cNvPr id="22" name="Picture 21">
                <a:extLst>
                  <a:ext uri="{FF2B5EF4-FFF2-40B4-BE49-F238E27FC236}">
                    <a16:creationId xmlns:a16="http://schemas.microsoft.com/office/drawing/2014/main" id="{C613E161-7DAA-9C15-B932-E3E890452593}"/>
                  </a:ext>
                </a:extLst>
              </p:cNvPr>
              <p:cNvPicPr>
                <a:picLocks noChangeAspect="1"/>
              </p:cNvPicPr>
              <p:nvPr/>
            </p:nvPicPr>
            <p:blipFill>
              <a:blip r:embed="rId7"/>
              <a:stretch>
                <a:fillRect/>
              </a:stretch>
            </p:blipFill>
            <p:spPr>
              <a:xfrm>
                <a:off x="8209101" y="2192515"/>
                <a:ext cx="3424099" cy="1867690"/>
              </a:xfrm>
              <a:prstGeom prst="rect">
                <a:avLst/>
              </a:prstGeom>
            </p:spPr>
          </p:pic>
          <p:sp>
            <p:nvSpPr>
              <p:cNvPr id="2" name="TextBox 1">
                <a:extLst>
                  <a:ext uri="{FF2B5EF4-FFF2-40B4-BE49-F238E27FC236}">
                    <a16:creationId xmlns:a16="http://schemas.microsoft.com/office/drawing/2014/main" id="{D5E80D0B-90AD-6D75-91D5-940C5877D6BA}"/>
                  </a:ext>
                </a:extLst>
              </p:cNvPr>
              <p:cNvSpPr txBox="1"/>
              <p:nvPr/>
            </p:nvSpPr>
            <p:spPr>
              <a:xfrm>
                <a:off x="8298001" y="4291614"/>
                <a:ext cx="3335199" cy="307777"/>
              </a:xfrm>
              <a:prstGeom prst="rect">
                <a:avLst/>
              </a:prstGeom>
              <a:noFill/>
            </p:spPr>
            <p:txBody>
              <a:bodyPr wrap="square" rtlCol="0">
                <a:spAutoFit/>
              </a:bodyPr>
              <a:lstStyle/>
              <a:p>
                <a:pPr algn="r"/>
                <a:r>
                  <a:rPr lang="en-US" sz="1400" dirty="0"/>
                  <a:t>Images created by Gemini</a:t>
                </a:r>
              </a:p>
            </p:txBody>
          </p:sp>
        </p:grpSp>
      </p:grpSp>
      <p:sp>
        <p:nvSpPr>
          <p:cNvPr id="10" name="Slide Number Placeholder 9">
            <a:extLst>
              <a:ext uri="{FF2B5EF4-FFF2-40B4-BE49-F238E27FC236}">
                <a16:creationId xmlns:a16="http://schemas.microsoft.com/office/drawing/2014/main" id="{05098D7F-D401-9DEB-AC04-FB3EA7F79023}"/>
              </a:ext>
            </a:extLst>
          </p:cNvPr>
          <p:cNvSpPr>
            <a:spLocks noGrp="1"/>
          </p:cNvSpPr>
          <p:nvPr>
            <p:ph type="sldNum" sz="quarter" idx="12"/>
          </p:nvPr>
        </p:nvSpPr>
        <p:spPr/>
        <p:txBody>
          <a:bodyPr/>
          <a:lstStyle/>
          <a:p>
            <a:fld id="{E5BC9BC3-F76F-9F47-863D-61106FF3980F}" type="slidenum">
              <a:rPr lang="en-US" smtClean="0"/>
              <a:t>13</a:t>
            </a:fld>
            <a:endParaRPr lang="en-US"/>
          </a:p>
        </p:txBody>
      </p:sp>
      <p:grpSp>
        <p:nvGrpSpPr>
          <p:cNvPr id="11" name="Group 10">
            <a:extLst>
              <a:ext uri="{FF2B5EF4-FFF2-40B4-BE49-F238E27FC236}">
                <a16:creationId xmlns:a16="http://schemas.microsoft.com/office/drawing/2014/main" id="{823F9B0C-DE54-EF3A-DDFB-BD9FB5AE09AE}"/>
              </a:ext>
            </a:extLst>
          </p:cNvPr>
          <p:cNvGrpSpPr/>
          <p:nvPr/>
        </p:nvGrpSpPr>
        <p:grpSpPr>
          <a:xfrm>
            <a:off x="-1761018" y="6437400"/>
            <a:ext cx="9913500" cy="420600"/>
            <a:chOff x="-1761018" y="6437400"/>
            <a:chExt cx="9913500" cy="420600"/>
          </a:xfrm>
        </p:grpSpPr>
        <p:sp>
          <p:nvSpPr>
            <p:cNvPr id="12" name="Google Shape;180;p16">
              <a:extLst>
                <a:ext uri="{FF2B5EF4-FFF2-40B4-BE49-F238E27FC236}">
                  <a16:creationId xmlns:a16="http://schemas.microsoft.com/office/drawing/2014/main" id="{3F2CEF73-F9E6-9E38-98E9-446ECB218BF5}"/>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6" name="Google Shape;192;p20">
              <a:extLst>
                <a:ext uri="{FF2B5EF4-FFF2-40B4-BE49-F238E27FC236}">
                  <a16:creationId xmlns:a16="http://schemas.microsoft.com/office/drawing/2014/main" id="{D5865A6A-4BB2-DADE-0073-3FB4FFDDBC51}"/>
                </a:ext>
              </a:extLst>
            </p:cNvPr>
            <p:cNvPicPr preferRelativeResize="0"/>
            <p:nvPr/>
          </p:nvPicPr>
          <p:blipFill rotWithShape="1">
            <a:blip r:embed="rId9">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29197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31B96-C376-E3DF-EE78-425C83C9882B}"/>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B1C8CD5-2375-9517-8067-424BA1FAAED8}"/>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424570"/>
            <a:ext cx="12192000" cy="5931780"/>
          </a:xfrm>
          <a:prstGeom prst="rect">
            <a:avLst/>
          </a:prstGeom>
        </p:spPr>
      </p:pic>
      <p:sp>
        <p:nvSpPr>
          <p:cNvPr id="13" name="Rectangle 12">
            <a:extLst>
              <a:ext uri="{FF2B5EF4-FFF2-40B4-BE49-F238E27FC236}">
                <a16:creationId xmlns:a16="http://schemas.microsoft.com/office/drawing/2014/main" id="{EEA00C94-2DCD-A326-0D07-72B5DB4C5840}"/>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CEC1303-3BBD-97EE-1280-49AB51702B1C}"/>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Test the AI</a:t>
            </a:r>
          </a:p>
        </p:txBody>
      </p:sp>
      <p:pic>
        <p:nvPicPr>
          <p:cNvPr id="5" name="Google Shape;150;g27d80695a2f_2_40" descr="Icon&#10;&#10;Description automatically generated">
            <a:extLst>
              <a:ext uri="{FF2B5EF4-FFF2-40B4-BE49-F238E27FC236}">
                <a16:creationId xmlns:a16="http://schemas.microsoft.com/office/drawing/2014/main" id="{A4AB27C4-F6CA-0F1F-D089-FC343DF6A32F}"/>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3" name="TextBox 2">
            <a:extLst>
              <a:ext uri="{FF2B5EF4-FFF2-40B4-BE49-F238E27FC236}">
                <a16:creationId xmlns:a16="http://schemas.microsoft.com/office/drawing/2014/main" id="{88C9E83F-34CF-6A2B-0B22-70D057DB6F06}"/>
              </a:ext>
            </a:extLst>
          </p:cNvPr>
          <p:cNvSpPr txBox="1"/>
          <p:nvPr/>
        </p:nvSpPr>
        <p:spPr>
          <a:xfrm>
            <a:off x="4447449" y="1363171"/>
            <a:ext cx="3424099" cy="830997"/>
          </a:xfrm>
          <a:prstGeom prst="rect">
            <a:avLst/>
          </a:prstGeom>
          <a:noFill/>
        </p:spPr>
        <p:txBody>
          <a:bodyPr wrap="square">
            <a:spAutoFit/>
          </a:bodyPr>
          <a:lstStyle/>
          <a:p>
            <a:r>
              <a:rPr lang="en-US" sz="2400" dirty="0"/>
              <a:t>Test: Is this an athlete?</a:t>
            </a:r>
          </a:p>
          <a:p>
            <a:endParaRPr lang="en-US" sz="2400" dirty="0"/>
          </a:p>
        </p:txBody>
      </p:sp>
      <p:pic>
        <p:nvPicPr>
          <p:cNvPr id="25" name="Picture 24">
            <a:extLst>
              <a:ext uri="{FF2B5EF4-FFF2-40B4-BE49-F238E27FC236}">
                <a16:creationId xmlns:a16="http://schemas.microsoft.com/office/drawing/2014/main" id="{9DA7F718-A5EB-BFF7-24B7-D3B709567595}"/>
              </a:ext>
            </a:extLst>
          </p:cNvPr>
          <p:cNvPicPr>
            <a:picLocks noChangeAspect="1"/>
          </p:cNvPicPr>
          <p:nvPr/>
        </p:nvPicPr>
        <p:blipFill>
          <a:blip r:embed="rId5"/>
          <a:stretch>
            <a:fillRect/>
          </a:stretch>
        </p:blipFill>
        <p:spPr>
          <a:xfrm>
            <a:off x="807898" y="2058075"/>
            <a:ext cx="3302000" cy="1801090"/>
          </a:xfrm>
          <a:prstGeom prst="rect">
            <a:avLst/>
          </a:prstGeom>
        </p:spPr>
      </p:pic>
      <p:pic>
        <p:nvPicPr>
          <p:cNvPr id="27" name="Picture 26">
            <a:extLst>
              <a:ext uri="{FF2B5EF4-FFF2-40B4-BE49-F238E27FC236}">
                <a16:creationId xmlns:a16="http://schemas.microsoft.com/office/drawing/2014/main" id="{28DB44A3-E9CB-A216-92C3-57241364C0FC}"/>
              </a:ext>
            </a:extLst>
          </p:cNvPr>
          <p:cNvPicPr>
            <a:picLocks noChangeAspect="1"/>
          </p:cNvPicPr>
          <p:nvPr/>
        </p:nvPicPr>
        <p:blipFill>
          <a:blip r:embed="rId6"/>
          <a:stretch>
            <a:fillRect/>
          </a:stretch>
        </p:blipFill>
        <p:spPr>
          <a:xfrm>
            <a:off x="4447450" y="2017815"/>
            <a:ext cx="3424099" cy="1867690"/>
          </a:xfrm>
          <a:prstGeom prst="rect">
            <a:avLst/>
          </a:prstGeom>
        </p:spPr>
      </p:pic>
      <p:grpSp>
        <p:nvGrpSpPr>
          <p:cNvPr id="31" name="Group 30">
            <a:extLst>
              <a:ext uri="{FF2B5EF4-FFF2-40B4-BE49-F238E27FC236}">
                <a16:creationId xmlns:a16="http://schemas.microsoft.com/office/drawing/2014/main" id="{0525E587-B57A-F98D-1E53-20E42D4928C1}"/>
              </a:ext>
            </a:extLst>
          </p:cNvPr>
          <p:cNvGrpSpPr/>
          <p:nvPr/>
        </p:nvGrpSpPr>
        <p:grpSpPr>
          <a:xfrm>
            <a:off x="8211551" y="2014715"/>
            <a:ext cx="3424099" cy="2356076"/>
            <a:chOff x="8211551" y="2256015"/>
            <a:chExt cx="3424099" cy="2356076"/>
          </a:xfrm>
        </p:grpSpPr>
        <p:pic>
          <p:nvPicPr>
            <p:cNvPr id="29" name="Picture 28">
              <a:extLst>
                <a:ext uri="{FF2B5EF4-FFF2-40B4-BE49-F238E27FC236}">
                  <a16:creationId xmlns:a16="http://schemas.microsoft.com/office/drawing/2014/main" id="{219A7F67-F21E-FF33-CDD1-2E726BD369B9}"/>
                </a:ext>
              </a:extLst>
            </p:cNvPr>
            <p:cNvPicPr>
              <a:picLocks noChangeAspect="1"/>
            </p:cNvPicPr>
            <p:nvPr/>
          </p:nvPicPr>
          <p:blipFill>
            <a:blip r:embed="rId7"/>
            <a:stretch>
              <a:fillRect/>
            </a:stretch>
          </p:blipFill>
          <p:spPr>
            <a:xfrm>
              <a:off x="8211551" y="2256015"/>
              <a:ext cx="3424099" cy="1867690"/>
            </a:xfrm>
            <a:prstGeom prst="rect">
              <a:avLst/>
            </a:prstGeom>
          </p:spPr>
        </p:pic>
        <p:sp>
          <p:nvSpPr>
            <p:cNvPr id="30" name="TextBox 29">
              <a:extLst>
                <a:ext uri="{FF2B5EF4-FFF2-40B4-BE49-F238E27FC236}">
                  <a16:creationId xmlns:a16="http://schemas.microsoft.com/office/drawing/2014/main" id="{8A2D23A5-0B36-4BD0-F52B-1251B49838C0}"/>
                </a:ext>
              </a:extLst>
            </p:cNvPr>
            <p:cNvSpPr txBox="1"/>
            <p:nvPr/>
          </p:nvSpPr>
          <p:spPr>
            <a:xfrm>
              <a:off x="8298001" y="4304314"/>
              <a:ext cx="3335199" cy="307777"/>
            </a:xfrm>
            <a:prstGeom prst="rect">
              <a:avLst/>
            </a:prstGeom>
            <a:noFill/>
          </p:spPr>
          <p:txBody>
            <a:bodyPr wrap="square" rtlCol="0">
              <a:spAutoFit/>
            </a:bodyPr>
            <a:lstStyle/>
            <a:p>
              <a:pPr algn="r"/>
              <a:r>
                <a:rPr lang="en-US" sz="1400" dirty="0"/>
                <a:t>Images created by Gemini</a:t>
              </a:r>
            </a:p>
          </p:txBody>
        </p:sp>
      </p:grpSp>
      <p:sp>
        <p:nvSpPr>
          <p:cNvPr id="32" name="TextBox 31">
            <a:extLst>
              <a:ext uri="{FF2B5EF4-FFF2-40B4-BE49-F238E27FC236}">
                <a16:creationId xmlns:a16="http://schemas.microsoft.com/office/drawing/2014/main" id="{D67C316B-8DEA-0465-A88D-06F0956B8BDD}"/>
              </a:ext>
            </a:extLst>
          </p:cNvPr>
          <p:cNvSpPr txBox="1"/>
          <p:nvPr/>
        </p:nvSpPr>
        <p:spPr>
          <a:xfrm>
            <a:off x="3894000" y="4415863"/>
            <a:ext cx="4747351" cy="830997"/>
          </a:xfrm>
          <a:prstGeom prst="rect">
            <a:avLst/>
          </a:prstGeom>
          <a:noFill/>
        </p:spPr>
        <p:txBody>
          <a:bodyPr wrap="square">
            <a:spAutoFit/>
          </a:bodyPr>
          <a:lstStyle/>
          <a:p>
            <a:r>
              <a:rPr lang="en-US" sz="2400" dirty="0"/>
              <a:t>Why might your AI get this wrong?</a:t>
            </a:r>
          </a:p>
          <a:p>
            <a:endParaRPr lang="en-US" sz="2400" dirty="0"/>
          </a:p>
        </p:txBody>
      </p:sp>
      <p:sp>
        <p:nvSpPr>
          <p:cNvPr id="11" name="TextBox 10">
            <a:extLst>
              <a:ext uri="{FF2B5EF4-FFF2-40B4-BE49-F238E27FC236}">
                <a16:creationId xmlns:a16="http://schemas.microsoft.com/office/drawing/2014/main" id="{89D70369-3F92-C2BA-00C5-1034E925F087}"/>
              </a:ext>
            </a:extLst>
          </p:cNvPr>
          <p:cNvSpPr txBox="1"/>
          <p:nvPr/>
        </p:nvSpPr>
        <p:spPr>
          <a:xfrm>
            <a:off x="4447449" y="5204041"/>
            <a:ext cx="2946400" cy="461665"/>
          </a:xfrm>
          <a:prstGeom prst="rect">
            <a:avLst/>
          </a:prstGeom>
          <a:noFill/>
        </p:spPr>
        <p:txBody>
          <a:bodyPr wrap="square" rtlCol="0">
            <a:spAutoFit/>
          </a:bodyPr>
          <a:lstStyle/>
          <a:p>
            <a:pPr algn="ctr"/>
            <a:r>
              <a:rPr lang="en-US" sz="2400" dirty="0"/>
              <a:t>The data is </a:t>
            </a:r>
            <a:r>
              <a:rPr lang="en-US" sz="2400" b="1" dirty="0"/>
              <a:t>biased</a:t>
            </a:r>
          </a:p>
        </p:txBody>
      </p:sp>
      <p:sp>
        <p:nvSpPr>
          <p:cNvPr id="12" name="Slide Number Placeholder 11">
            <a:extLst>
              <a:ext uri="{FF2B5EF4-FFF2-40B4-BE49-F238E27FC236}">
                <a16:creationId xmlns:a16="http://schemas.microsoft.com/office/drawing/2014/main" id="{C40F025E-5939-145D-F596-7B3260D69B09}"/>
              </a:ext>
            </a:extLst>
          </p:cNvPr>
          <p:cNvSpPr>
            <a:spLocks noGrp="1"/>
          </p:cNvSpPr>
          <p:nvPr>
            <p:ph type="sldNum" sz="quarter" idx="12"/>
          </p:nvPr>
        </p:nvSpPr>
        <p:spPr/>
        <p:txBody>
          <a:bodyPr/>
          <a:lstStyle/>
          <a:p>
            <a:fld id="{E5BC9BC3-F76F-9F47-863D-61106FF3980F}" type="slidenum">
              <a:rPr lang="en-US" smtClean="0"/>
              <a:t>14</a:t>
            </a:fld>
            <a:endParaRPr lang="en-US"/>
          </a:p>
        </p:txBody>
      </p:sp>
      <p:grpSp>
        <p:nvGrpSpPr>
          <p:cNvPr id="15" name="Group 14">
            <a:extLst>
              <a:ext uri="{FF2B5EF4-FFF2-40B4-BE49-F238E27FC236}">
                <a16:creationId xmlns:a16="http://schemas.microsoft.com/office/drawing/2014/main" id="{127E4278-DDDD-894E-5B5B-D2EEEEC35341}"/>
              </a:ext>
            </a:extLst>
          </p:cNvPr>
          <p:cNvGrpSpPr/>
          <p:nvPr/>
        </p:nvGrpSpPr>
        <p:grpSpPr>
          <a:xfrm>
            <a:off x="-1761018" y="6437400"/>
            <a:ext cx="9913500" cy="420600"/>
            <a:chOff x="-1761018" y="6437400"/>
            <a:chExt cx="9913500" cy="420600"/>
          </a:xfrm>
        </p:grpSpPr>
        <p:sp>
          <p:nvSpPr>
            <p:cNvPr id="16" name="Google Shape;180;p16">
              <a:extLst>
                <a:ext uri="{FF2B5EF4-FFF2-40B4-BE49-F238E27FC236}">
                  <a16:creationId xmlns:a16="http://schemas.microsoft.com/office/drawing/2014/main" id="{C29119AE-F4BD-F5B7-E074-2F48A1CCEDBA}"/>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7" name="Google Shape;192;p20">
              <a:extLst>
                <a:ext uri="{FF2B5EF4-FFF2-40B4-BE49-F238E27FC236}">
                  <a16:creationId xmlns:a16="http://schemas.microsoft.com/office/drawing/2014/main" id="{9E7CD535-CB74-B8CF-742D-2DBF18965A2E}"/>
                </a:ext>
              </a:extLst>
            </p:cNvPr>
            <p:cNvPicPr preferRelativeResize="0"/>
            <p:nvPr/>
          </p:nvPicPr>
          <p:blipFill rotWithShape="1">
            <a:blip r:embed="rId9">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65850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F835C-3B3C-2428-7B47-F7B98431DA4D}"/>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9A99DA22-9E74-0D99-0DF4-743D07ABA189}"/>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411870"/>
            <a:ext cx="12192000" cy="5944480"/>
          </a:xfrm>
          <a:prstGeom prst="rect">
            <a:avLst/>
          </a:prstGeom>
        </p:spPr>
      </p:pic>
      <p:sp>
        <p:nvSpPr>
          <p:cNvPr id="13" name="Rectangle 12">
            <a:extLst>
              <a:ext uri="{FF2B5EF4-FFF2-40B4-BE49-F238E27FC236}">
                <a16:creationId xmlns:a16="http://schemas.microsoft.com/office/drawing/2014/main" id="{85A84EC9-DE61-BCDC-0DE7-CCA34E6A1524}"/>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CB2569B-5A6C-095C-2B30-7E555D28F58B}"/>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So, can we trust it?</a:t>
            </a:r>
          </a:p>
        </p:txBody>
      </p:sp>
      <p:sp>
        <p:nvSpPr>
          <p:cNvPr id="19" name="TextBox 18">
            <a:extLst>
              <a:ext uri="{FF2B5EF4-FFF2-40B4-BE49-F238E27FC236}">
                <a16:creationId xmlns:a16="http://schemas.microsoft.com/office/drawing/2014/main" id="{4436A231-C6EF-B395-E3EB-717168F3F100}"/>
              </a:ext>
            </a:extLst>
          </p:cNvPr>
          <p:cNvSpPr txBox="1"/>
          <p:nvPr/>
        </p:nvSpPr>
        <p:spPr>
          <a:xfrm>
            <a:off x="5814620" y="4837159"/>
            <a:ext cx="6392370" cy="523220"/>
          </a:xfrm>
          <a:prstGeom prst="rect">
            <a:avLst/>
          </a:prstGeom>
          <a:noFill/>
        </p:spPr>
        <p:txBody>
          <a:bodyPr wrap="square">
            <a:spAutoFit/>
          </a:bodyPr>
          <a:lstStyle/>
          <a:p>
            <a:pPr algn="ctr"/>
            <a:r>
              <a:rPr lang="en-US" sz="1400" dirty="0"/>
              <a:t>Marcin Wilkowski / https://betterimagesofai.org / https://creativecommons.org/licenses/by/4.0/</a:t>
            </a:r>
          </a:p>
        </p:txBody>
      </p:sp>
      <p:pic>
        <p:nvPicPr>
          <p:cNvPr id="11" name="Picture 10">
            <a:extLst>
              <a:ext uri="{FF2B5EF4-FFF2-40B4-BE49-F238E27FC236}">
                <a16:creationId xmlns:a16="http://schemas.microsoft.com/office/drawing/2014/main" id="{08CE960A-F7F6-5853-86C2-3215E50077E0}"/>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5702050" y="869148"/>
            <a:ext cx="6519930" cy="3867952"/>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A5DB0223-0D3D-843F-10B0-555A5B9D4A3B}"/>
              </a:ext>
            </a:extLst>
          </p:cNvPr>
          <p:cNvPicPr preferRelativeResize="0"/>
          <p:nvPr/>
        </p:nvPicPr>
        <p:blipFill rotWithShape="1">
          <a:blip r:embed="rId5">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17" name="TextBox 16">
            <a:extLst>
              <a:ext uri="{FF2B5EF4-FFF2-40B4-BE49-F238E27FC236}">
                <a16:creationId xmlns:a16="http://schemas.microsoft.com/office/drawing/2014/main" id="{692A6833-BBCC-C86A-0403-F119A18B4B96}"/>
              </a:ext>
            </a:extLst>
          </p:cNvPr>
          <p:cNvSpPr txBox="1"/>
          <p:nvPr/>
        </p:nvSpPr>
        <p:spPr>
          <a:xfrm>
            <a:off x="523028" y="1816100"/>
            <a:ext cx="4509211" cy="1877437"/>
          </a:xfrm>
          <a:prstGeom prst="rect">
            <a:avLst/>
          </a:prstGeom>
          <a:noFill/>
        </p:spPr>
        <p:txBody>
          <a:bodyPr wrap="square" rtlCol="0">
            <a:spAutoFit/>
          </a:bodyPr>
          <a:lstStyle/>
          <a:p>
            <a:r>
              <a:rPr lang="en-US" sz="2000" b="1" dirty="0"/>
              <a:t>A Hallucination:</a:t>
            </a:r>
          </a:p>
          <a:p>
            <a:endParaRPr lang="en-US" sz="2000" b="1" dirty="0"/>
          </a:p>
          <a:p>
            <a:r>
              <a:rPr lang="en-US" sz="2000" b="1" i="1" dirty="0"/>
              <a:t>A confident answer that isn’t </a:t>
            </a:r>
            <a:br>
              <a:rPr lang="en-US" sz="2000" b="1" i="1" dirty="0"/>
            </a:br>
            <a:r>
              <a:rPr lang="en-US" sz="2000" b="1" i="1" dirty="0"/>
              <a:t>actually true</a:t>
            </a:r>
          </a:p>
          <a:p>
            <a:endParaRPr lang="en-US" dirty="0"/>
          </a:p>
          <a:p>
            <a:endParaRPr lang="en-US" dirty="0"/>
          </a:p>
        </p:txBody>
      </p:sp>
      <p:sp>
        <p:nvSpPr>
          <p:cNvPr id="18" name="TextBox 17">
            <a:extLst>
              <a:ext uri="{FF2B5EF4-FFF2-40B4-BE49-F238E27FC236}">
                <a16:creationId xmlns:a16="http://schemas.microsoft.com/office/drawing/2014/main" id="{A6A7D7E7-D4F4-3289-3B24-4F0A0EBBFFC4}"/>
              </a:ext>
            </a:extLst>
          </p:cNvPr>
          <p:cNvSpPr txBox="1"/>
          <p:nvPr/>
        </p:nvSpPr>
        <p:spPr>
          <a:xfrm>
            <a:off x="523028" y="3542595"/>
            <a:ext cx="4509211" cy="1323439"/>
          </a:xfrm>
          <a:prstGeom prst="rect">
            <a:avLst/>
          </a:prstGeom>
          <a:noFill/>
        </p:spPr>
        <p:txBody>
          <a:bodyPr wrap="square" rtlCol="0">
            <a:spAutoFit/>
          </a:bodyPr>
          <a:lstStyle/>
          <a:p>
            <a:r>
              <a:rPr lang="en-IE" sz="2000" dirty="0"/>
              <a:t>Bias = </a:t>
            </a:r>
            <a:r>
              <a:rPr lang="en-IE" sz="2000" i="1" dirty="0"/>
              <a:t>problem with data</a:t>
            </a:r>
            <a:r>
              <a:rPr lang="en-IE" sz="2000" dirty="0"/>
              <a:t> </a:t>
            </a:r>
            <a:br>
              <a:rPr lang="en-IE" sz="2000" dirty="0"/>
            </a:br>
            <a:endParaRPr lang="en-IE" sz="2000" dirty="0"/>
          </a:p>
          <a:p>
            <a:pPr lvl="0"/>
            <a:r>
              <a:rPr lang="en-IE" sz="2000" dirty="0"/>
              <a:t>Hallucination = </a:t>
            </a:r>
            <a:r>
              <a:rPr lang="en-IE" sz="2000" i="1" dirty="0"/>
              <a:t>problem with prediction</a:t>
            </a:r>
            <a:r>
              <a:rPr lang="en-IE" sz="2000" dirty="0"/>
              <a:t> </a:t>
            </a:r>
          </a:p>
          <a:p>
            <a:endParaRPr lang="en-US" sz="2000" dirty="0"/>
          </a:p>
        </p:txBody>
      </p:sp>
      <p:sp>
        <p:nvSpPr>
          <p:cNvPr id="20" name="Slide Number Placeholder 19">
            <a:extLst>
              <a:ext uri="{FF2B5EF4-FFF2-40B4-BE49-F238E27FC236}">
                <a16:creationId xmlns:a16="http://schemas.microsoft.com/office/drawing/2014/main" id="{2C49CC45-D87A-A3F9-B5F9-830B0A44F393}"/>
              </a:ext>
            </a:extLst>
          </p:cNvPr>
          <p:cNvSpPr>
            <a:spLocks noGrp="1"/>
          </p:cNvSpPr>
          <p:nvPr>
            <p:ph type="sldNum" sz="quarter" idx="12"/>
          </p:nvPr>
        </p:nvSpPr>
        <p:spPr/>
        <p:txBody>
          <a:bodyPr/>
          <a:lstStyle/>
          <a:p>
            <a:fld id="{E5BC9BC3-F76F-9F47-863D-61106FF3980F}" type="slidenum">
              <a:rPr lang="en-US" smtClean="0"/>
              <a:t>15</a:t>
            </a:fld>
            <a:endParaRPr lang="en-US" dirty="0"/>
          </a:p>
        </p:txBody>
      </p:sp>
      <p:grpSp>
        <p:nvGrpSpPr>
          <p:cNvPr id="22" name="Group 21">
            <a:extLst>
              <a:ext uri="{FF2B5EF4-FFF2-40B4-BE49-F238E27FC236}">
                <a16:creationId xmlns:a16="http://schemas.microsoft.com/office/drawing/2014/main" id="{522870F0-B5B6-2DCF-DCDD-06C4A43BFC40}"/>
              </a:ext>
            </a:extLst>
          </p:cNvPr>
          <p:cNvGrpSpPr/>
          <p:nvPr/>
        </p:nvGrpSpPr>
        <p:grpSpPr>
          <a:xfrm>
            <a:off x="-1761018" y="6437400"/>
            <a:ext cx="9913500" cy="420600"/>
            <a:chOff x="-1761018" y="6437400"/>
            <a:chExt cx="9913500" cy="420600"/>
          </a:xfrm>
        </p:grpSpPr>
        <p:sp>
          <p:nvSpPr>
            <p:cNvPr id="23" name="Google Shape;180;p16">
              <a:extLst>
                <a:ext uri="{FF2B5EF4-FFF2-40B4-BE49-F238E27FC236}">
                  <a16:creationId xmlns:a16="http://schemas.microsoft.com/office/drawing/2014/main" id="{7C183F9E-4ED0-26AC-D64A-409EA1979685}"/>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4" name="Google Shape;192;p20">
              <a:extLst>
                <a:ext uri="{FF2B5EF4-FFF2-40B4-BE49-F238E27FC236}">
                  <a16:creationId xmlns:a16="http://schemas.microsoft.com/office/drawing/2014/main" id="{4FCAEC5E-866B-C151-9560-9F44FF8A213B}"/>
                </a:ext>
              </a:extLst>
            </p:cNvPr>
            <p:cNvPicPr preferRelativeResize="0"/>
            <p:nvPr/>
          </p:nvPicPr>
          <p:blipFill rotWithShape="1">
            <a:blip r:embed="rId7">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683787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1A03D-A307-D65B-D45B-952370687E0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D04B60-8146-0937-1B7D-37009E51ABD5}"/>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E636ACC-5CB9-A02C-551A-C2F1881258A3}"/>
              </a:ext>
            </a:extLst>
          </p:cNvPr>
          <p:cNvSpPr txBox="1"/>
          <p:nvPr/>
        </p:nvSpPr>
        <p:spPr>
          <a:xfrm>
            <a:off x="523028" y="152401"/>
            <a:ext cx="5131511" cy="646331"/>
          </a:xfrm>
          <a:prstGeom prst="rect">
            <a:avLst/>
          </a:prstGeom>
          <a:noFill/>
        </p:spPr>
        <p:txBody>
          <a:bodyPr wrap="square" rtlCol="0">
            <a:spAutoFit/>
          </a:bodyPr>
          <a:lstStyle/>
          <a:p>
            <a:r>
              <a:rPr lang="en-US" sz="3600" dirty="0">
                <a:solidFill>
                  <a:schemeClr val="bg1"/>
                </a:solidFill>
              </a:rPr>
              <a:t>AI or Human? Quiz</a:t>
            </a:r>
          </a:p>
        </p:txBody>
      </p:sp>
      <p:pic>
        <p:nvPicPr>
          <p:cNvPr id="5" name="Google Shape;150;g27d80695a2f_2_40" descr="Icon&#10;&#10;Description automatically generated">
            <a:extLst>
              <a:ext uri="{FF2B5EF4-FFF2-40B4-BE49-F238E27FC236}">
                <a16:creationId xmlns:a16="http://schemas.microsoft.com/office/drawing/2014/main" id="{7389A1F8-F793-A197-4F59-5A84018435F7}"/>
              </a:ext>
            </a:extLst>
          </p:cNvPr>
          <p:cNvPicPr preferRelativeResize="0"/>
          <p:nvPr/>
        </p:nvPicPr>
        <p:blipFill rotWithShape="1">
          <a:blip r:embed="rId3">
            <a:alphaModFix/>
          </a:blip>
          <a:srcRect/>
          <a:stretch/>
        </p:blipFill>
        <p:spPr>
          <a:xfrm>
            <a:off x="8788400" y="170570"/>
            <a:ext cx="3124911" cy="863679"/>
          </a:xfrm>
          <a:prstGeom prst="rect">
            <a:avLst/>
          </a:prstGeom>
          <a:noFill/>
          <a:ln>
            <a:noFill/>
          </a:ln>
          <a:effectLst>
            <a:glow rad="120733">
              <a:schemeClr val="accent1">
                <a:alpha val="40000"/>
              </a:schemeClr>
            </a:glow>
          </a:effectLst>
        </p:spPr>
      </p:pic>
      <p:pic>
        <p:nvPicPr>
          <p:cNvPr id="2" name="Google Shape;909;g35f8398ff71_0_474" title="Screenshot 2025-05-31 at 19.00.45.png">
            <a:extLst>
              <a:ext uri="{FF2B5EF4-FFF2-40B4-BE49-F238E27FC236}">
                <a16:creationId xmlns:a16="http://schemas.microsoft.com/office/drawing/2014/main" id="{977B9914-4090-C2B4-CD23-485F3822C561}"/>
              </a:ext>
            </a:extLst>
          </p:cNvPr>
          <p:cNvPicPr preferRelativeResize="0"/>
          <p:nvPr/>
        </p:nvPicPr>
        <p:blipFill>
          <a:blip r:embed="rId4">
            <a:alphaModFix/>
          </a:blip>
          <a:stretch>
            <a:fillRect/>
          </a:stretch>
        </p:blipFill>
        <p:spPr>
          <a:xfrm>
            <a:off x="1109272" y="928626"/>
            <a:ext cx="5346787" cy="5338204"/>
          </a:xfrm>
          <a:prstGeom prst="rect">
            <a:avLst/>
          </a:prstGeom>
          <a:noFill/>
          <a:ln>
            <a:noFill/>
          </a:ln>
        </p:spPr>
      </p:pic>
      <p:sp>
        <p:nvSpPr>
          <p:cNvPr id="3" name="Google Shape;311;g27b7c512923_0_10">
            <a:extLst>
              <a:ext uri="{FF2B5EF4-FFF2-40B4-BE49-F238E27FC236}">
                <a16:creationId xmlns:a16="http://schemas.microsoft.com/office/drawing/2014/main" id="{847A5065-B3B8-162C-33CB-A2F78C6C4499}"/>
              </a:ext>
            </a:extLst>
          </p:cNvPr>
          <p:cNvSpPr txBox="1"/>
          <p:nvPr/>
        </p:nvSpPr>
        <p:spPr>
          <a:xfrm>
            <a:off x="6898027" y="1473880"/>
            <a:ext cx="4569447" cy="352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1" u="none" strike="noStrike" cap="none" dirty="0">
                <a:solidFill>
                  <a:schemeClr val="dk1"/>
                </a:solidFill>
                <a:ea typeface="Calibri"/>
                <a:cs typeface="Calibri"/>
                <a:sym typeface="Calibri"/>
              </a:rPr>
              <a:t>Just how good is Generative AI?</a:t>
            </a:r>
            <a:endParaRPr sz="2400" b="0" i="1" u="none" strike="noStrike" cap="none" dirty="0">
              <a:solidFill>
                <a:schemeClr val="dk1"/>
              </a:solidFill>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ea typeface="Calibri"/>
                <a:cs typeface="Calibri"/>
                <a:sym typeface="Calibri"/>
              </a:rPr>
              <a:t>Can you tell the difference between real art or AI?</a:t>
            </a:r>
            <a:endParaRPr sz="2400" b="0" i="0" u="none" strike="noStrike" cap="none" dirty="0">
              <a:solidFill>
                <a:schemeClr val="dk1"/>
              </a:solidFill>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ea typeface="Calibri"/>
                <a:cs typeface="Calibri"/>
                <a:sym typeface="Calibri"/>
              </a:rPr>
              <a:t>Give it a go:</a:t>
            </a:r>
            <a:endParaRPr sz="2400" b="0" i="0" u="none" strike="noStrike" cap="none" dirty="0">
              <a:solidFill>
                <a:schemeClr val="dk1"/>
              </a:solidFill>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1600" b="0" i="0" u="none" strike="noStrike" cap="none" dirty="0">
              <a:solidFill>
                <a:schemeClr val="dk1"/>
              </a:solidFill>
              <a:ea typeface="Calibri"/>
              <a:cs typeface="Calibri"/>
              <a:sym typeface="Calibri"/>
            </a:endParaRPr>
          </a:p>
          <a:p>
            <a:pPr marL="0" marR="0" lvl="0" indent="0" algn="ctr" rtl="0">
              <a:lnSpc>
                <a:spcPct val="100000"/>
              </a:lnSpc>
              <a:spcBef>
                <a:spcPts val="0"/>
              </a:spcBef>
              <a:spcAft>
                <a:spcPts val="0"/>
              </a:spcAft>
              <a:buClr>
                <a:schemeClr val="dk1"/>
              </a:buClr>
              <a:buSzPts val="1100"/>
              <a:buFont typeface="Arial"/>
              <a:buNone/>
            </a:pPr>
            <a:r>
              <a:rPr lang="en-US" sz="2400" b="1" i="0" u="sng" strike="noStrike" cap="none" dirty="0">
                <a:solidFill>
                  <a:schemeClr val="hlink"/>
                </a:solidFill>
                <a:highlight>
                  <a:srgbClr val="FFFFFF"/>
                </a:highlight>
                <a:ea typeface="Calibri"/>
                <a:cs typeface="Calibri"/>
                <a:sym typeface="Calibri"/>
                <a:hlinkClick r:id="rId5"/>
              </a:rPr>
              <a:t>https://bit.ly/Art-Or-AI</a:t>
            </a:r>
            <a:endParaRPr sz="2400" b="1" i="0" u="none" strike="noStrike" cap="none" dirty="0">
              <a:solidFill>
                <a:schemeClr val="dk1"/>
              </a:solidFill>
              <a:highlight>
                <a:srgbClr val="FFFFFF"/>
              </a:highlight>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2400" b="1" i="0" u="none" strike="noStrike" cap="none" dirty="0">
              <a:solidFill>
                <a:schemeClr val="dk1"/>
              </a:solidFill>
              <a:highlight>
                <a:srgbClr val="FFFFFF"/>
              </a:highlight>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ea typeface="Calibri"/>
              <a:cs typeface="Calibri"/>
              <a:sym typeface="Calibri"/>
            </a:endParaRPr>
          </a:p>
        </p:txBody>
      </p:sp>
      <p:pic>
        <p:nvPicPr>
          <p:cNvPr id="11" name="Picture 10">
            <a:extLst>
              <a:ext uri="{FF2B5EF4-FFF2-40B4-BE49-F238E27FC236}">
                <a16:creationId xmlns:a16="http://schemas.microsoft.com/office/drawing/2014/main" id="{6DDC57A8-CFC9-350D-94C7-18375C32E26B}"/>
              </a:ext>
            </a:extLst>
          </p:cNvPr>
          <p:cNvPicPr>
            <a:picLocks noChangeAspect="1"/>
          </p:cNvPicPr>
          <p:nvPr/>
        </p:nvPicPr>
        <p:blipFill>
          <a:blip r:embed="rId6"/>
          <a:stretch>
            <a:fillRect/>
          </a:stretch>
        </p:blipFill>
        <p:spPr>
          <a:xfrm>
            <a:off x="7967922" y="4425412"/>
            <a:ext cx="2075488" cy="2075488"/>
          </a:xfrm>
          <a:prstGeom prst="rect">
            <a:avLst/>
          </a:prstGeom>
        </p:spPr>
      </p:pic>
      <p:sp>
        <p:nvSpPr>
          <p:cNvPr id="12" name="Slide Number Placeholder 11">
            <a:extLst>
              <a:ext uri="{FF2B5EF4-FFF2-40B4-BE49-F238E27FC236}">
                <a16:creationId xmlns:a16="http://schemas.microsoft.com/office/drawing/2014/main" id="{9FBEB5E9-01D6-AE06-2D3B-16F98260D6C9}"/>
              </a:ext>
            </a:extLst>
          </p:cNvPr>
          <p:cNvSpPr>
            <a:spLocks noGrp="1"/>
          </p:cNvSpPr>
          <p:nvPr>
            <p:ph type="sldNum" sz="quarter" idx="12"/>
          </p:nvPr>
        </p:nvSpPr>
        <p:spPr/>
        <p:txBody>
          <a:bodyPr/>
          <a:lstStyle/>
          <a:p>
            <a:fld id="{E5BC9BC3-F76F-9F47-863D-61106FF3980F}" type="slidenum">
              <a:rPr lang="en-US" smtClean="0"/>
              <a:t>16</a:t>
            </a:fld>
            <a:endParaRPr lang="en-US"/>
          </a:p>
        </p:txBody>
      </p:sp>
      <p:grpSp>
        <p:nvGrpSpPr>
          <p:cNvPr id="15" name="Group 14">
            <a:extLst>
              <a:ext uri="{FF2B5EF4-FFF2-40B4-BE49-F238E27FC236}">
                <a16:creationId xmlns:a16="http://schemas.microsoft.com/office/drawing/2014/main" id="{C44081E4-8B3A-00A0-708F-6FB0F0B75975}"/>
              </a:ext>
            </a:extLst>
          </p:cNvPr>
          <p:cNvGrpSpPr/>
          <p:nvPr/>
        </p:nvGrpSpPr>
        <p:grpSpPr>
          <a:xfrm>
            <a:off x="-1761018" y="6437400"/>
            <a:ext cx="9913500" cy="420600"/>
            <a:chOff x="-1761018" y="6437400"/>
            <a:chExt cx="9913500" cy="420600"/>
          </a:xfrm>
        </p:grpSpPr>
        <p:sp>
          <p:nvSpPr>
            <p:cNvPr id="17" name="Google Shape;180;p16">
              <a:extLst>
                <a:ext uri="{FF2B5EF4-FFF2-40B4-BE49-F238E27FC236}">
                  <a16:creationId xmlns:a16="http://schemas.microsoft.com/office/drawing/2014/main" id="{25688E42-65B2-E810-C02E-087628C9F70A}"/>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8" name="Google Shape;192;p20">
              <a:extLst>
                <a:ext uri="{FF2B5EF4-FFF2-40B4-BE49-F238E27FC236}">
                  <a16:creationId xmlns:a16="http://schemas.microsoft.com/office/drawing/2014/main" id="{C0439178-CD62-E884-CD87-1B3D17552678}"/>
                </a:ext>
              </a:extLst>
            </p:cNvPr>
            <p:cNvPicPr preferRelativeResize="0"/>
            <p:nvPr/>
          </p:nvPicPr>
          <p:blipFill rotWithShape="1">
            <a:blip r:embed="rId8">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3742184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1B973-A72C-2582-08EB-E5BF072AC11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6D862B-C9D3-676D-3246-5CCAE0BAD367}"/>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602409"/>
            <a:ext cx="12192000" cy="5753941"/>
          </a:xfrm>
          <a:prstGeom prst="rect">
            <a:avLst/>
          </a:prstGeom>
        </p:spPr>
      </p:pic>
      <p:sp>
        <p:nvSpPr>
          <p:cNvPr id="13" name="Rectangle 12">
            <a:extLst>
              <a:ext uri="{FF2B5EF4-FFF2-40B4-BE49-F238E27FC236}">
                <a16:creationId xmlns:a16="http://schemas.microsoft.com/office/drawing/2014/main" id="{943357E3-530C-6FB3-7072-9FBE7B45E07A}"/>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B9FB4BF-B420-3E07-616E-603E6EAAF8B6}"/>
              </a:ext>
            </a:extLst>
          </p:cNvPr>
          <p:cNvSpPr txBox="1"/>
          <p:nvPr/>
        </p:nvSpPr>
        <p:spPr>
          <a:xfrm>
            <a:off x="773989" y="152400"/>
            <a:ext cx="7735722" cy="646331"/>
          </a:xfrm>
          <a:prstGeom prst="rect">
            <a:avLst/>
          </a:prstGeom>
          <a:noFill/>
        </p:spPr>
        <p:txBody>
          <a:bodyPr wrap="square" rtlCol="0">
            <a:spAutoFit/>
          </a:bodyPr>
          <a:lstStyle/>
          <a:p>
            <a:r>
              <a:rPr lang="en-US" sz="3600" dirty="0">
                <a:solidFill>
                  <a:schemeClr val="bg1"/>
                </a:solidFill>
              </a:rPr>
              <a:t>I’m Not a Robot</a:t>
            </a:r>
          </a:p>
        </p:txBody>
      </p:sp>
      <p:pic>
        <p:nvPicPr>
          <p:cNvPr id="5" name="Google Shape;150;g27d80695a2f_2_40" descr="Icon&#10;&#10;Description automatically generated">
            <a:extLst>
              <a:ext uri="{FF2B5EF4-FFF2-40B4-BE49-F238E27FC236}">
                <a16:creationId xmlns:a16="http://schemas.microsoft.com/office/drawing/2014/main" id="{561ED6C8-3EC4-1B0E-894D-C504FB1BEFE1}"/>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grpSp>
        <p:nvGrpSpPr>
          <p:cNvPr id="17" name="Group 16">
            <a:extLst>
              <a:ext uri="{FF2B5EF4-FFF2-40B4-BE49-F238E27FC236}">
                <a16:creationId xmlns:a16="http://schemas.microsoft.com/office/drawing/2014/main" id="{322E4469-845E-31F0-0BAC-E03AD5518DAD}"/>
              </a:ext>
            </a:extLst>
          </p:cNvPr>
          <p:cNvGrpSpPr/>
          <p:nvPr/>
        </p:nvGrpSpPr>
        <p:grpSpPr>
          <a:xfrm>
            <a:off x="1527155" y="2989776"/>
            <a:ext cx="9391687" cy="3286119"/>
            <a:chOff x="875318" y="2667000"/>
            <a:chExt cx="9391687" cy="3286119"/>
          </a:xfrm>
        </p:grpSpPr>
        <p:pic>
          <p:nvPicPr>
            <p:cNvPr id="6" name="Picture 5">
              <a:extLst>
                <a:ext uri="{FF2B5EF4-FFF2-40B4-BE49-F238E27FC236}">
                  <a16:creationId xmlns:a16="http://schemas.microsoft.com/office/drawing/2014/main" id="{B4ED66E2-26F1-8559-22AD-D2B2A35BAFC8}"/>
                </a:ext>
              </a:extLst>
            </p:cNvPr>
            <p:cNvPicPr>
              <a:picLocks noChangeAspect="1"/>
            </p:cNvPicPr>
            <p:nvPr/>
          </p:nvPicPr>
          <p:blipFill>
            <a:blip r:embed="rId5"/>
            <a:stretch>
              <a:fillRect/>
            </a:stretch>
          </p:blipFill>
          <p:spPr>
            <a:xfrm>
              <a:off x="8032751" y="2667000"/>
              <a:ext cx="2234254" cy="3286119"/>
            </a:xfrm>
            <a:prstGeom prst="rect">
              <a:avLst/>
            </a:prstGeom>
          </p:spPr>
        </p:pic>
        <p:pic>
          <p:nvPicPr>
            <p:cNvPr id="11" name="Picture 10">
              <a:extLst>
                <a:ext uri="{FF2B5EF4-FFF2-40B4-BE49-F238E27FC236}">
                  <a16:creationId xmlns:a16="http://schemas.microsoft.com/office/drawing/2014/main" id="{117D5EA9-BD6B-F84E-AE38-D28135F5A09D}"/>
                </a:ext>
              </a:extLst>
            </p:cNvPr>
            <p:cNvPicPr>
              <a:picLocks noChangeAspect="1"/>
            </p:cNvPicPr>
            <p:nvPr/>
          </p:nvPicPr>
          <p:blipFill>
            <a:blip r:embed="rId6"/>
            <a:stretch>
              <a:fillRect/>
            </a:stretch>
          </p:blipFill>
          <p:spPr>
            <a:xfrm>
              <a:off x="875318" y="2667000"/>
              <a:ext cx="2311746" cy="3286117"/>
            </a:xfrm>
            <a:prstGeom prst="rect">
              <a:avLst/>
            </a:prstGeom>
          </p:spPr>
        </p:pic>
        <p:pic>
          <p:nvPicPr>
            <p:cNvPr id="16" name="Picture 15">
              <a:extLst>
                <a:ext uri="{FF2B5EF4-FFF2-40B4-BE49-F238E27FC236}">
                  <a16:creationId xmlns:a16="http://schemas.microsoft.com/office/drawing/2014/main" id="{3D4260F4-FA68-4085-98EC-F7D8C5EFD147}"/>
                </a:ext>
              </a:extLst>
            </p:cNvPr>
            <p:cNvPicPr>
              <a:picLocks noChangeAspect="1"/>
            </p:cNvPicPr>
            <p:nvPr/>
          </p:nvPicPr>
          <p:blipFill>
            <a:blip r:embed="rId7"/>
            <a:stretch>
              <a:fillRect/>
            </a:stretch>
          </p:blipFill>
          <p:spPr>
            <a:xfrm>
              <a:off x="4499159" y="2667000"/>
              <a:ext cx="2307035" cy="3286118"/>
            </a:xfrm>
            <a:prstGeom prst="rect">
              <a:avLst/>
            </a:prstGeom>
          </p:spPr>
        </p:pic>
      </p:grpSp>
      <p:pic>
        <p:nvPicPr>
          <p:cNvPr id="20" name="Picture 19">
            <a:extLst>
              <a:ext uri="{FF2B5EF4-FFF2-40B4-BE49-F238E27FC236}">
                <a16:creationId xmlns:a16="http://schemas.microsoft.com/office/drawing/2014/main" id="{0E45596D-2675-AF4A-5511-6989CDCEA04F}"/>
              </a:ext>
            </a:extLst>
          </p:cNvPr>
          <p:cNvPicPr>
            <a:picLocks noChangeAspect="1"/>
          </p:cNvPicPr>
          <p:nvPr/>
        </p:nvPicPr>
        <p:blipFill>
          <a:blip r:embed="rId8"/>
          <a:stretch>
            <a:fillRect/>
          </a:stretch>
        </p:blipFill>
        <p:spPr>
          <a:xfrm>
            <a:off x="3392787" y="1259720"/>
            <a:ext cx="4787908" cy="1428852"/>
          </a:xfrm>
          <a:prstGeom prst="rect">
            <a:avLst/>
          </a:prstGeom>
        </p:spPr>
      </p:pic>
      <p:sp>
        <p:nvSpPr>
          <p:cNvPr id="23" name="Slide Number Placeholder 22">
            <a:extLst>
              <a:ext uri="{FF2B5EF4-FFF2-40B4-BE49-F238E27FC236}">
                <a16:creationId xmlns:a16="http://schemas.microsoft.com/office/drawing/2014/main" id="{3B68A147-5521-0897-6DA2-CFC2140F13BC}"/>
              </a:ext>
            </a:extLst>
          </p:cNvPr>
          <p:cNvSpPr>
            <a:spLocks noGrp="1"/>
          </p:cNvSpPr>
          <p:nvPr>
            <p:ph type="sldNum" sz="quarter" idx="12"/>
          </p:nvPr>
        </p:nvSpPr>
        <p:spPr/>
        <p:txBody>
          <a:bodyPr/>
          <a:lstStyle/>
          <a:p>
            <a:fld id="{E5BC9BC3-F76F-9F47-863D-61106FF3980F}" type="slidenum">
              <a:rPr lang="en-US" smtClean="0"/>
              <a:t>17</a:t>
            </a:fld>
            <a:endParaRPr lang="en-US"/>
          </a:p>
        </p:txBody>
      </p:sp>
      <p:grpSp>
        <p:nvGrpSpPr>
          <p:cNvPr id="24" name="Group 23">
            <a:extLst>
              <a:ext uri="{FF2B5EF4-FFF2-40B4-BE49-F238E27FC236}">
                <a16:creationId xmlns:a16="http://schemas.microsoft.com/office/drawing/2014/main" id="{FB5CF84B-8AF2-93CF-4C20-5DC5D6CB8068}"/>
              </a:ext>
            </a:extLst>
          </p:cNvPr>
          <p:cNvGrpSpPr/>
          <p:nvPr/>
        </p:nvGrpSpPr>
        <p:grpSpPr>
          <a:xfrm>
            <a:off x="-1761018" y="6437400"/>
            <a:ext cx="9913500" cy="420600"/>
            <a:chOff x="-1761018" y="6437400"/>
            <a:chExt cx="9913500" cy="420600"/>
          </a:xfrm>
        </p:grpSpPr>
        <p:sp>
          <p:nvSpPr>
            <p:cNvPr id="25" name="Google Shape;180;p16">
              <a:extLst>
                <a:ext uri="{FF2B5EF4-FFF2-40B4-BE49-F238E27FC236}">
                  <a16:creationId xmlns:a16="http://schemas.microsoft.com/office/drawing/2014/main" id="{A46D177A-BC32-6F21-DD85-622495BA684B}"/>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6" name="Google Shape;192;p20">
              <a:extLst>
                <a:ext uri="{FF2B5EF4-FFF2-40B4-BE49-F238E27FC236}">
                  <a16:creationId xmlns:a16="http://schemas.microsoft.com/office/drawing/2014/main" id="{562CB8E2-C9D6-F231-696E-EAD4E6D4E80B}"/>
                </a:ext>
              </a:extLst>
            </p:cNvPr>
            <p:cNvPicPr preferRelativeResize="0"/>
            <p:nvPr/>
          </p:nvPicPr>
          <p:blipFill rotWithShape="1">
            <a:blip r:embed="rId10">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360934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D31A3-316B-B59A-0D5C-40FFA508F74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5499615-48BF-AA36-E27E-63628AD3AC80}"/>
              </a:ext>
            </a:extLst>
          </p:cNvPr>
          <p:cNvSpPr/>
          <p:nvPr/>
        </p:nvSpPr>
        <p:spPr>
          <a:xfrm>
            <a:off x="0" y="6437400"/>
            <a:ext cx="12192000" cy="420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0C9E147-2511-E62E-7F27-58FA6690B0A6}"/>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2729FDB-3B0E-6D3B-F721-186000148453}"/>
              </a:ext>
            </a:extLst>
          </p:cNvPr>
          <p:cNvSpPr txBox="1"/>
          <p:nvPr/>
        </p:nvSpPr>
        <p:spPr>
          <a:xfrm>
            <a:off x="773989" y="152400"/>
            <a:ext cx="7735722" cy="646331"/>
          </a:xfrm>
          <a:prstGeom prst="rect">
            <a:avLst/>
          </a:prstGeom>
          <a:noFill/>
        </p:spPr>
        <p:txBody>
          <a:bodyPr wrap="square" rtlCol="0">
            <a:spAutoFit/>
          </a:bodyPr>
          <a:lstStyle/>
          <a:p>
            <a:r>
              <a:rPr lang="en-US" sz="3600" dirty="0">
                <a:solidFill>
                  <a:schemeClr val="bg1"/>
                </a:solidFill>
              </a:rPr>
              <a:t>What makes us Human?</a:t>
            </a:r>
          </a:p>
        </p:txBody>
      </p:sp>
      <p:sp>
        <p:nvSpPr>
          <p:cNvPr id="9" name="TextBox 8">
            <a:extLst>
              <a:ext uri="{FF2B5EF4-FFF2-40B4-BE49-F238E27FC236}">
                <a16:creationId xmlns:a16="http://schemas.microsoft.com/office/drawing/2014/main" id="{5FEA98F3-ED20-242E-693B-DCF6AB1ECBA7}"/>
              </a:ext>
            </a:extLst>
          </p:cNvPr>
          <p:cNvSpPr txBox="1"/>
          <p:nvPr/>
        </p:nvSpPr>
        <p:spPr>
          <a:xfrm>
            <a:off x="3887556" y="5455037"/>
            <a:ext cx="4749565" cy="1015663"/>
          </a:xfrm>
          <a:prstGeom prst="rect">
            <a:avLst/>
          </a:prstGeom>
          <a:noFill/>
        </p:spPr>
        <p:txBody>
          <a:bodyPr wrap="square">
            <a:spAutoFit/>
          </a:bodyPr>
          <a:lstStyle/>
          <a:p>
            <a:endParaRPr lang="en-US" sz="2000" dirty="0"/>
          </a:p>
          <a:p>
            <a:endParaRPr lang="en-US" sz="2000" dirty="0"/>
          </a:p>
          <a:p>
            <a:r>
              <a:rPr lang="en-US" sz="2000" dirty="0"/>
              <a:t>AI can process… but humans </a:t>
            </a:r>
            <a:r>
              <a:rPr lang="en-US" sz="2000" b="1" dirty="0"/>
              <a:t>decide</a:t>
            </a:r>
          </a:p>
        </p:txBody>
      </p:sp>
      <p:pic>
        <p:nvPicPr>
          <p:cNvPr id="21" name="Picture 20" descr="Student raising hand in classroom">
            <a:extLst>
              <a:ext uri="{FF2B5EF4-FFF2-40B4-BE49-F238E27FC236}">
                <a16:creationId xmlns:a16="http://schemas.microsoft.com/office/drawing/2014/main" id="{0CF9DE63-670C-7B51-C9CE-58E0361D171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6253174" y="3627754"/>
            <a:ext cx="3133676" cy="1967934"/>
          </a:xfrm>
          <a:prstGeom prst="rect">
            <a:avLst/>
          </a:prstGeom>
        </p:spPr>
      </p:pic>
      <p:pic>
        <p:nvPicPr>
          <p:cNvPr id="23" name="Picture 22" descr="Young woman thinking">
            <a:extLst>
              <a:ext uri="{FF2B5EF4-FFF2-40B4-BE49-F238E27FC236}">
                <a16:creationId xmlns:a16="http://schemas.microsoft.com/office/drawing/2014/main" id="{DC070C5B-1203-EC30-D42E-EF2ECA4704D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691295" y="3691217"/>
            <a:ext cx="2823694" cy="1884810"/>
          </a:xfrm>
          <a:prstGeom prst="rect">
            <a:avLst/>
          </a:prstGeom>
        </p:spPr>
      </p:pic>
      <p:pic>
        <p:nvPicPr>
          <p:cNvPr id="25" name="Picture 24" descr="Two women smiling">
            <a:extLst>
              <a:ext uri="{FF2B5EF4-FFF2-40B4-BE49-F238E27FC236}">
                <a16:creationId xmlns:a16="http://schemas.microsoft.com/office/drawing/2014/main" id="{0CFE0C4C-7F76-C0B0-922E-7B85EC74C78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253174" y="989107"/>
            <a:ext cx="3133676" cy="2089968"/>
          </a:xfrm>
          <a:prstGeom prst="rect">
            <a:avLst/>
          </a:prstGeom>
        </p:spPr>
      </p:pic>
      <p:sp>
        <p:nvSpPr>
          <p:cNvPr id="27" name="TextBox 26">
            <a:extLst>
              <a:ext uri="{FF2B5EF4-FFF2-40B4-BE49-F238E27FC236}">
                <a16:creationId xmlns:a16="http://schemas.microsoft.com/office/drawing/2014/main" id="{4EF7F3AC-5CDA-44EB-1F7F-CEBBC42E9476}"/>
              </a:ext>
            </a:extLst>
          </p:cNvPr>
          <p:cNvSpPr txBox="1"/>
          <p:nvPr/>
        </p:nvSpPr>
        <p:spPr>
          <a:xfrm>
            <a:off x="2833142" y="3165715"/>
            <a:ext cx="2540000" cy="369332"/>
          </a:xfrm>
          <a:prstGeom prst="rect">
            <a:avLst/>
          </a:prstGeom>
          <a:noFill/>
        </p:spPr>
        <p:txBody>
          <a:bodyPr wrap="square">
            <a:spAutoFit/>
          </a:bodyPr>
          <a:lstStyle/>
          <a:p>
            <a:r>
              <a:rPr lang="en-US" sz="1800" dirty="0"/>
              <a:t>We understand </a:t>
            </a:r>
            <a:r>
              <a:rPr lang="en-US" sz="1800" b="1" dirty="0"/>
              <a:t>context</a:t>
            </a:r>
          </a:p>
        </p:txBody>
      </p:sp>
      <p:sp>
        <p:nvSpPr>
          <p:cNvPr id="29" name="TextBox 28">
            <a:extLst>
              <a:ext uri="{FF2B5EF4-FFF2-40B4-BE49-F238E27FC236}">
                <a16:creationId xmlns:a16="http://schemas.microsoft.com/office/drawing/2014/main" id="{10B728E6-D648-B0FA-498A-9B9FC75570FF}"/>
              </a:ext>
            </a:extLst>
          </p:cNvPr>
          <p:cNvSpPr txBox="1"/>
          <p:nvPr/>
        </p:nvSpPr>
        <p:spPr>
          <a:xfrm>
            <a:off x="6816712" y="3164825"/>
            <a:ext cx="2006600" cy="369332"/>
          </a:xfrm>
          <a:prstGeom prst="rect">
            <a:avLst/>
          </a:prstGeom>
          <a:noFill/>
        </p:spPr>
        <p:txBody>
          <a:bodyPr wrap="square">
            <a:spAutoFit/>
          </a:bodyPr>
          <a:lstStyle/>
          <a:p>
            <a:r>
              <a:rPr lang="en-US" sz="1800" dirty="0"/>
              <a:t>We feel </a:t>
            </a:r>
            <a:r>
              <a:rPr lang="en-US" sz="1800" b="1" dirty="0"/>
              <a:t>emotions</a:t>
            </a:r>
          </a:p>
        </p:txBody>
      </p:sp>
      <p:sp>
        <p:nvSpPr>
          <p:cNvPr id="31" name="TextBox 30">
            <a:extLst>
              <a:ext uri="{FF2B5EF4-FFF2-40B4-BE49-F238E27FC236}">
                <a16:creationId xmlns:a16="http://schemas.microsoft.com/office/drawing/2014/main" id="{0012EEE8-8177-412D-581D-0DB4541ACC03}"/>
              </a:ext>
            </a:extLst>
          </p:cNvPr>
          <p:cNvSpPr txBox="1"/>
          <p:nvPr/>
        </p:nvSpPr>
        <p:spPr>
          <a:xfrm>
            <a:off x="2974989" y="5566174"/>
            <a:ext cx="2540000" cy="369332"/>
          </a:xfrm>
          <a:prstGeom prst="rect">
            <a:avLst/>
          </a:prstGeom>
          <a:noFill/>
        </p:spPr>
        <p:txBody>
          <a:bodyPr wrap="square">
            <a:spAutoFit/>
          </a:bodyPr>
          <a:lstStyle/>
          <a:p>
            <a:r>
              <a:rPr lang="en-US" sz="1800" dirty="0"/>
              <a:t>We make </a:t>
            </a:r>
            <a:r>
              <a:rPr lang="en-US" sz="1800" b="1" dirty="0"/>
              <a:t>judgements</a:t>
            </a:r>
          </a:p>
        </p:txBody>
      </p:sp>
      <p:sp>
        <p:nvSpPr>
          <p:cNvPr id="33" name="TextBox 32">
            <a:extLst>
              <a:ext uri="{FF2B5EF4-FFF2-40B4-BE49-F238E27FC236}">
                <a16:creationId xmlns:a16="http://schemas.microsoft.com/office/drawing/2014/main" id="{82DFF95B-9888-9B59-1173-253A2C929F16}"/>
              </a:ext>
            </a:extLst>
          </p:cNvPr>
          <p:cNvSpPr txBox="1"/>
          <p:nvPr/>
        </p:nvSpPr>
        <p:spPr>
          <a:xfrm>
            <a:off x="6857288" y="5595688"/>
            <a:ext cx="2642312" cy="369332"/>
          </a:xfrm>
          <a:prstGeom prst="rect">
            <a:avLst/>
          </a:prstGeom>
          <a:noFill/>
        </p:spPr>
        <p:txBody>
          <a:bodyPr wrap="square">
            <a:spAutoFit/>
          </a:bodyPr>
          <a:lstStyle/>
          <a:p>
            <a:r>
              <a:rPr lang="en-US" sz="1800" dirty="0"/>
              <a:t>We take </a:t>
            </a:r>
            <a:r>
              <a:rPr lang="en-US" sz="1800" b="1" dirty="0"/>
              <a:t>responsibility</a:t>
            </a:r>
          </a:p>
        </p:txBody>
      </p:sp>
      <p:pic>
        <p:nvPicPr>
          <p:cNvPr id="35" name="Picture 34">
            <a:extLst>
              <a:ext uri="{FF2B5EF4-FFF2-40B4-BE49-F238E27FC236}">
                <a16:creationId xmlns:a16="http://schemas.microsoft.com/office/drawing/2014/main" id="{58F8D146-46D8-D230-E158-D6F3B4351AED}"/>
              </a:ext>
            </a:extLst>
          </p:cNvPr>
          <p:cNvPicPr>
            <a:picLocks noChangeAspect="1"/>
          </p:cNvPicPr>
          <p:nvPr/>
        </p:nvPicPr>
        <p:blipFill>
          <a:blip r:embed="rId6"/>
          <a:stretch>
            <a:fillRect/>
          </a:stretch>
        </p:blipFill>
        <p:spPr>
          <a:xfrm>
            <a:off x="2691295" y="957117"/>
            <a:ext cx="2823694" cy="2149245"/>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86575617-C6D2-7323-D974-5D3153B827B4}"/>
              </a:ext>
            </a:extLst>
          </p:cNvPr>
          <p:cNvPicPr preferRelativeResize="0"/>
          <p:nvPr/>
        </p:nvPicPr>
        <p:blipFill rotWithShape="1">
          <a:blip r:embed="rId7">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36" name="Slide Number Placeholder 35">
            <a:extLst>
              <a:ext uri="{FF2B5EF4-FFF2-40B4-BE49-F238E27FC236}">
                <a16:creationId xmlns:a16="http://schemas.microsoft.com/office/drawing/2014/main" id="{94BC27B1-C565-080F-0C53-84C76B8E1A9F}"/>
              </a:ext>
            </a:extLst>
          </p:cNvPr>
          <p:cNvSpPr>
            <a:spLocks noGrp="1"/>
          </p:cNvSpPr>
          <p:nvPr>
            <p:ph type="sldNum" sz="quarter" idx="12"/>
          </p:nvPr>
        </p:nvSpPr>
        <p:spPr/>
        <p:txBody>
          <a:bodyPr/>
          <a:lstStyle/>
          <a:p>
            <a:fld id="{E5BC9BC3-F76F-9F47-863D-61106FF3980F}" type="slidenum">
              <a:rPr lang="en-US" smtClean="0"/>
              <a:t>18</a:t>
            </a:fld>
            <a:endParaRPr lang="en-US"/>
          </a:p>
        </p:txBody>
      </p:sp>
      <p:grpSp>
        <p:nvGrpSpPr>
          <p:cNvPr id="37" name="Group 36">
            <a:extLst>
              <a:ext uri="{FF2B5EF4-FFF2-40B4-BE49-F238E27FC236}">
                <a16:creationId xmlns:a16="http://schemas.microsoft.com/office/drawing/2014/main" id="{038474DB-3447-B1E8-4D70-A65CBD07592D}"/>
              </a:ext>
            </a:extLst>
          </p:cNvPr>
          <p:cNvGrpSpPr/>
          <p:nvPr/>
        </p:nvGrpSpPr>
        <p:grpSpPr>
          <a:xfrm>
            <a:off x="-1761018" y="6437400"/>
            <a:ext cx="9913500" cy="420600"/>
            <a:chOff x="-1761018" y="6437400"/>
            <a:chExt cx="9913500" cy="420600"/>
          </a:xfrm>
        </p:grpSpPr>
        <p:sp>
          <p:nvSpPr>
            <p:cNvPr id="38" name="Google Shape;180;p16">
              <a:extLst>
                <a:ext uri="{FF2B5EF4-FFF2-40B4-BE49-F238E27FC236}">
                  <a16:creationId xmlns:a16="http://schemas.microsoft.com/office/drawing/2014/main" id="{8B454404-74FC-51FD-2D3B-6508349363E3}"/>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39" name="Google Shape;192;p20">
              <a:extLst>
                <a:ext uri="{FF2B5EF4-FFF2-40B4-BE49-F238E27FC236}">
                  <a16:creationId xmlns:a16="http://schemas.microsoft.com/office/drawing/2014/main" id="{3DFF679F-B353-DED8-16D3-75B79A73B1D8}"/>
                </a:ext>
              </a:extLst>
            </p:cNvPr>
            <p:cNvPicPr preferRelativeResize="0"/>
            <p:nvPr/>
          </p:nvPicPr>
          <p:blipFill rotWithShape="1">
            <a:blip r:embed="rId9">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3672280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84A0A-8F36-1E0F-2DCB-02359445C46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97EAC82-583E-BD69-24C3-FA170F4C1014}"/>
              </a:ext>
            </a:extLst>
          </p:cNvPr>
          <p:cNvSpPr/>
          <p:nvPr/>
        </p:nvSpPr>
        <p:spPr>
          <a:xfrm>
            <a:off x="1308100" y="5393687"/>
            <a:ext cx="10858500" cy="420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pic>
        <p:nvPicPr>
          <p:cNvPr id="3" name="Picture 2">
            <a:extLst>
              <a:ext uri="{FF2B5EF4-FFF2-40B4-BE49-F238E27FC236}">
                <a16:creationId xmlns:a16="http://schemas.microsoft.com/office/drawing/2014/main" id="{76105533-2021-351A-20F5-909E12FC7D31}"/>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412065"/>
            <a:ext cx="12192000" cy="5944285"/>
          </a:xfrm>
          <a:prstGeom prst="rect">
            <a:avLst/>
          </a:prstGeom>
        </p:spPr>
      </p:pic>
      <p:grpSp>
        <p:nvGrpSpPr>
          <p:cNvPr id="11" name="Group 10">
            <a:extLst>
              <a:ext uri="{FF2B5EF4-FFF2-40B4-BE49-F238E27FC236}">
                <a16:creationId xmlns:a16="http://schemas.microsoft.com/office/drawing/2014/main" id="{3C6C13C4-426B-3949-5222-2727B2028364}"/>
              </a:ext>
            </a:extLst>
          </p:cNvPr>
          <p:cNvGrpSpPr/>
          <p:nvPr/>
        </p:nvGrpSpPr>
        <p:grpSpPr>
          <a:xfrm>
            <a:off x="-1761018" y="6437400"/>
            <a:ext cx="9913500" cy="420600"/>
            <a:chOff x="-1761018" y="6437400"/>
            <a:chExt cx="9913500" cy="420600"/>
          </a:xfrm>
        </p:grpSpPr>
        <p:sp>
          <p:nvSpPr>
            <p:cNvPr id="4" name="Google Shape;180;p16">
              <a:extLst>
                <a:ext uri="{FF2B5EF4-FFF2-40B4-BE49-F238E27FC236}">
                  <a16:creationId xmlns:a16="http://schemas.microsoft.com/office/drawing/2014/main" id="{19A09ABF-698A-84D7-D8D3-CB3838571FB3}"/>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7" name="Google Shape;192;p20">
              <a:extLst>
                <a:ext uri="{FF2B5EF4-FFF2-40B4-BE49-F238E27FC236}">
                  <a16:creationId xmlns:a16="http://schemas.microsoft.com/office/drawing/2014/main" id="{26D011AE-6448-9F94-7961-A7368AC56C1D}"/>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
        <p:nvSpPr>
          <p:cNvPr id="12" name="TextBox 11">
            <a:extLst>
              <a:ext uri="{FF2B5EF4-FFF2-40B4-BE49-F238E27FC236}">
                <a16:creationId xmlns:a16="http://schemas.microsoft.com/office/drawing/2014/main" id="{70BCEA49-E763-2153-2480-B90339A1FB64}"/>
              </a:ext>
            </a:extLst>
          </p:cNvPr>
          <p:cNvSpPr txBox="1"/>
          <p:nvPr/>
        </p:nvSpPr>
        <p:spPr>
          <a:xfrm>
            <a:off x="654292" y="1680959"/>
            <a:ext cx="6229108" cy="4401205"/>
          </a:xfrm>
          <a:prstGeom prst="rect">
            <a:avLst/>
          </a:prstGeom>
          <a:noFill/>
        </p:spPr>
        <p:txBody>
          <a:bodyPr wrap="square">
            <a:spAutoFit/>
          </a:bodyPr>
          <a:lstStyle/>
          <a:p>
            <a:r>
              <a:rPr lang="en-US" sz="2800" dirty="0"/>
              <a:t>A 4-part workshop series on </a:t>
            </a:r>
            <a:br>
              <a:rPr lang="en-US" sz="2800" dirty="0"/>
            </a:br>
            <a:r>
              <a:rPr lang="en-US" sz="2800" dirty="0"/>
              <a:t>Artificial Intelligence </a:t>
            </a:r>
          </a:p>
          <a:p>
            <a:endParaRPr lang="en-US" sz="2800" dirty="0"/>
          </a:p>
          <a:p>
            <a:r>
              <a:rPr lang="en-US" sz="2800" dirty="0"/>
              <a:t>Developed by the ADAPT research </a:t>
            </a:r>
            <a:r>
              <a:rPr lang="en-US" sz="2800" dirty="0" err="1"/>
              <a:t>centre</a:t>
            </a:r>
            <a:r>
              <a:rPr lang="en-US" sz="2800" dirty="0"/>
              <a:t> at DCU and partners</a:t>
            </a:r>
          </a:p>
          <a:p>
            <a:endParaRPr lang="en-US" sz="2800" dirty="0"/>
          </a:p>
          <a:p>
            <a:r>
              <a:rPr lang="en-US" sz="2800" dirty="0"/>
              <a:t>Designed to help you explore the </a:t>
            </a:r>
            <a:br>
              <a:rPr lang="en-US" sz="2800" dirty="0"/>
            </a:br>
            <a:r>
              <a:rPr lang="en-US" sz="2800" dirty="0"/>
              <a:t>role of AI in your life and in society</a:t>
            </a:r>
          </a:p>
          <a:p>
            <a:endParaRPr lang="en-US" sz="2800" dirty="0"/>
          </a:p>
          <a:p>
            <a:endParaRPr lang="en-US" sz="2800" dirty="0"/>
          </a:p>
        </p:txBody>
      </p:sp>
      <p:sp>
        <p:nvSpPr>
          <p:cNvPr id="13" name="Rectangle 12">
            <a:extLst>
              <a:ext uri="{FF2B5EF4-FFF2-40B4-BE49-F238E27FC236}">
                <a16:creationId xmlns:a16="http://schemas.microsoft.com/office/drawing/2014/main" id="{255CC809-4CB9-BEBB-E304-AC50C94B6C94}"/>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C165F80-8BCE-E14C-453C-8F4F149C4F7F}"/>
              </a:ext>
            </a:extLst>
          </p:cNvPr>
          <p:cNvSpPr txBox="1"/>
          <p:nvPr/>
        </p:nvSpPr>
        <p:spPr>
          <a:xfrm>
            <a:off x="657259" y="152400"/>
            <a:ext cx="5131511" cy="646331"/>
          </a:xfrm>
          <a:prstGeom prst="rect">
            <a:avLst/>
          </a:prstGeom>
          <a:noFill/>
        </p:spPr>
        <p:txBody>
          <a:bodyPr wrap="square" rtlCol="0">
            <a:spAutoFit/>
          </a:bodyPr>
          <a:lstStyle/>
          <a:p>
            <a:r>
              <a:rPr lang="en-US" sz="3600" dirty="0">
                <a:solidFill>
                  <a:schemeClr val="bg1"/>
                </a:solidFill>
              </a:rPr>
              <a:t>What is AI in My Life?</a:t>
            </a:r>
          </a:p>
        </p:txBody>
      </p:sp>
      <p:sp>
        <p:nvSpPr>
          <p:cNvPr id="16" name="TextBox 15">
            <a:extLst>
              <a:ext uri="{FF2B5EF4-FFF2-40B4-BE49-F238E27FC236}">
                <a16:creationId xmlns:a16="http://schemas.microsoft.com/office/drawing/2014/main" id="{22DD8CF2-F8A4-E119-095A-B18CFAA7AF4D}"/>
              </a:ext>
            </a:extLst>
          </p:cNvPr>
          <p:cNvSpPr txBox="1"/>
          <p:nvPr/>
        </p:nvSpPr>
        <p:spPr>
          <a:xfrm>
            <a:off x="6678310" y="5635737"/>
            <a:ext cx="5488290" cy="523220"/>
          </a:xfrm>
          <a:prstGeom prst="rect">
            <a:avLst/>
          </a:prstGeom>
          <a:noFill/>
        </p:spPr>
        <p:txBody>
          <a:bodyPr wrap="square" rtlCol="0">
            <a:spAutoFit/>
          </a:bodyPr>
          <a:lstStyle/>
          <a:p>
            <a:pPr algn="ctr"/>
            <a:r>
              <a:rPr lang="en-US" sz="1400" dirty="0"/>
              <a:t>Lone </a:t>
            </a:r>
            <a:r>
              <a:rPr lang="en-US" sz="1400" dirty="0" err="1"/>
              <a:t>Thomasky</a:t>
            </a:r>
            <a:r>
              <a:rPr lang="en-US" sz="1400" dirty="0"/>
              <a:t> &amp; </a:t>
            </a:r>
            <a:r>
              <a:rPr lang="en-US" sz="1400" dirty="0" err="1"/>
              <a:t>Bits&amp;Bäume</a:t>
            </a:r>
            <a:r>
              <a:rPr lang="en-US" sz="1400" dirty="0"/>
              <a:t> / https://</a:t>
            </a:r>
            <a:r>
              <a:rPr lang="en-US" sz="1400" dirty="0" err="1"/>
              <a:t>betterimagesofai.org</a:t>
            </a:r>
            <a:r>
              <a:rPr lang="en-US" sz="1400" dirty="0"/>
              <a:t> / https://</a:t>
            </a:r>
            <a:r>
              <a:rPr lang="en-US" sz="1400" dirty="0" err="1"/>
              <a:t>creativecommons.org</a:t>
            </a:r>
            <a:r>
              <a:rPr lang="en-US" sz="1400" dirty="0"/>
              <a:t>/licenses/by/4.0/</a:t>
            </a:r>
          </a:p>
        </p:txBody>
      </p:sp>
      <p:sp>
        <p:nvSpPr>
          <p:cNvPr id="9" name="Slide Number Placeholder 8">
            <a:extLst>
              <a:ext uri="{FF2B5EF4-FFF2-40B4-BE49-F238E27FC236}">
                <a16:creationId xmlns:a16="http://schemas.microsoft.com/office/drawing/2014/main" id="{86023CE0-AE74-5C90-51B2-337125842E0A}"/>
              </a:ext>
            </a:extLst>
          </p:cNvPr>
          <p:cNvSpPr>
            <a:spLocks noGrp="1"/>
          </p:cNvSpPr>
          <p:nvPr>
            <p:ph type="sldNum" sz="quarter" idx="12"/>
          </p:nvPr>
        </p:nvSpPr>
        <p:spPr/>
        <p:txBody>
          <a:bodyPr/>
          <a:lstStyle/>
          <a:p>
            <a:fld id="{E5BC9BC3-F76F-9F47-863D-61106FF3980F}" type="slidenum">
              <a:rPr lang="en-US" smtClean="0"/>
              <a:t>1</a:t>
            </a:fld>
            <a:endParaRPr lang="en-US" dirty="0"/>
          </a:p>
        </p:txBody>
      </p:sp>
      <p:pic>
        <p:nvPicPr>
          <p:cNvPr id="10" name="Picture 9">
            <a:extLst>
              <a:ext uri="{FF2B5EF4-FFF2-40B4-BE49-F238E27FC236}">
                <a16:creationId xmlns:a16="http://schemas.microsoft.com/office/drawing/2014/main" id="{9327C097-8D18-7C75-1518-0B25F016FAF1}"/>
              </a:ext>
            </a:extLst>
          </p:cNvPr>
          <p:cNvPicPr>
            <a:picLocks noChangeAspect="1"/>
          </p:cNvPicPr>
          <p:nvPr/>
        </p:nvPicPr>
        <p:blipFill>
          <a:blip r:embed="rId6"/>
          <a:stretch>
            <a:fillRect/>
          </a:stretch>
        </p:blipFill>
        <p:spPr>
          <a:xfrm>
            <a:off x="6776373" y="855595"/>
            <a:ext cx="5425220" cy="4713160"/>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E99ED9B8-8A9E-264D-0985-B85A0036B2E8}"/>
              </a:ext>
            </a:extLst>
          </p:cNvPr>
          <p:cNvPicPr preferRelativeResize="0"/>
          <p:nvPr/>
        </p:nvPicPr>
        <p:blipFill rotWithShape="1">
          <a:blip r:embed="rId7">
            <a:alphaModFix/>
          </a:blip>
          <a:srcRect/>
          <a:stretch/>
        </p:blipFill>
        <p:spPr>
          <a:xfrm>
            <a:off x="8788400" y="170570"/>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27813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883F0-72AF-8833-15E3-6CA9F222F67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F438EB9-06A2-A373-E6A9-E2C389617A6B}"/>
              </a:ext>
            </a:extLst>
          </p:cNvPr>
          <p:cNvSpPr/>
          <p:nvPr/>
        </p:nvSpPr>
        <p:spPr>
          <a:xfrm>
            <a:off x="0" y="6437400"/>
            <a:ext cx="12192000" cy="420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D330B72-0D78-6A82-6321-CDD6598B3A92}"/>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3575CD2-ADAA-66A6-678E-71CBEDB9B133}"/>
              </a:ext>
            </a:extLst>
          </p:cNvPr>
          <p:cNvSpPr txBox="1"/>
          <p:nvPr/>
        </p:nvSpPr>
        <p:spPr>
          <a:xfrm>
            <a:off x="773989" y="152400"/>
            <a:ext cx="7735722" cy="646331"/>
          </a:xfrm>
          <a:prstGeom prst="rect">
            <a:avLst/>
          </a:prstGeom>
          <a:noFill/>
        </p:spPr>
        <p:txBody>
          <a:bodyPr wrap="square" rtlCol="0">
            <a:spAutoFit/>
          </a:bodyPr>
          <a:lstStyle/>
          <a:p>
            <a:r>
              <a:rPr lang="en-US" sz="3600" dirty="0">
                <a:solidFill>
                  <a:schemeClr val="bg1"/>
                </a:solidFill>
              </a:rPr>
              <a:t>Human-in-the-Loop</a:t>
            </a:r>
          </a:p>
        </p:txBody>
      </p:sp>
      <p:pic>
        <p:nvPicPr>
          <p:cNvPr id="5" name="Google Shape;150;g27d80695a2f_2_40" descr="Icon&#10;&#10;Description automatically generated">
            <a:extLst>
              <a:ext uri="{FF2B5EF4-FFF2-40B4-BE49-F238E27FC236}">
                <a16:creationId xmlns:a16="http://schemas.microsoft.com/office/drawing/2014/main" id="{43BEB305-D64A-235F-EFA2-4FE7E654376A}"/>
              </a:ext>
            </a:extLst>
          </p:cNvPr>
          <p:cNvPicPr preferRelativeResize="0"/>
          <p:nvPr/>
        </p:nvPicPr>
        <p:blipFill rotWithShape="1">
          <a:blip r:embed="rId3">
            <a:alphaModFix/>
          </a:blip>
          <a:srcRect/>
          <a:stretch/>
        </p:blipFill>
        <p:spPr>
          <a:xfrm>
            <a:off x="8788400" y="170570"/>
            <a:ext cx="3124911" cy="863679"/>
          </a:xfrm>
          <a:prstGeom prst="rect">
            <a:avLst/>
          </a:prstGeom>
          <a:noFill/>
          <a:ln>
            <a:noFill/>
          </a:ln>
          <a:effectLst>
            <a:glow rad="120733">
              <a:schemeClr val="accent1">
                <a:alpha val="40000"/>
              </a:schemeClr>
            </a:glow>
          </a:effectLst>
        </p:spPr>
      </p:pic>
      <p:pic>
        <p:nvPicPr>
          <p:cNvPr id="6" name="Picture 5" descr="Doctor reviewing x-ray with patient">
            <a:extLst>
              <a:ext uri="{FF2B5EF4-FFF2-40B4-BE49-F238E27FC236}">
                <a16:creationId xmlns:a16="http://schemas.microsoft.com/office/drawing/2014/main" id="{DF340C8D-2EEA-9D6C-976D-A567A33D8A6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67627" y="1860076"/>
            <a:ext cx="4990745" cy="3327163"/>
          </a:xfrm>
          <a:prstGeom prst="rect">
            <a:avLst/>
          </a:prstGeom>
        </p:spPr>
      </p:pic>
      <p:sp>
        <p:nvSpPr>
          <p:cNvPr id="10" name="Slide Number Placeholder 9">
            <a:extLst>
              <a:ext uri="{FF2B5EF4-FFF2-40B4-BE49-F238E27FC236}">
                <a16:creationId xmlns:a16="http://schemas.microsoft.com/office/drawing/2014/main" id="{98F1D176-8720-115C-B72E-7694C4C6E394}"/>
              </a:ext>
            </a:extLst>
          </p:cNvPr>
          <p:cNvSpPr>
            <a:spLocks noGrp="1"/>
          </p:cNvSpPr>
          <p:nvPr>
            <p:ph type="sldNum" sz="quarter" idx="12"/>
          </p:nvPr>
        </p:nvSpPr>
        <p:spPr/>
        <p:txBody>
          <a:bodyPr/>
          <a:lstStyle/>
          <a:p>
            <a:fld id="{E5BC9BC3-F76F-9F47-863D-61106FF3980F}" type="slidenum">
              <a:rPr lang="en-US" smtClean="0"/>
              <a:t>19</a:t>
            </a:fld>
            <a:endParaRPr lang="en-US"/>
          </a:p>
        </p:txBody>
      </p:sp>
      <p:grpSp>
        <p:nvGrpSpPr>
          <p:cNvPr id="11" name="Group 10">
            <a:extLst>
              <a:ext uri="{FF2B5EF4-FFF2-40B4-BE49-F238E27FC236}">
                <a16:creationId xmlns:a16="http://schemas.microsoft.com/office/drawing/2014/main" id="{FE25072E-6530-F586-1B22-AB7EC48D0318}"/>
              </a:ext>
            </a:extLst>
          </p:cNvPr>
          <p:cNvGrpSpPr/>
          <p:nvPr/>
        </p:nvGrpSpPr>
        <p:grpSpPr>
          <a:xfrm>
            <a:off x="-1761018" y="6437400"/>
            <a:ext cx="9913500" cy="420600"/>
            <a:chOff x="-1761018" y="6437400"/>
            <a:chExt cx="9913500" cy="420600"/>
          </a:xfrm>
        </p:grpSpPr>
        <p:sp>
          <p:nvSpPr>
            <p:cNvPr id="12" name="Google Shape;180;p16">
              <a:extLst>
                <a:ext uri="{FF2B5EF4-FFF2-40B4-BE49-F238E27FC236}">
                  <a16:creationId xmlns:a16="http://schemas.microsoft.com/office/drawing/2014/main" id="{4BEA33BF-4707-28CE-33D9-4A77491A097A}"/>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5" name="Google Shape;192;p20">
              <a:extLst>
                <a:ext uri="{FF2B5EF4-FFF2-40B4-BE49-F238E27FC236}">
                  <a16:creationId xmlns:a16="http://schemas.microsoft.com/office/drawing/2014/main" id="{4AB8F17A-E843-2DD8-16B2-90CA26F937D2}"/>
                </a:ext>
              </a:extLst>
            </p:cNvPr>
            <p:cNvPicPr preferRelativeResize="0"/>
            <p:nvPr/>
          </p:nvPicPr>
          <p:blipFill rotWithShape="1">
            <a:blip r:embed="rId6">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4" name="Picture 3">
            <a:extLst>
              <a:ext uri="{FF2B5EF4-FFF2-40B4-BE49-F238E27FC236}">
                <a16:creationId xmlns:a16="http://schemas.microsoft.com/office/drawing/2014/main" id="{B698F31E-9D37-0FEA-5A13-BC8BFF3CB63B}"/>
              </a:ext>
            </a:extLst>
          </p:cNvPr>
          <p:cNvPicPr>
            <a:picLocks noChangeAspect="1"/>
          </p:cNvPicPr>
          <p:nvPr/>
        </p:nvPicPr>
        <p:blipFill>
          <a:blip r:embed="rId7"/>
          <a:stretch>
            <a:fillRect/>
          </a:stretch>
        </p:blipFill>
        <p:spPr>
          <a:xfrm>
            <a:off x="1278597" y="1345607"/>
            <a:ext cx="4064000" cy="4356100"/>
          </a:xfrm>
          <a:prstGeom prst="rect">
            <a:avLst/>
          </a:prstGeom>
        </p:spPr>
      </p:pic>
    </p:spTree>
    <p:extLst>
      <p:ext uri="{BB962C8B-B14F-4D97-AF65-F5344CB8AC3E}">
        <p14:creationId xmlns:p14="http://schemas.microsoft.com/office/powerpoint/2010/main" val="4148289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42">
          <a:extLst>
            <a:ext uri="{FF2B5EF4-FFF2-40B4-BE49-F238E27FC236}">
              <a16:creationId xmlns:a16="http://schemas.microsoft.com/office/drawing/2014/main" id="{BA0E2AEC-34C4-6720-AD35-88310CD37F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0581136-EDF9-DE87-FF58-856A832CB60D}"/>
              </a:ext>
            </a:extLst>
          </p:cNvPr>
          <p:cNvSpPr txBox="1"/>
          <p:nvPr/>
        </p:nvSpPr>
        <p:spPr>
          <a:xfrm>
            <a:off x="773989" y="152400"/>
            <a:ext cx="5131511" cy="646331"/>
          </a:xfrm>
          <a:prstGeom prst="rect">
            <a:avLst/>
          </a:prstGeom>
          <a:noFill/>
        </p:spPr>
        <p:txBody>
          <a:bodyPr wrap="square" rtlCol="0">
            <a:spAutoFit/>
          </a:bodyPr>
          <a:lstStyle/>
          <a:p>
            <a:r>
              <a:rPr lang="en-US" sz="3600" dirty="0">
                <a:solidFill>
                  <a:schemeClr val="bg1"/>
                </a:solidFill>
              </a:rPr>
              <a:t>AI in Your Life</a:t>
            </a:r>
          </a:p>
        </p:txBody>
      </p:sp>
      <p:pic>
        <p:nvPicPr>
          <p:cNvPr id="18" name="Google Shape;243;g35f7d15afe0_5_11" descr="An old person wearing a virtual reality headset&#10;&#10;AI-generated content may be incorrect.">
            <a:extLst>
              <a:ext uri="{FF2B5EF4-FFF2-40B4-BE49-F238E27FC236}">
                <a16:creationId xmlns:a16="http://schemas.microsoft.com/office/drawing/2014/main" id="{661DCDC1-626C-F991-DA82-45457DA93C1E}"/>
              </a:ext>
            </a:extLst>
          </p:cNvPr>
          <p:cNvPicPr preferRelativeResize="0">
            <a:picLocks noGrp="1"/>
          </p:cNvPicPr>
          <p:nvPr>
            <p:ph type="pic" idx="2"/>
          </p:nvPr>
        </p:nvPicPr>
        <p:blipFill rotWithShape="1">
          <a:blip r:embed="rId3">
            <a:alphaModFix/>
            <a:extLst>
              <a:ext uri="{28A0092B-C50C-407E-A947-70E740481C1C}">
                <a14:useLocalDpi xmlns:a14="http://schemas.microsoft.com/office/drawing/2010/main"/>
              </a:ext>
            </a:extLst>
          </a:blip>
          <a:srcRect/>
          <a:stretch/>
        </p:blipFill>
        <p:spPr>
          <a:xfrm>
            <a:off x="6274280" y="0"/>
            <a:ext cx="5754990" cy="6866572"/>
          </a:xfrm>
          <a:prstGeom prst="parallelogram">
            <a:avLst>
              <a:gd name="adj" fmla="val 25000"/>
            </a:avLst>
          </a:prstGeom>
          <a:noFill/>
          <a:ln>
            <a:noFill/>
          </a:ln>
        </p:spPr>
      </p:pic>
      <p:sp>
        <p:nvSpPr>
          <p:cNvPr id="2" name="Rectangle 1">
            <a:extLst>
              <a:ext uri="{FF2B5EF4-FFF2-40B4-BE49-F238E27FC236}">
                <a16:creationId xmlns:a16="http://schemas.microsoft.com/office/drawing/2014/main" id="{6D2E0151-3EB7-5F69-06D7-4885153F948F}"/>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150;g27d80695a2f_2_40" descr="Icon&#10;&#10;Description automatically generated">
            <a:extLst>
              <a:ext uri="{FF2B5EF4-FFF2-40B4-BE49-F238E27FC236}">
                <a16:creationId xmlns:a16="http://schemas.microsoft.com/office/drawing/2014/main" id="{BA44A9C0-42C6-CB40-C6DE-140001D77197}"/>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20" name="TextBox 19">
            <a:extLst>
              <a:ext uri="{FF2B5EF4-FFF2-40B4-BE49-F238E27FC236}">
                <a16:creationId xmlns:a16="http://schemas.microsoft.com/office/drawing/2014/main" id="{6086A0B4-94A6-BC0B-CA3D-E831900FCEB7}"/>
              </a:ext>
            </a:extLst>
          </p:cNvPr>
          <p:cNvSpPr txBox="1"/>
          <p:nvPr/>
        </p:nvSpPr>
        <p:spPr>
          <a:xfrm>
            <a:off x="773989" y="152400"/>
            <a:ext cx="7735722" cy="646331"/>
          </a:xfrm>
          <a:prstGeom prst="rect">
            <a:avLst/>
          </a:prstGeom>
          <a:noFill/>
        </p:spPr>
        <p:txBody>
          <a:bodyPr wrap="square" rtlCol="0">
            <a:spAutoFit/>
          </a:bodyPr>
          <a:lstStyle/>
          <a:p>
            <a:r>
              <a:rPr lang="en-US" sz="3600" dirty="0">
                <a:solidFill>
                  <a:schemeClr val="bg1"/>
                </a:solidFill>
              </a:rPr>
              <a:t>What would you do?</a:t>
            </a:r>
          </a:p>
        </p:txBody>
      </p:sp>
      <p:sp>
        <p:nvSpPr>
          <p:cNvPr id="24" name="TextBox 23">
            <a:extLst>
              <a:ext uri="{FF2B5EF4-FFF2-40B4-BE49-F238E27FC236}">
                <a16:creationId xmlns:a16="http://schemas.microsoft.com/office/drawing/2014/main" id="{32D0968A-A169-F702-96E6-F038E2CB9F5F}"/>
              </a:ext>
            </a:extLst>
          </p:cNvPr>
          <p:cNvSpPr txBox="1"/>
          <p:nvPr/>
        </p:nvSpPr>
        <p:spPr>
          <a:xfrm>
            <a:off x="773989" y="1589901"/>
            <a:ext cx="6099242" cy="3539430"/>
          </a:xfrm>
          <a:prstGeom prst="rect">
            <a:avLst/>
          </a:prstGeom>
          <a:noFill/>
        </p:spPr>
        <p:txBody>
          <a:bodyPr wrap="square">
            <a:spAutoFit/>
          </a:bodyPr>
          <a:lstStyle/>
          <a:p>
            <a:r>
              <a:rPr lang="en-US" sz="2800" dirty="0"/>
              <a:t>AI gives you an answer.</a:t>
            </a:r>
          </a:p>
          <a:p>
            <a:endParaRPr lang="en-US" sz="2800" dirty="0"/>
          </a:p>
          <a:p>
            <a:r>
              <a:rPr lang="en-US" sz="2800" dirty="0"/>
              <a:t>Would you:</a:t>
            </a:r>
          </a:p>
          <a:p>
            <a:endParaRPr lang="en-US" sz="2800" dirty="0"/>
          </a:p>
          <a:p>
            <a:r>
              <a:rPr lang="en-IE" sz="2800" dirty="0"/>
              <a:t>1. Trust it  </a:t>
            </a:r>
            <a:br>
              <a:rPr lang="en-IE" sz="2800" dirty="0"/>
            </a:br>
            <a:r>
              <a:rPr lang="en-IE" sz="2800" dirty="0"/>
              <a:t>2. Question it </a:t>
            </a:r>
            <a:br>
              <a:rPr lang="en-IE" sz="2800" dirty="0"/>
            </a:br>
            <a:r>
              <a:rPr lang="en-IE" sz="2800" dirty="0"/>
              <a:t>3. Check it  </a:t>
            </a:r>
            <a:br>
              <a:rPr lang="en-IE" sz="2800" dirty="0"/>
            </a:br>
            <a:r>
              <a:rPr lang="en-IE" sz="2800" dirty="0"/>
              <a:t>4. Ask a human   </a:t>
            </a:r>
            <a:endParaRPr lang="en-US" sz="2800" dirty="0"/>
          </a:p>
        </p:txBody>
      </p:sp>
      <p:pic>
        <p:nvPicPr>
          <p:cNvPr id="27" name="Graphic 26" descr="Thumbs up sign with solid fill">
            <a:extLst>
              <a:ext uri="{FF2B5EF4-FFF2-40B4-BE49-F238E27FC236}">
                <a16:creationId xmlns:a16="http://schemas.microsoft.com/office/drawing/2014/main" id="{0186DA12-64FC-4691-CBB7-079FADA7B02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51340" y="3278220"/>
            <a:ext cx="457200" cy="457200"/>
          </a:xfrm>
          <a:prstGeom prst="rect">
            <a:avLst/>
          </a:prstGeom>
        </p:spPr>
      </p:pic>
      <p:pic>
        <p:nvPicPr>
          <p:cNvPr id="29" name="Graphic 28" descr="Male profile with solid fill">
            <a:extLst>
              <a:ext uri="{FF2B5EF4-FFF2-40B4-BE49-F238E27FC236}">
                <a16:creationId xmlns:a16="http://schemas.microsoft.com/office/drawing/2014/main" id="{F4AD1EB8-75C9-9931-432A-25C4906A36A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95535" y="4541755"/>
            <a:ext cx="457200" cy="457200"/>
          </a:xfrm>
          <a:prstGeom prst="rect">
            <a:avLst/>
          </a:prstGeom>
        </p:spPr>
      </p:pic>
      <p:pic>
        <p:nvPicPr>
          <p:cNvPr id="31" name="Graphic 30" descr="Magnifying glass with solid fill">
            <a:extLst>
              <a:ext uri="{FF2B5EF4-FFF2-40B4-BE49-F238E27FC236}">
                <a16:creationId xmlns:a16="http://schemas.microsoft.com/office/drawing/2014/main" id="{C1B9D190-A86D-3401-9365-00B59EEA80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79940" y="4151058"/>
            <a:ext cx="457200" cy="457200"/>
          </a:xfrm>
          <a:prstGeom prst="rect">
            <a:avLst/>
          </a:prstGeom>
        </p:spPr>
      </p:pic>
      <p:pic>
        <p:nvPicPr>
          <p:cNvPr id="33" name="Graphic 32" descr="Question Mark with solid fill">
            <a:extLst>
              <a:ext uri="{FF2B5EF4-FFF2-40B4-BE49-F238E27FC236}">
                <a16:creationId xmlns:a16="http://schemas.microsoft.com/office/drawing/2014/main" id="{00BD3A82-DFD7-3C56-1670-F105CDB9DA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28804" y="3735420"/>
            <a:ext cx="437744" cy="437744"/>
          </a:xfrm>
          <a:prstGeom prst="rect">
            <a:avLst/>
          </a:prstGeom>
        </p:spPr>
      </p:pic>
      <p:pic>
        <p:nvPicPr>
          <p:cNvPr id="34" name="Google Shape;192;p20">
            <a:extLst>
              <a:ext uri="{FF2B5EF4-FFF2-40B4-BE49-F238E27FC236}">
                <a16:creationId xmlns:a16="http://schemas.microsoft.com/office/drawing/2014/main" id="{D1A6F89B-7BEC-2665-49B4-229F8FDF8F03}"/>
              </a:ext>
            </a:extLst>
          </p:cNvPr>
          <p:cNvPicPr preferRelativeResize="0"/>
          <p:nvPr/>
        </p:nvPicPr>
        <p:blipFill rotWithShape="1">
          <a:blip r:embed="rId9">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spTree>
    <p:extLst>
      <p:ext uri="{BB962C8B-B14F-4D97-AF65-F5344CB8AC3E}">
        <p14:creationId xmlns:p14="http://schemas.microsoft.com/office/powerpoint/2010/main" val="2703351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a:extLst>
            <a:ext uri="{FF2B5EF4-FFF2-40B4-BE49-F238E27FC236}">
              <a16:creationId xmlns:a16="http://schemas.microsoft.com/office/drawing/2014/main" id="{E9961777-EE36-966B-9E76-02B31A539D6F}"/>
            </a:ext>
          </a:extLst>
        </p:cNvPr>
        <p:cNvGrpSpPr/>
        <p:nvPr/>
      </p:nvGrpSpPr>
      <p:grpSpPr>
        <a:xfrm>
          <a:off x="0" y="0"/>
          <a:ext cx="0" cy="0"/>
          <a:chOff x="0" y="0"/>
          <a:chExt cx="0" cy="0"/>
        </a:xfrm>
      </p:grpSpPr>
      <p:sp>
        <p:nvSpPr>
          <p:cNvPr id="226" name="Google Shape;226;g35f7d15afe0_2_60">
            <a:extLst>
              <a:ext uri="{FF2B5EF4-FFF2-40B4-BE49-F238E27FC236}">
                <a16:creationId xmlns:a16="http://schemas.microsoft.com/office/drawing/2014/main" id="{42FCE104-720A-AC76-1122-0DA4E9480108}"/>
              </a:ext>
            </a:extLst>
          </p:cNvPr>
          <p:cNvSpPr txBox="1">
            <a:spLocks noGrp="1"/>
          </p:cNvSpPr>
          <p:nvPr>
            <p:ph type="subTitle" idx="1"/>
          </p:nvPr>
        </p:nvSpPr>
        <p:spPr>
          <a:xfrm>
            <a:off x="838200" y="2644767"/>
            <a:ext cx="8171400" cy="993600"/>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Clr>
                <a:schemeClr val="lt1"/>
              </a:buClr>
              <a:buSzPts val="2400"/>
              <a:buNone/>
            </a:pPr>
            <a:r>
              <a:rPr lang="en-US" sz="2200" b="1" dirty="0"/>
              <a:t>Additional AI in My Life modules:</a:t>
            </a:r>
          </a:p>
          <a:p>
            <a:pPr marL="457200" lvl="0" indent="-406400" algn="l" rtl="0">
              <a:lnSpc>
                <a:spcPct val="90000"/>
              </a:lnSpc>
              <a:spcBef>
                <a:spcPts val="1000"/>
              </a:spcBef>
              <a:spcAft>
                <a:spcPts val="0"/>
              </a:spcAft>
              <a:buClr>
                <a:schemeClr val="lt1"/>
              </a:buClr>
              <a:buSzPts val="2400"/>
              <a:buNone/>
            </a:pPr>
            <a:r>
              <a:rPr lang="en-US" sz="2200" dirty="0"/>
              <a:t>AI and Ethics</a:t>
            </a:r>
          </a:p>
          <a:p>
            <a:pPr marL="457200" lvl="0" indent="-406400" algn="l" rtl="0">
              <a:lnSpc>
                <a:spcPct val="90000"/>
              </a:lnSpc>
              <a:spcBef>
                <a:spcPts val="1000"/>
              </a:spcBef>
              <a:spcAft>
                <a:spcPts val="0"/>
              </a:spcAft>
              <a:buClr>
                <a:schemeClr val="lt1"/>
              </a:buClr>
              <a:buSzPts val="2400"/>
              <a:buNone/>
            </a:pPr>
            <a:r>
              <a:rPr lang="en-US" sz="2200" dirty="0"/>
              <a:t>AI and the Future of Work</a:t>
            </a:r>
          </a:p>
          <a:p>
            <a:pPr marL="457200" lvl="0" indent="-406400" algn="l" rtl="0">
              <a:lnSpc>
                <a:spcPct val="90000"/>
              </a:lnSpc>
              <a:spcBef>
                <a:spcPts val="1000"/>
              </a:spcBef>
              <a:spcAft>
                <a:spcPts val="0"/>
              </a:spcAft>
              <a:buClr>
                <a:schemeClr val="lt1"/>
              </a:buClr>
              <a:buSzPts val="2400"/>
              <a:buNone/>
            </a:pPr>
            <a:r>
              <a:rPr lang="en-US" sz="2200" dirty="0"/>
              <a:t>AI Careers</a:t>
            </a:r>
            <a:endParaRPr sz="2200" dirty="0"/>
          </a:p>
        </p:txBody>
      </p:sp>
      <p:sp>
        <p:nvSpPr>
          <p:cNvPr id="227" name="Google Shape;227;g35f7d15afe0_2_60">
            <a:extLst>
              <a:ext uri="{FF2B5EF4-FFF2-40B4-BE49-F238E27FC236}">
                <a16:creationId xmlns:a16="http://schemas.microsoft.com/office/drawing/2014/main" id="{2833CD2D-D284-A4C9-7334-FA161D785DBE}"/>
              </a:ext>
            </a:extLst>
          </p:cNvPr>
          <p:cNvSpPr txBox="1">
            <a:spLocks noGrp="1"/>
          </p:cNvSpPr>
          <p:nvPr>
            <p:ph type="title"/>
          </p:nvPr>
        </p:nvSpPr>
        <p:spPr>
          <a:xfrm>
            <a:off x="838200" y="1936974"/>
            <a:ext cx="8171400" cy="7856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Calibri"/>
              <a:buNone/>
            </a:pPr>
            <a:r>
              <a:rPr lang="en-IE" i="1" dirty="0">
                <a:latin typeface="+mn-lt"/>
              </a:rPr>
              <a:t>How’s your AI Literacy now?</a:t>
            </a:r>
            <a:endParaRPr i="1" dirty="0">
              <a:latin typeface="+mn-lt"/>
            </a:endParaRPr>
          </a:p>
        </p:txBody>
      </p:sp>
      <p:pic>
        <p:nvPicPr>
          <p:cNvPr id="2" name="Google Shape;150;g27d80695a2f_2_40" descr="Icon&#10;&#10;Description automatically generated">
            <a:extLst>
              <a:ext uri="{FF2B5EF4-FFF2-40B4-BE49-F238E27FC236}">
                <a16:creationId xmlns:a16="http://schemas.microsoft.com/office/drawing/2014/main" id="{0809911D-60E9-6970-CB60-2A3DDCCDD369}"/>
              </a:ext>
            </a:extLst>
          </p:cNvPr>
          <p:cNvPicPr preferRelativeResize="0"/>
          <p:nvPr/>
        </p:nvPicPr>
        <p:blipFill rotWithShape="1">
          <a:blip r:embed="rId3">
            <a:alphaModFix/>
          </a:blip>
          <a:srcRect/>
          <a:stretch/>
        </p:blipFill>
        <p:spPr>
          <a:xfrm>
            <a:off x="596900" y="334853"/>
            <a:ext cx="4826000" cy="1293476"/>
          </a:xfrm>
          <a:prstGeom prst="rect">
            <a:avLst/>
          </a:prstGeom>
          <a:noFill/>
          <a:ln>
            <a:noFill/>
          </a:ln>
          <a:effectLst>
            <a:glow rad="120733">
              <a:schemeClr val="accent1">
                <a:alpha val="40000"/>
              </a:schemeClr>
            </a:glow>
          </a:effectLst>
        </p:spPr>
      </p:pic>
      <p:pic>
        <p:nvPicPr>
          <p:cNvPr id="3" name="Picture 2">
            <a:extLst>
              <a:ext uri="{FF2B5EF4-FFF2-40B4-BE49-F238E27FC236}">
                <a16:creationId xmlns:a16="http://schemas.microsoft.com/office/drawing/2014/main" id="{B89F72E3-1D23-B012-6CCB-3FD8453AC09A}"/>
              </a:ext>
            </a:extLst>
          </p:cNvPr>
          <p:cNvPicPr>
            <a:picLocks noChangeAspect="1"/>
          </p:cNvPicPr>
          <p:nvPr/>
        </p:nvPicPr>
        <p:blipFill>
          <a:blip r:embed="rId4"/>
          <a:stretch>
            <a:fillRect/>
          </a:stretch>
        </p:blipFill>
        <p:spPr>
          <a:xfrm>
            <a:off x="5456289" y="334853"/>
            <a:ext cx="3626457" cy="1293476"/>
          </a:xfrm>
          <a:prstGeom prst="rect">
            <a:avLst/>
          </a:prstGeom>
        </p:spPr>
      </p:pic>
      <p:sp>
        <p:nvSpPr>
          <p:cNvPr id="5" name="TextBox 4">
            <a:extLst>
              <a:ext uri="{FF2B5EF4-FFF2-40B4-BE49-F238E27FC236}">
                <a16:creationId xmlns:a16="http://schemas.microsoft.com/office/drawing/2014/main" id="{2DD336A2-2674-11EB-B9E1-CF0D7CAAE706}"/>
              </a:ext>
            </a:extLst>
          </p:cNvPr>
          <p:cNvSpPr txBox="1"/>
          <p:nvPr/>
        </p:nvSpPr>
        <p:spPr>
          <a:xfrm>
            <a:off x="838200" y="4637987"/>
            <a:ext cx="7823200" cy="400110"/>
          </a:xfrm>
          <a:prstGeom prst="rect">
            <a:avLst/>
          </a:prstGeom>
          <a:solidFill>
            <a:srgbClr val="532E85"/>
          </a:solidFill>
        </p:spPr>
        <p:txBody>
          <a:bodyPr wrap="square">
            <a:spAutoFit/>
          </a:bodyPr>
          <a:lstStyle/>
          <a:p>
            <a:pPr algn="ctr"/>
            <a:r>
              <a:rPr lang="en-US" sz="2000" b="1" dirty="0">
                <a:solidFill>
                  <a:schemeClr val="bg1"/>
                </a:solidFill>
              </a:rPr>
              <a:t>www.adaptcentre.ie/public-engagement/ai-in-my-life-lessons/</a:t>
            </a:r>
          </a:p>
        </p:txBody>
      </p:sp>
    </p:spTree>
    <p:extLst>
      <p:ext uri="{BB962C8B-B14F-4D97-AF65-F5344CB8AC3E}">
        <p14:creationId xmlns:p14="http://schemas.microsoft.com/office/powerpoint/2010/main" val="1639656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BC8DC-F4E3-608D-A625-5D4BA29BD3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BD4EF8-9CF1-7F35-7CB7-635D1F5C55E3}"/>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1" y="-1"/>
            <a:ext cx="12191999" cy="6439691"/>
          </a:xfrm>
          <a:prstGeom prst="rect">
            <a:avLst/>
          </a:prstGeom>
        </p:spPr>
      </p:pic>
      <p:sp>
        <p:nvSpPr>
          <p:cNvPr id="12" name="TextBox 11">
            <a:extLst>
              <a:ext uri="{FF2B5EF4-FFF2-40B4-BE49-F238E27FC236}">
                <a16:creationId xmlns:a16="http://schemas.microsoft.com/office/drawing/2014/main" id="{CA42B1C3-41B4-6208-F6D9-0C24AEEE316B}"/>
              </a:ext>
            </a:extLst>
          </p:cNvPr>
          <p:cNvSpPr txBox="1"/>
          <p:nvPr/>
        </p:nvSpPr>
        <p:spPr>
          <a:xfrm>
            <a:off x="4386626" y="1743173"/>
            <a:ext cx="7196485" cy="3877985"/>
          </a:xfrm>
          <a:prstGeom prst="rect">
            <a:avLst/>
          </a:prstGeom>
          <a:noFill/>
        </p:spPr>
        <p:txBody>
          <a:bodyPr wrap="square">
            <a:spAutoFit/>
          </a:bodyPr>
          <a:lstStyle/>
          <a:p>
            <a:r>
              <a:rPr lang="en-US" sz="2800" dirty="0"/>
              <a:t>By the end of this lesson, you should be able to:</a:t>
            </a:r>
          </a:p>
          <a:p>
            <a:endParaRPr lang="en-US" sz="1600" dirty="0"/>
          </a:p>
          <a:p>
            <a:pPr marL="457200" indent="-457200">
              <a:buFont typeface="Arial" panose="020B0604020202020204" pitchFamily="34" charset="0"/>
              <a:buChar char="•"/>
            </a:pPr>
            <a:r>
              <a:rPr lang="en-US" sz="2800" dirty="0"/>
              <a:t>Explain what AI is</a:t>
            </a:r>
          </a:p>
          <a:p>
            <a:pPr marL="457200" indent="-457200">
              <a:buFont typeface="Arial" panose="020B0604020202020204" pitchFamily="34" charset="0"/>
              <a:buChar char="•"/>
            </a:pPr>
            <a:r>
              <a:rPr lang="en-US" sz="2800" dirty="0"/>
              <a:t>Describe simply how AI works</a:t>
            </a:r>
          </a:p>
          <a:p>
            <a:pPr marL="457200" indent="-457200">
              <a:buFont typeface="Arial" panose="020B0604020202020204" pitchFamily="34" charset="0"/>
              <a:buChar char="•"/>
            </a:pPr>
            <a:r>
              <a:rPr lang="en-US" sz="2800" dirty="0"/>
              <a:t>Identify where AI shows up in your daily life</a:t>
            </a:r>
          </a:p>
          <a:p>
            <a:pPr marL="457200" indent="-457200">
              <a:buFont typeface="Arial" panose="020B0604020202020204" pitchFamily="34" charset="0"/>
              <a:buChar char="•"/>
            </a:pPr>
            <a:endParaRPr lang="en-US" sz="2800" dirty="0"/>
          </a:p>
          <a:p>
            <a:endParaRPr lang="en-US" sz="1600" dirty="0"/>
          </a:p>
          <a:p>
            <a:endParaRPr lang="en-US" dirty="0"/>
          </a:p>
          <a:p>
            <a:pPr algn="ctr"/>
            <a:r>
              <a:rPr lang="en-US" sz="2800" dirty="0"/>
              <a:t>You’ll think </a:t>
            </a:r>
            <a:r>
              <a:rPr lang="en-US" sz="2800" u="sng" dirty="0"/>
              <a:t>critically</a:t>
            </a:r>
            <a:r>
              <a:rPr lang="en-US" sz="2800" dirty="0"/>
              <a:t> about its use</a:t>
            </a:r>
          </a:p>
        </p:txBody>
      </p:sp>
      <p:sp>
        <p:nvSpPr>
          <p:cNvPr id="13" name="Rectangle 12">
            <a:extLst>
              <a:ext uri="{FF2B5EF4-FFF2-40B4-BE49-F238E27FC236}">
                <a16:creationId xmlns:a16="http://schemas.microsoft.com/office/drawing/2014/main" id="{DBFB85EB-C1ED-2756-C7DC-E03A72DE4D78}"/>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1A40970-F993-BAAA-1917-DD8135A04755}"/>
              </a:ext>
            </a:extLst>
          </p:cNvPr>
          <p:cNvSpPr txBox="1"/>
          <p:nvPr/>
        </p:nvSpPr>
        <p:spPr>
          <a:xfrm>
            <a:off x="657258" y="152400"/>
            <a:ext cx="5131511" cy="646331"/>
          </a:xfrm>
          <a:prstGeom prst="rect">
            <a:avLst/>
          </a:prstGeom>
          <a:noFill/>
        </p:spPr>
        <p:txBody>
          <a:bodyPr wrap="square" rtlCol="0">
            <a:spAutoFit/>
          </a:bodyPr>
          <a:lstStyle/>
          <a:p>
            <a:r>
              <a:rPr lang="en-US" sz="3600" dirty="0">
                <a:solidFill>
                  <a:schemeClr val="bg1"/>
                </a:solidFill>
              </a:rPr>
              <a:t>Learning Intentions</a:t>
            </a:r>
          </a:p>
        </p:txBody>
      </p:sp>
      <p:pic>
        <p:nvPicPr>
          <p:cNvPr id="5" name="Google Shape;150;g27d80695a2f_2_40" descr="Icon&#10;&#10;Description automatically generated">
            <a:extLst>
              <a:ext uri="{FF2B5EF4-FFF2-40B4-BE49-F238E27FC236}">
                <a16:creationId xmlns:a16="http://schemas.microsoft.com/office/drawing/2014/main" id="{32126757-28D1-BFCC-9A01-48CF2399A54B}"/>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pic>
        <p:nvPicPr>
          <p:cNvPr id="10" name="Picture 9">
            <a:extLst>
              <a:ext uri="{FF2B5EF4-FFF2-40B4-BE49-F238E27FC236}">
                <a16:creationId xmlns:a16="http://schemas.microsoft.com/office/drawing/2014/main" id="{9B79F488-2BB7-5FE5-41FB-C40CD4542F4D}"/>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865195"/>
            <a:ext cx="3739639" cy="5574495"/>
          </a:xfrm>
          <a:prstGeom prst="rect">
            <a:avLst/>
          </a:prstGeom>
        </p:spPr>
      </p:pic>
      <p:sp>
        <p:nvSpPr>
          <p:cNvPr id="11" name="Slide Number Placeholder 10">
            <a:extLst>
              <a:ext uri="{FF2B5EF4-FFF2-40B4-BE49-F238E27FC236}">
                <a16:creationId xmlns:a16="http://schemas.microsoft.com/office/drawing/2014/main" id="{732C9F1E-7441-CC7A-89B5-E95A01FCE254}"/>
              </a:ext>
            </a:extLst>
          </p:cNvPr>
          <p:cNvSpPr>
            <a:spLocks noGrp="1"/>
          </p:cNvSpPr>
          <p:nvPr>
            <p:ph type="sldNum" sz="quarter" idx="12"/>
          </p:nvPr>
        </p:nvSpPr>
        <p:spPr/>
        <p:txBody>
          <a:bodyPr/>
          <a:lstStyle/>
          <a:p>
            <a:fld id="{E5BC9BC3-F76F-9F47-863D-61106FF3980F}" type="slidenum">
              <a:rPr lang="en-US" smtClean="0"/>
              <a:t>2</a:t>
            </a:fld>
            <a:endParaRPr lang="en-US"/>
          </a:p>
        </p:txBody>
      </p:sp>
      <p:grpSp>
        <p:nvGrpSpPr>
          <p:cNvPr id="15" name="Group 14">
            <a:extLst>
              <a:ext uri="{FF2B5EF4-FFF2-40B4-BE49-F238E27FC236}">
                <a16:creationId xmlns:a16="http://schemas.microsoft.com/office/drawing/2014/main" id="{BD4A21B7-4ACA-7B35-9C68-E87651D4A3F9}"/>
              </a:ext>
            </a:extLst>
          </p:cNvPr>
          <p:cNvGrpSpPr/>
          <p:nvPr/>
        </p:nvGrpSpPr>
        <p:grpSpPr>
          <a:xfrm>
            <a:off x="-1761018" y="6437400"/>
            <a:ext cx="9913500" cy="420600"/>
            <a:chOff x="-1761018" y="6437400"/>
            <a:chExt cx="9913500" cy="420600"/>
          </a:xfrm>
        </p:grpSpPr>
        <p:sp>
          <p:nvSpPr>
            <p:cNvPr id="17" name="Google Shape;180;p16">
              <a:extLst>
                <a:ext uri="{FF2B5EF4-FFF2-40B4-BE49-F238E27FC236}">
                  <a16:creationId xmlns:a16="http://schemas.microsoft.com/office/drawing/2014/main" id="{7E013EC2-079B-2DE2-000B-B1789BB38BA9}"/>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8" name="Google Shape;192;p20">
              <a:extLst>
                <a:ext uri="{FF2B5EF4-FFF2-40B4-BE49-F238E27FC236}">
                  <a16:creationId xmlns:a16="http://schemas.microsoft.com/office/drawing/2014/main" id="{D197436E-C084-5D7E-1C85-78984482BFC8}"/>
                </a:ext>
              </a:extLst>
            </p:cNvPr>
            <p:cNvPicPr preferRelativeResize="0"/>
            <p:nvPr/>
          </p:nvPicPr>
          <p:blipFill rotWithShape="1">
            <a:blip r:embed="rId7">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575539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691951-77F4-074D-9FA3-24C870AF03F1}"/>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0"/>
            <a:ext cx="12192000" cy="6382618"/>
          </a:xfrm>
          <a:prstGeom prst="rect">
            <a:avLst/>
          </a:prstGeom>
        </p:spPr>
      </p:pic>
      <p:sp>
        <p:nvSpPr>
          <p:cNvPr id="12" name="TextBox 11">
            <a:extLst>
              <a:ext uri="{FF2B5EF4-FFF2-40B4-BE49-F238E27FC236}">
                <a16:creationId xmlns:a16="http://schemas.microsoft.com/office/drawing/2014/main" id="{C9E49D2E-98E7-5FC8-46D7-877150C77C25}"/>
              </a:ext>
            </a:extLst>
          </p:cNvPr>
          <p:cNvSpPr txBox="1"/>
          <p:nvPr/>
        </p:nvSpPr>
        <p:spPr>
          <a:xfrm>
            <a:off x="717792" y="1796505"/>
            <a:ext cx="5054600" cy="3539430"/>
          </a:xfrm>
          <a:prstGeom prst="rect">
            <a:avLst/>
          </a:prstGeom>
          <a:noFill/>
        </p:spPr>
        <p:txBody>
          <a:bodyPr wrap="square">
            <a:spAutoFit/>
          </a:bodyPr>
          <a:lstStyle/>
          <a:p>
            <a:r>
              <a:rPr lang="en-US" sz="2800" dirty="0"/>
              <a:t>Artificial Intelligence (AI) refers to technologies designed to carry out tasks that </a:t>
            </a:r>
            <a:r>
              <a:rPr lang="en-US" sz="2800" b="1" dirty="0"/>
              <a:t>normally require human intelligence</a:t>
            </a:r>
            <a:r>
              <a:rPr lang="en-US" sz="2800" dirty="0"/>
              <a:t>.</a:t>
            </a:r>
          </a:p>
          <a:p>
            <a:endParaRPr lang="en-US" sz="2800" dirty="0"/>
          </a:p>
          <a:p>
            <a:r>
              <a:rPr lang="en-US" sz="2800" dirty="0"/>
              <a:t>Things like </a:t>
            </a:r>
            <a:r>
              <a:rPr lang="en-US" sz="2800" b="1" dirty="0"/>
              <a:t>recognising</a:t>
            </a:r>
            <a:r>
              <a:rPr lang="en-US" sz="2800" dirty="0"/>
              <a:t> images, </a:t>
            </a:r>
            <a:r>
              <a:rPr lang="en-US" sz="2800" b="1" dirty="0"/>
              <a:t>understanding</a:t>
            </a:r>
            <a:r>
              <a:rPr lang="en-US" sz="2800" dirty="0"/>
              <a:t> language, or </a:t>
            </a:r>
            <a:r>
              <a:rPr lang="en-US" sz="2800" b="1" dirty="0"/>
              <a:t>solving</a:t>
            </a:r>
            <a:r>
              <a:rPr lang="en-US" sz="2800" dirty="0"/>
              <a:t> problems.</a:t>
            </a:r>
          </a:p>
        </p:txBody>
      </p:sp>
      <p:sp>
        <p:nvSpPr>
          <p:cNvPr id="13" name="Rectangle 12">
            <a:extLst>
              <a:ext uri="{FF2B5EF4-FFF2-40B4-BE49-F238E27FC236}">
                <a16:creationId xmlns:a16="http://schemas.microsoft.com/office/drawing/2014/main" id="{B6075CBD-7723-E59B-F608-4CD7E7DE5A0B}"/>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B07A93F-1362-D680-FE8C-70F98838DF35}"/>
              </a:ext>
            </a:extLst>
          </p:cNvPr>
          <p:cNvSpPr txBox="1"/>
          <p:nvPr/>
        </p:nvSpPr>
        <p:spPr>
          <a:xfrm>
            <a:off x="773989" y="152400"/>
            <a:ext cx="5131511" cy="646331"/>
          </a:xfrm>
          <a:prstGeom prst="rect">
            <a:avLst/>
          </a:prstGeom>
          <a:noFill/>
        </p:spPr>
        <p:txBody>
          <a:bodyPr wrap="square" rtlCol="0">
            <a:spAutoFit/>
          </a:bodyPr>
          <a:lstStyle/>
          <a:p>
            <a:r>
              <a:rPr lang="en-US" sz="3600" dirty="0">
                <a:solidFill>
                  <a:schemeClr val="bg1"/>
                </a:solidFill>
              </a:rPr>
              <a:t>What is AI?</a:t>
            </a:r>
          </a:p>
        </p:txBody>
      </p:sp>
      <p:sp>
        <p:nvSpPr>
          <p:cNvPr id="16" name="TextBox 15">
            <a:extLst>
              <a:ext uri="{FF2B5EF4-FFF2-40B4-BE49-F238E27FC236}">
                <a16:creationId xmlns:a16="http://schemas.microsoft.com/office/drawing/2014/main" id="{1BFDCF4D-F779-E935-0144-6681203DD448}"/>
              </a:ext>
            </a:extLst>
          </p:cNvPr>
          <p:cNvSpPr txBox="1"/>
          <p:nvPr/>
        </p:nvSpPr>
        <p:spPr>
          <a:xfrm>
            <a:off x="6703710" y="5859398"/>
            <a:ext cx="5488290" cy="523220"/>
          </a:xfrm>
          <a:prstGeom prst="rect">
            <a:avLst/>
          </a:prstGeom>
          <a:noFill/>
        </p:spPr>
        <p:txBody>
          <a:bodyPr wrap="square" rtlCol="0">
            <a:spAutoFit/>
          </a:bodyPr>
          <a:lstStyle/>
          <a:p>
            <a:pPr algn="ctr"/>
            <a:r>
              <a:rPr lang="en-US" sz="1400" dirty="0"/>
              <a:t>Alyssa Chen / https://betterimagesofai.org / https://creativecommons.org/licenses/by/4.0/</a:t>
            </a:r>
          </a:p>
        </p:txBody>
      </p:sp>
      <p:pic>
        <p:nvPicPr>
          <p:cNvPr id="5" name="Google Shape;150;g27d80695a2f_2_40" descr="Icon&#10;&#10;Description automatically generated">
            <a:extLst>
              <a:ext uri="{FF2B5EF4-FFF2-40B4-BE49-F238E27FC236}">
                <a16:creationId xmlns:a16="http://schemas.microsoft.com/office/drawing/2014/main" id="{CCD2541C-D28A-3522-3E47-59D7CAF936ED}"/>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18" name="Slide Number Placeholder 17">
            <a:extLst>
              <a:ext uri="{FF2B5EF4-FFF2-40B4-BE49-F238E27FC236}">
                <a16:creationId xmlns:a16="http://schemas.microsoft.com/office/drawing/2014/main" id="{72AFC60C-2C8D-FC50-B4CA-1CF065124AFA}"/>
              </a:ext>
            </a:extLst>
          </p:cNvPr>
          <p:cNvSpPr>
            <a:spLocks noGrp="1"/>
          </p:cNvSpPr>
          <p:nvPr>
            <p:ph type="sldNum" sz="quarter" idx="12"/>
          </p:nvPr>
        </p:nvSpPr>
        <p:spPr/>
        <p:txBody>
          <a:bodyPr/>
          <a:lstStyle/>
          <a:p>
            <a:fld id="{E5BC9BC3-F76F-9F47-863D-61106FF3980F}" type="slidenum">
              <a:rPr lang="en-US" smtClean="0"/>
              <a:t>3</a:t>
            </a:fld>
            <a:endParaRPr lang="en-US"/>
          </a:p>
        </p:txBody>
      </p:sp>
      <p:grpSp>
        <p:nvGrpSpPr>
          <p:cNvPr id="19" name="Group 18">
            <a:extLst>
              <a:ext uri="{FF2B5EF4-FFF2-40B4-BE49-F238E27FC236}">
                <a16:creationId xmlns:a16="http://schemas.microsoft.com/office/drawing/2014/main" id="{DE765440-EA4A-A58C-D996-4ED4453E6D8F}"/>
              </a:ext>
            </a:extLst>
          </p:cNvPr>
          <p:cNvGrpSpPr/>
          <p:nvPr/>
        </p:nvGrpSpPr>
        <p:grpSpPr>
          <a:xfrm>
            <a:off x="-1761018" y="6437400"/>
            <a:ext cx="9913500" cy="420600"/>
            <a:chOff x="-1761018" y="6437400"/>
            <a:chExt cx="9913500" cy="420600"/>
          </a:xfrm>
        </p:grpSpPr>
        <p:sp>
          <p:nvSpPr>
            <p:cNvPr id="20" name="Google Shape;180;p16">
              <a:extLst>
                <a:ext uri="{FF2B5EF4-FFF2-40B4-BE49-F238E27FC236}">
                  <a16:creationId xmlns:a16="http://schemas.microsoft.com/office/drawing/2014/main" id="{E847EA71-E120-E450-1BFE-BBA0DEC6351A}"/>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1" name="Google Shape;192;p20">
              <a:extLst>
                <a:ext uri="{FF2B5EF4-FFF2-40B4-BE49-F238E27FC236}">
                  <a16:creationId xmlns:a16="http://schemas.microsoft.com/office/drawing/2014/main" id="{3758E9A3-86E0-E0B0-EAFC-3DD5A2A8F389}"/>
                </a:ext>
              </a:extLst>
            </p:cNvPr>
            <p:cNvPicPr preferRelativeResize="0"/>
            <p:nvPr/>
          </p:nvPicPr>
          <p:blipFill rotWithShape="1">
            <a:blip r:embed="rId6">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4" name="Picture 3">
            <a:extLst>
              <a:ext uri="{FF2B5EF4-FFF2-40B4-BE49-F238E27FC236}">
                <a16:creationId xmlns:a16="http://schemas.microsoft.com/office/drawing/2014/main" id="{2D7E6EB5-A89C-AF64-AF3F-E64E1E9FA635}"/>
              </a:ext>
            </a:extLst>
          </p:cNvPr>
          <p:cNvPicPr>
            <a:picLocks noChangeAspect="1"/>
          </p:cNvPicPr>
          <p:nvPr/>
        </p:nvPicPr>
        <p:blipFill>
          <a:blip r:embed="rId7"/>
          <a:stretch>
            <a:fillRect/>
          </a:stretch>
        </p:blipFill>
        <p:spPr>
          <a:xfrm>
            <a:off x="6665609" y="858980"/>
            <a:ext cx="5526390" cy="4991021"/>
          </a:xfrm>
          <a:prstGeom prst="rect">
            <a:avLst/>
          </a:prstGeom>
        </p:spPr>
      </p:pic>
    </p:spTree>
    <p:extLst>
      <p:ext uri="{BB962C8B-B14F-4D97-AF65-F5344CB8AC3E}">
        <p14:creationId xmlns:p14="http://schemas.microsoft.com/office/powerpoint/2010/main" val="4099675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A34ED-5514-3DB0-F100-1F766BE69D9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4C9C0E-343F-E3D8-1565-F9610594014C}"/>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0"/>
            <a:ext cx="12192000" cy="6356350"/>
          </a:xfrm>
          <a:prstGeom prst="rect">
            <a:avLst/>
          </a:prstGeom>
        </p:spPr>
      </p:pic>
      <p:sp>
        <p:nvSpPr>
          <p:cNvPr id="13" name="Rectangle 12">
            <a:extLst>
              <a:ext uri="{FF2B5EF4-FFF2-40B4-BE49-F238E27FC236}">
                <a16:creationId xmlns:a16="http://schemas.microsoft.com/office/drawing/2014/main" id="{5E26AC38-3341-1965-3FE7-361C7AB4E526}"/>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66BA684-9B19-6E0E-2165-4E63F759701F}"/>
              </a:ext>
            </a:extLst>
          </p:cNvPr>
          <p:cNvSpPr txBox="1"/>
          <p:nvPr/>
        </p:nvSpPr>
        <p:spPr>
          <a:xfrm>
            <a:off x="773989" y="152400"/>
            <a:ext cx="5957011" cy="646331"/>
          </a:xfrm>
          <a:prstGeom prst="rect">
            <a:avLst/>
          </a:prstGeom>
          <a:noFill/>
        </p:spPr>
        <p:txBody>
          <a:bodyPr wrap="square" rtlCol="0">
            <a:spAutoFit/>
          </a:bodyPr>
          <a:lstStyle/>
          <a:p>
            <a:r>
              <a:rPr lang="en-US" sz="3600" dirty="0">
                <a:solidFill>
                  <a:schemeClr val="bg1"/>
                </a:solidFill>
              </a:rPr>
              <a:t>What is AI?</a:t>
            </a:r>
          </a:p>
        </p:txBody>
      </p:sp>
      <p:pic>
        <p:nvPicPr>
          <p:cNvPr id="5" name="Google Shape;150;g27d80695a2f_2_40" descr="Icon&#10;&#10;Description automatically generated">
            <a:extLst>
              <a:ext uri="{FF2B5EF4-FFF2-40B4-BE49-F238E27FC236}">
                <a16:creationId xmlns:a16="http://schemas.microsoft.com/office/drawing/2014/main" id="{844D1583-1E2E-CA4C-D14E-E551DC840350}"/>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6" name="Google Shape;198;p7">
            <a:extLst>
              <a:ext uri="{FF2B5EF4-FFF2-40B4-BE49-F238E27FC236}">
                <a16:creationId xmlns:a16="http://schemas.microsoft.com/office/drawing/2014/main" id="{6884C190-0D71-2214-587E-E03EA2C485A1}"/>
              </a:ext>
            </a:extLst>
          </p:cNvPr>
          <p:cNvSpPr txBox="1"/>
          <p:nvPr/>
        </p:nvSpPr>
        <p:spPr>
          <a:xfrm>
            <a:off x="2374901" y="4943093"/>
            <a:ext cx="6567794" cy="67707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600" b="0" i="0" u="none" strike="noStrike" cap="none" dirty="0">
                <a:solidFill>
                  <a:srgbClr val="030303"/>
                </a:solidFill>
                <a:latin typeface="Calibri"/>
                <a:ea typeface="Calibri"/>
                <a:cs typeface="Calibri"/>
                <a:sym typeface="Calibri"/>
              </a:rPr>
              <a:t>The Royal Society: </a:t>
            </a:r>
            <a:r>
              <a:rPr lang="en-US" sz="1600" b="0" i="0" u="sng" strike="noStrike" cap="none" dirty="0">
                <a:solidFill>
                  <a:schemeClr val="hlink"/>
                </a:solidFill>
                <a:highlight>
                  <a:srgbClr val="F9F9F9"/>
                </a:highlight>
                <a:latin typeface="Calibri"/>
                <a:ea typeface="Calibri"/>
                <a:cs typeface="Calibri"/>
                <a:sym typeface="Calibri"/>
                <a:hlinkClick r:id="rId5"/>
              </a:rPr>
              <a:t>https://www.youtube.com/watch?v=nASDYRkbQIY&amp;feature=emb_imp_woyt</a:t>
            </a:r>
            <a:endParaRPr sz="1600" b="0" i="0" u="none" strike="noStrike" cap="none" dirty="0">
              <a:solidFill>
                <a:srgbClr val="030303"/>
              </a:solidFill>
              <a:highlight>
                <a:srgbClr val="F9F9F9"/>
              </a:highlight>
              <a:latin typeface="Calibri"/>
              <a:ea typeface="Calibri"/>
              <a:cs typeface="Calibri"/>
              <a:sym typeface="Calibri"/>
            </a:endParaRPr>
          </a:p>
        </p:txBody>
      </p:sp>
      <p:pic>
        <p:nvPicPr>
          <p:cNvPr id="9" name="Google Shape;203;p7" descr="Technology with AI at its heart has the power to change the world, but what exactly is Artificial Intelligence?&#10;&#10;The Royal Society is a Fellowship of many of the world's most eminent scientists and is the oldest scientific academy in continuous existence. Visit our website to learn more: https://royalsociety.org/&#10;&#10;The Royal Society publishes leading science journals. Stay informed: https://royalsociety.org/journals/" title="What is artificial intelligence? | The Royal Society">
            <a:hlinkClick r:id="rId6"/>
            <a:extLst>
              <a:ext uri="{FF2B5EF4-FFF2-40B4-BE49-F238E27FC236}">
                <a16:creationId xmlns:a16="http://schemas.microsoft.com/office/drawing/2014/main" id="{DF944507-C5E5-696D-A94D-A3DA0D0844A3}"/>
              </a:ext>
            </a:extLst>
          </p:cNvPr>
          <p:cNvPicPr preferRelativeResize="0"/>
          <p:nvPr/>
        </p:nvPicPr>
        <p:blipFill>
          <a:blip r:embed="rId7">
            <a:alphaModFix/>
          </a:blip>
          <a:stretch>
            <a:fillRect/>
          </a:stretch>
        </p:blipFill>
        <p:spPr>
          <a:xfrm>
            <a:off x="3111501" y="1892300"/>
            <a:ext cx="5118099" cy="2815275"/>
          </a:xfrm>
          <a:prstGeom prst="rect">
            <a:avLst/>
          </a:prstGeom>
          <a:noFill/>
          <a:ln>
            <a:noFill/>
          </a:ln>
        </p:spPr>
      </p:pic>
      <p:sp>
        <p:nvSpPr>
          <p:cNvPr id="15" name="Slide Number Placeholder 14">
            <a:extLst>
              <a:ext uri="{FF2B5EF4-FFF2-40B4-BE49-F238E27FC236}">
                <a16:creationId xmlns:a16="http://schemas.microsoft.com/office/drawing/2014/main" id="{7DB0D075-77C5-AA25-C066-ED8DFDAF765E}"/>
              </a:ext>
            </a:extLst>
          </p:cNvPr>
          <p:cNvSpPr>
            <a:spLocks noGrp="1"/>
          </p:cNvSpPr>
          <p:nvPr>
            <p:ph type="sldNum" sz="quarter" idx="12"/>
          </p:nvPr>
        </p:nvSpPr>
        <p:spPr/>
        <p:txBody>
          <a:bodyPr/>
          <a:lstStyle/>
          <a:p>
            <a:fld id="{E5BC9BC3-F76F-9F47-863D-61106FF3980F}" type="slidenum">
              <a:rPr lang="en-US" smtClean="0"/>
              <a:t>4</a:t>
            </a:fld>
            <a:endParaRPr lang="en-US" dirty="0"/>
          </a:p>
        </p:txBody>
      </p:sp>
      <p:grpSp>
        <p:nvGrpSpPr>
          <p:cNvPr id="16" name="Group 15">
            <a:extLst>
              <a:ext uri="{FF2B5EF4-FFF2-40B4-BE49-F238E27FC236}">
                <a16:creationId xmlns:a16="http://schemas.microsoft.com/office/drawing/2014/main" id="{67434746-A150-6437-2677-C72F3930BE88}"/>
              </a:ext>
            </a:extLst>
          </p:cNvPr>
          <p:cNvGrpSpPr/>
          <p:nvPr/>
        </p:nvGrpSpPr>
        <p:grpSpPr>
          <a:xfrm>
            <a:off x="-1761018" y="6437400"/>
            <a:ext cx="9913500" cy="420600"/>
            <a:chOff x="-1761018" y="6437400"/>
            <a:chExt cx="9913500" cy="420600"/>
          </a:xfrm>
        </p:grpSpPr>
        <p:sp>
          <p:nvSpPr>
            <p:cNvPr id="17" name="Google Shape;180;p16">
              <a:extLst>
                <a:ext uri="{FF2B5EF4-FFF2-40B4-BE49-F238E27FC236}">
                  <a16:creationId xmlns:a16="http://schemas.microsoft.com/office/drawing/2014/main" id="{BE4202BB-B698-FAD3-65B1-A72E2F3234DD}"/>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18" name="Google Shape;192;p20">
              <a:extLst>
                <a:ext uri="{FF2B5EF4-FFF2-40B4-BE49-F238E27FC236}">
                  <a16:creationId xmlns:a16="http://schemas.microsoft.com/office/drawing/2014/main" id="{F7C862A5-B189-73A6-2687-1B178FB9D206}"/>
                </a:ext>
              </a:extLst>
            </p:cNvPr>
            <p:cNvPicPr preferRelativeResize="0"/>
            <p:nvPr/>
          </p:nvPicPr>
          <p:blipFill rotWithShape="1">
            <a:blip r:embed="rId9">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
        <p:nvSpPr>
          <p:cNvPr id="20" name="TextBox 19">
            <a:extLst>
              <a:ext uri="{FF2B5EF4-FFF2-40B4-BE49-F238E27FC236}">
                <a16:creationId xmlns:a16="http://schemas.microsoft.com/office/drawing/2014/main" id="{FCCA28B9-442D-A463-1495-779E8DE36C05}"/>
              </a:ext>
            </a:extLst>
          </p:cNvPr>
          <p:cNvSpPr txBox="1"/>
          <p:nvPr/>
        </p:nvSpPr>
        <p:spPr>
          <a:xfrm>
            <a:off x="4474724" y="303245"/>
            <a:ext cx="4034988" cy="369332"/>
          </a:xfrm>
          <a:prstGeom prst="rect">
            <a:avLst/>
          </a:prstGeom>
          <a:noFill/>
        </p:spPr>
        <p:txBody>
          <a:bodyPr wrap="square">
            <a:spAutoFit/>
          </a:bodyPr>
          <a:lstStyle/>
          <a:p>
            <a:r>
              <a:rPr lang="en-IE" dirty="0"/>
              <a:t>🔵 </a:t>
            </a:r>
            <a:r>
              <a:rPr lang="en-IE" b="1" dirty="0"/>
              <a:t>SKIP FOR 40 MIN WORKSHOP </a:t>
            </a:r>
            <a:endParaRPr lang="en-US" dirty="0"/>
          </a:p>
        </p:txBody>
      </p:sp>
    </p:spTree>
    <p:extLst>
      <p:ext uri="{BB962C8B-B14F-4D97-AF65-F5344CB8AC3E}">
        <p14:creationId xmlns:p14="http://schemas.microsoft.com/office/powerpoint/2010/main" val="31374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2">
          <a:extLst>
            <a:ext uri="{FF2B5EF4-FFF2-40B4-BE49-F238E27FC236}">
              <a16:creationId xmlns:a16="http://schemas.microsoft.com/office/drawing/2014/main" id="{AA9FBF40-F247-C259-F53D-EF3904E30FA1}"/>
            </a:ext>
          </a:extLst>
        </p:cNvPr>
        <p:cNvGrpSpPr/>
        <p:nvPr/>
      </p:nvGrpSpPr>
      <p:grpSpPr>
        <a:xfrm>
          <a:off x="0" y="0"/>
          <a:ext cx="0" cy="0"/>
          <a:chOff x="0" y="0"/>
          <a:chExt cx="0" cy="0"/>
        </a:xfrm>
      </p:grpSpPr>
      <p:pic>
        <p:nvPicPr>
          <p:cNvPr id="1044" name="Google Shape;1044;g35f82353c78_1_15" descr="A group of people sitting outside looking at a phone&#10;&#10;AI-generated content may be incorrect.">
            <a:extLst>
              <a:ext uri="{FF2B5EF4-FFF2-40B4-BE49-F238E27FC236}">
                <a16:creationId xmlns:a16="http://schemas.microsoft.com/office/drawing/2014/main" id="{9FDE48A8-3D7E-03E5-E2F5-148CD627028B}"/>
              </a:ext>
            </a:extLst>
          </p:cNvPr>
          <p:cNvPicPr preferRelativeResize="0">
            <a:picLocks noGrp="1"/>
          </p:cNvPicPr>
          <p:nvPr>
            <p:ph type="pic" idx="2"/>
          </p:nvPr>
        </p:nvPicPr>
        <p:blipFill rotWithShape="1">
          <a:blip r:embed="rId3">
            <a:alphaModFix/>
            <a:extLst>
              <a:ext uri="{28A0092B-C50C-407E-A947-70E740481C1C}">
                <a14:useLocalDpi xmlns:a14="http://schemas.microsoft.com/office/drawing/2010/main"/>
              </a:ext>
            </a:extLst>
          </a:blip>
          <a:srcRect/>
          <a:stretch/>
        </p:blipFill>
        <p:spPr>
          <a:xfrm>
            <a:off x="6274280" y="0"/>
            <a:ext cx="5754990" cy="6866572"/>
          </a:xfrm>
          <a:prstGeom prst="parallelogram">
            <a:avLst>
              <a:gd name="adj" fmla="val 25000"/>
            </a:avLst>
          </a:prstGeom>
          <a:noFill/>
          <a:ln>
            <a:noFill/>
          </a:ln>
        </p:spPr>
      </p:pic>
      <p:sp>
        <p:nvSpPr>
          <p:cNvPr id="5" name="Google Shape;241;g35f7d15afe0_5_11">
            <a:extLst>
              <a:ext uri="{FF2B5EF4-FFF2-40B4-BE49-F238E27FC236}">
                <a16:creationId xmlns:a16="http://schemas.microsoft.com/office/drawing/2014/main" id="{ED1994B1-1794-365E-27CF-BB42035E263F}"/>
              </a:ext>
            </a:extLst>
          </p:cNvPr>
          <p:cNvSpPr txBox="1">
            <a:spLocks noGrp="1"/>
          </p:cNvSpPr>
          <p:nvPr>
            <p:ph type="body" idx="1"/>
          </p:nvPr>
        </p:nvSpPr>
        <p:spPr>
          <a:xfrm>
            <a:off x="381275" y="2438031"/>
            <a:ext cx="5536446" cy="146978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SzPts val="2800"/>
              <a:buNone/>
            </a:pPr>
            <a:r>
              <a:rPr lang="en-IE" sz="6600" b="0" i="1" u="none" strike="noStrike" cap="none" dirty="0">
                <a:solidFill>
                  <a:schemeClr val="accent1">
                    <a:lumMod val="50000"/>
                  </a:schemeClr>
                </a:solidFill>
                <a:latin typeface="Calibri"/>
                <a:ea typeface="Calibri"/>
                <a:cs typeface="Calibri"/>
                <a:sym typeface="Calibri"/>
              </a:rPr>
              <a:t>Have you used AI today?</a:t>
            </a:r>
            <a:endParaRPr sz="6600" b="0" i="1" u="none" strike="noStrike" cap="none" dirty="0">
              <a:solidFill>
                <a:schemeClr val="accent1">
                  <a:lumMod val="50000"/>
                </a:schemeClr>
              </a:solidFill>
              <a:latin typeface="Calibri"/>
              <a:ea typeface="Calibri"/>
              <a:cs typeface="Calibri"/>
              <a:sym typeface="Calibri"/>
            </a:endParaRPr>
          </a:p>
          <a:p>
            <a:pPr marL="457200" lvl="0" indent="-228600" algn="l" rtl="0">
              <a:lnSpc>
                <a:spcPct val="90000"/>
              </a:lnSpc>
              <a:spcBef>
                <a:spcPts val="1000"/>
              </a:spcBef>
              <a:spcAft>
                <a:spcPts val="0"/>
              </a:spcAft>
              <a:buClr>
                <a:schemeClr val="dk1"/>
              </a:buClr>
              <a:buSzPts val="2800"/>
              <a:buNone/>
            </a:pPr>
            <a:endParaRPr dirty="0">
              <a:solidFill>
                <a:schemeClr val="accent1">
                  <a:lumMod val="50000"/>
                </a:schemeClr>
              </a:solidFill>
            </a:endParaRPr>
          </a:p>
        </p:txBody>
      </p:sp>
      <p:sp>
        <p:nvSpPr>
          <p:cNvPr id="2" name="Rectangle 1">
            <a:extLst>
              <a:ext uri="{FF2B5EF4-FFF2-40B4-BE49-F238E27FC236}">
                <a16:creationId xmlns:a16="http://schemas.microsoft.com/office/drawing/2014/main" id="{77E3C0B2-CCE3-034C-4D44-1C3871002751}"/>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57B87F7-5DE0-28BE-7576-669D4B0FC5F6}"/>
              </a:ext>
            </a:extLst>
          </p:cNvPr>
          <p:cNvSpPr txBox="1"/>
          <p:nvPr/>
        </p:nvSpPr>
        <p:spPr>
          <a:xfrm>
            <a:off x="657258" y="152400"/>
            <a:ext cx="5131511" cy="646331"/>
          </a:xfrm>
          <a:prstGeom prst="rect">
            <a:avLst/>
          </a:prstGeom>
          <a:noFill/>
        </p:spPr>
        <p:txBody>
          <a:bodyPr wrap="square" rtlCol="0">
            <a:spAutoFit/>
          </a:bodyPr>
          <a:lstStyle/>
          <a:p>
            <a:r>
              <a:rPr lang="en-US" sz="3600" dirty="0">
                <a:solidFill>
                  <a:schemeClr val="bg1"/>
                </a:solidFill>
              </a:rPr>
              <a:t>AI in Your Life</a:t>
            </a:r>
          </a:p>
        </p:txBody>
      </p:sp>
      <p:pic>
        <p:nvPicPr>
          <p:cNvPr id="6" name="Google Shape;150;g27d80695a2f_2_40" descr="Icon&#10;&#10;Description automatically generated">
            <a:extLst>
              <a:ext uri="{FF2B5EF4-FFF2-40B4-BE49-F238E27FC236}">
                <a16:creationId xmlns:a16="http://schemas.microsoft.com/office/drawing/2014/main" id="{B87015FE-9BE8-802D-7DCA-76B4867D410E}"/>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pic>
        <p:nvPicPr>
          <p:cNvPr id="9" name="Google Shape;192;p20">
            <a:extLst>
              <a:ext uri="{FF2B5EF4-FFF2-40B4-BE49-F238E27FC236}">
                <a16:creationId xmlns:a16="http://schemas.microsoft.com/office/drawing/2014/main" id="{2B0ED598-A1A3-E425-3DC3-14899EB0DE42}"/>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spTree>
    <p:extLst>
      <p:ext uri="{BB962C8B-B14F-4D97-AF65-F5344CB8AC3E}">
        <p14:creationId xmlns:p14="http://schemas.microsoft.com/office/powerpoint/2010/main" val="3314203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4D858-429A-6AF5-7E49-49DFC9B9165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FB69A0F-B1FE-D161-7490-03A8E73ABF52}"/>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0"/>
            <a:ext cx="12192000" cy="6356350"/>
          </a:xfrm>
          <a:prstGeom prst="rect">
            <a:avLst/>
          </a:prstGeom>
        </p:spPr>
      </p:pic>
      <p:sp>
        <p:nvSpPr>
          <p:cNvPr id="13" name="Rectangle 12">
            <a:extLst>
              <a:ext uri="{FF2B5EF4-FFF2-40B4-BE49-F238E27FC236}">
                <a16:creationId xmlns:a16="http://schemas.microsoft.com/office/drawing/2014/main" id="{36237410-4AFD-8115-558B-EB29332C13AE}"/>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1E028AE-1927-33C4-FC2B-496EBC7A7C40}"/>
              </a:ext>
            </a:extLst>
          </p:cNvPr>
          <p:cNvSpPr txBox="1"/>
          <p:nvPr/>
        </p:nvSpPr>
        <p:spPr>
          <a:xfrm>
            <a:off x="676713" y="152400"/>
            <a:ext cx="5957011" cy="646331"/>
          </a:xfrm>
          <a:prstGeom prst="rect">
            <a:avLst/>
          </a:prstGeom>
          <a:noFill/>
        </p:spPr>
        <p:txBody>
          <a:bodyPr wrap="square" rtlCol="0">
            <a:spAutoFit/>
          </a:bodyPr>
          <a:lstStyle/>
          <a:p>
            <a:r>
              <a:rPr lang="en-US" sz="3600" dirty="0">
                <a:solidFill>
                  <a:schemeClr val="bg1"/>
                </a:solidFill>
              </a:rPr>
              <a:t>Some Everyday Uses of AI</a:t>
            </a:r>
          </a:p>
        </p:txBody>
      </p:sp>
      <p:pic>
        <p:nvPicPr>
          <p:cNvPr id="5" name="Google Shape;150;g27d80695a2f_2_40" descr="Icon&#10;&#10;Description automatically generated">
            <a:extLst>
              <a:ext uri="{FF2B5EF4-FFF2-40B4-BE49-F238E27FC236}">
                <a16:creationId xmlns:a16="http://schemas.microsoft.com/office/drawing/2014/main" id="{3F4A037A-67AC-39E3-11E0-C27AEC1A0C10}"/>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sp>
        <p:nvSpPr>
          <p:cNvPr id="17" name="Slide Number Placeholder 16">
            <a:extLst>
              <a:ext uri="{FF2B5EF4-FFF2-40B4-BE49-F238E27FC236}">
                <a16:creationId xmlns:a16="http://schemas.microsoft.com/office/drawing/2014/main" id="{81CFCA2E-50E7-CCBE-A3F9-C932BAECACAE}"/>
              </a:ext>
            </a:extLst>
          </p:cNvPr>
          <p:cNvSpPr>
            <a:spLocks noGrp="1"/>
          </p:cNvSpPr>
          <p:nvPr>
            <p:ph type="sldNum" sz="quarter" idx="12"/>
          </p:nvPr>
        </p:nvSpPr>
        <p:spPr/>
        <p:txBody>
          <a:bodyPr/>
          <a:lstStyle/>
          <a:p>
            <a:fld id="{E5BC9BC3-F76F-9F47-863D-61106FF3980F}" type="slidenum">
              <a:rPr lang="en-US" smtClean="0"/>
              <a:t>6</a:t>
            </a:fld>
            <a:endParaRPr lang="en-US"/>
          </a:p>
        </p:txBody>
      </p:sp>
      <p:grpSp>
        <p:nvGrpSpPr>
          <p:cNvPr id="18" name="Group 17">
            <a:extLst>
              <a:ext uri="{FF2B5EF4-FFF2-40B4-BE49-F238E27FC236}">
                <a16:creationId xmlns:a16="http://schemas.microsoft.com/office/drawing/2014/main" id="{A88931F6-2FCF-F3A2-FBF5-48992FB7529E}"/>
              </a:ext>
            </a:extLst>
          </p:cNvPr>
          <p:cNvGrpSpPr/>
          <p:nvPr/>
        </p:nvGrpSpPr>
        <p:grpSpPr>
          <a:xfrm>
            <a:off x="-1761018" y="6437400"/>
            <a:ext cx="9913500" cy="420600"/>
            <a:chOff x="-1761018" y="6437400"/>
            <a:chExt cx="9913500" cy="420600"/>
          </a:xfrm>
        </p:grpSpPr>
        <p:sp>
          <p:nvSpPr>
            <p:cNvPr id="19" name="Google Shape;180;p16">
              <a:extLst>
                <a:ext uri="{FF2B5EF4-FFF2-40B4-BE49-F238E27FC236}">
                  <a16:creationId xmlns:a16="http://schemas.microsoft.com/office/drawing/2014/main" id="{EF050AFA-5351-7889-95C5-584B6B296719}"/>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0" name="Google Shape;192;p20">
              <a:extLst>
                <a:ext uri="{FF2B5EF4-FFF2-40B4-BE49-F238E27FC236}">
                  <a16:creationId xmlns:a16="http://schemas.microsoft.com/office/drawing/2014/main" id="{A5CA8D6B-7708-2CDD-9BEE-C7BF107410D7}"/>
                </a:ext>
              </a:extLst>
            </p:cNvPr>
            <p:cNvPicPr preferRelativeResize="0"/>
            <p:nvPr/>
          </p:nvPicPr>
          <p:blipFill rotWithShape="1">
            <a:blip r:embed="rId6">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4" name="Picture 3">
            <a:extLst>
              <a:ext uri="{FF2B5EF4-FFF2-40B4-BE49-F238E27FC236}">
                <a16:creationId xmlns:a16="http://schemas.microsoft.com/office/drawing/2014/main" id="{E542BDA1-1BEA-3684-C782-29307EBCC53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578455" y="1204819"/>
            <a:ext cx="7772400" cy="5181600"/>
          </a:xfrm>
          <a:prstGeom prst="rect">
            <a:avLst/>
          </a:prstGeom>
        </p:spPr>
      </p:pic>
    </p:spTree>
    <p:extLst>
      <p:ext uri="{BB962C8B-B14F-4D97-AF65-F5344CB8AC3E}">
        <p14:creationId xmlns:p14="http://schemas.microsoft.com/office/powerpoint/2010/main" val="1169953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323E-87FD-68FD-DF85-E0A10F9195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CE10961-D1F5-195A-2E35-DC9FED36D017}"/>
              </a:ext>
            </a:extLst>
          </p:cNvPr>
          <p:cNvPicPr>
            <a:picLocks noChangeAspect="1"/>
          </p:cNvPicPr>
          <p:nvPr/>
        </p:nvPicPr>
        <p:blipFill>
          <a:blip r:embed="rId3">
            <a:extLst>
              <a:ext uri="{28A0092B-C50C-407E-A947-70E740481C1C}">
                <a14:useLocalDpi xmlns:a14="http://schemas.microsoft.com/office/drawing/2010/main"/>
              </a:ext>
            </a:extLst>
          </a:blip>
          <a:srcRect l="-2"/>
          <a:stretch>
            <a:fillRect/>
          </a:stretch>
        </p:blipFill>
        <p:spPr>
          <a:xfrm>
            <a:off x="0" y="411870"/>
            <a:ext cx="12192000" cy="5944480"/>
          </a:xfrm>
          <a:prstGeom prst="rect">
            <a:avLst/>
          </a:prstGeom>
        </p:spPr>
      </p:pic>
      <p:sp>
        <p:nvSpPr>
          <p:cNvPr id="12" name="TextBox 11">
            <a:extLst>
              <a:ext uri="{FF2B5EF4-FFF2-40B4-BE49-F238E27FC236}">
                <a16:creationId xmlns:a16="http://schemas.microsoft.com/office/drawing/2014/main" id="{473DCD2D-45DE-40C0-0925-81CDE26D2D20}"/>
              </a:ext>
            </a:extLst>
          </p:cNvPr>
          <p:cNvSpPr txBox="1"/>
          <p:nvPr/>
        </p:nvSpPr>
        <p:spPr>
          <a:xfrm>
            <a:off x="755892" y="1644105"/>
            <a:ext cx="4470464" cy="3970318"/>
          </a:xfrm>
          <a:prstGeom prst="rect">
            <a:avLst/>
          </a:prstGeom>
          <a:noFill/>
        </p:spPr>
        <p:txBody>
          <a:bodyPr wrap="square">
            <a:spAutoFit/>
          </a:bodyPr>
          <a:lstStyle/>
          <a:p>
            <a:r>
              <a:rPr lang="en-US" sz="2800" dirty="0"/>
              <a:t>AI systems:</a:t>
            </a:r>
          </a:p>
          <a:p>
            <a:endParaRPr lang="en-US" sz="2000" dirty="0"/>
          </a:p>
          <a:p>
            <a:pPr marL="457200" indent="-457200">
              <a:buFont typeface="Arial" panose="020B0604020202020204" pitchFamily="34" charset="0"/>
              <a:buChar char="•"/>
            </a:pPr>
            <a:r>
              <a:rPr lang="en-US" sz="2800" dirty="0"/>
              <a:t>Learn from </a:t>
            </a:r>
            <a:r>
              <a:rPr lang="en-US" sz="2800" b="1" dirty="0"/>
              <a:t>data</a:t>
            </a:r>
          </a:p>
          <a:p>
            <a:pPr marL="457200" indent="-457200">
              <a:buFont typeface="Arial" panose="020B0604020202020204" pitchFamily="34" charset="0"/>
              <a:buChar char="•"/>
            </a:pPr>
            <a:r>
              <a:rPr lang="en-US" sz="2800" dirty="0"/>
              <a:t>Recognise </a:t>
            </a:r>
            <a:r>
              <a:rPr lang="en-US" sz="2800" b="1" dirty="0"/>
              <a:t>patterns</a:t>
            </a:r>
          </a:p>
          <a:p>
            <a:pPr marL="457200" indent="-457200">
              <a:buFont typeface="Arial" panose="020B0604020202020204" pitchFamily="34" charset="0"/>
              <a:buChar char="•"/>
            </a:pPr>
            <a:r>
              <a:rPr lang="en-US" sz="2800" dirty="0"/>
              <a:t>Make </a:t>
            </a:r>
            <a:r>
              <a:rPr lang="en-US" sz="2800" b="1" dirty="0"/>
              <a:t>predictions</a:t>
            </a:r>
          </a:p>
          <a:p>
            <a:endParaRPr lang="en-US" sz="2800" dirty="0"/>
          </a:p>
          <a:p>
            <a:r>
              <a:rPr lang="en-US" sz="2800" dirty="0"/>
              <a:t>They can </a:t>
            </a:r>
            <a:r>
              <a:rPr lang="en-US" sz="2800" i="1" dirty="0"/>
              <a:t>seem</a:t>
            </a:r>
            <a:r>
              <a:rPr lang="en-US" sz="2800" dirty="0"/>
              <a:t> intelligent</a:t>
            </a:r>
            <a:br>
              <a:rPr lang="en-US" sz="2800" dirty="0"/>
            </a:br>
            <a:r>
              <a:rPr lang="en-US" sz="2800" dirty="0"/>
              <a:t>but they don’t understand </a:t>
            </a:r>
            <a:r>
              <a:rPr lang="en-US" sz="2800" i="1" dirty="0"/>
              <a:t>like humans do</a:t>
            </a:r>
            <a:r>
              <a:rPr lang="en-US" sz="2800" dirty="0"/>
              <a:t>.</a:t>
            </a:r>
          </a:p>
        </p:txBody>
      </p:sp>
      <p:sp>
        <p:nvSpPr>
          <p:cNvPr id="13" name="Rectangle 12">
            <a:extLst>
              <a:ext uri="{FF2B5EF4-FFF2-40B4-BE49-F238E27FC236}">
                <a16:creationId xmlns:a16="http://schemas.microsoft.com/office/drawing/2014/main" id="{227D31BB-8BF8-A1C8-5473-00C22A289A17}"/>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513915-4B04-F3DC-C8B8-1896C9179948}"/>
              </a:ext>
            </a:extLst>
          </p:cNvPr>
          <p:cNvSpPr txBox="1"/>
          <p:nvPr/>
        </p:nvSpPr>
        <p:spPr>
          <a:xfrm>
            <a:off x="773989" y="152400"/>
            <a:ext cx="5131511" cy="646331"/>
          </a:xfrm>
          <a:prstGeom prst="rect">
            <a:avLst/>
          </a:prstGeom>
          <a:noFill/>
        </p:spPr>
        <p:txBody>
          <a:bodyPr wrap="square" rtlCol="0">
            <a:spAutoFit/>
          </a:bodyPr>
          <a:lstStyle/>
          <a:p>
            <a:r>
              <a:rPr lang="en-US" sz="3600" dirty="0">
                <a:solidFill>
                  <a:schemeClr val="bg1"/>
                </a:solidFill>
              </a:rPr>
              <a:t>What is AI?</a:t>
            </a:r>
          </a:p>
        </p:txBody>
      </p:sp>
      <p:sp>
        <p:nvSpPr>
          <p:cNvPr id="9" name="TextBox 8">
            <a:extLst>
              <a:ext uri="{FF2B5EF4-FFF2-40B4-BE49-F238E27FC236}">
                <a16:creationId xmlns:a16="http://schemas.microsoft.com/office/drawing/2014/main" id="{F080A862-5349-24BA-927A-DEC205FF3687}"/>
              </a:ext>
            </a:extLst>
          </p:cNvPr>
          <p:cNvSpPr txBox="1"/>
          <p:nvPr/>
        </p:nvSpPr>
        <p:spPr>
          <a:xfrm>
            <a:off x="5905500" y="5599252"/>
            <a:ext cx="6072426" cy="523220"/>
          </a:xfrm>
          <a:prstGeom prst="rect">
            <a:avLst/>
          </a:prstGeom>
          <a:noFill/>
        </p:spPr>
        <p:txBody>
          <a:bodyPr wrap="square" rtlCol="0">
            <a:spAutoFit/>
          </a:bodyPr>
          <a:lstStyle/>
          <a:p>
            <a:pPr algn="ctr"/>
            <a:r>
              <a:rPr lang="en-US" sz="1400" dirty="0"/>
              <a:t>Oleksandra Mukhachova &amp; The Bigger Picture / https://</a:t>
            </a:r>
            <a:r>
              <a:rPr lang="en-US" sz="1400" dirty="0" err="1"/>
              <a:t>betterimagesofai.org</a:t>
            </a:r>
            <a:r>
              <a:rPr lang="en-US" sz="1400" dirty="0"/>
              <a:t> /https://</a:t>
            </a:r>
            <a:r>
              <a:rPr lang="en-US" sz="1400" dirty="0" err="1"/>
              <a:t>creativecommons.org</a:t>
            </a:r>
            <a:r>
              <a:rPr lang="en-US" sz="1400" dirty="0"/>
              <a:t>/licenses/by/4.0/</a:t>
            </a:r>
            <a:endParaRPr lang="en-US" sz="1600" dirty="0"/>
          </a:p>
        </p:txBody>
      </p:sp>
      <p:sp>
        <p:nvSpPr>
          <p:cNvPr id="19" name="Slide Number Placeholder 18">
            <a:extLst>
              <a:ext uri="{FF2B5EF4-FFF2-40B4-BE49-F238E27FC236}">
                <a16:creationId xmlns:a16="http://schemas.microsoft.com/office/drawing/2014/main" id="{8E5AD59B-CAA5-9859-50B0-F8CC67DD0057}"/>
              </a:ext>
            </a:extLst>
          </p:cNvPr>
          <p:cNvSpPr>
            <a:spLocks noGrp="1"/>
          </p:cNvSpPr>
          <p:nvPr>
            <p:ph type="sldNum" sz="quarter" idx="12"/>
          </p:nvPr>
        </p:nvSpPr>
        <p:spPr/>
        <p:txBody>
          <a:bodyPr/>
          <a:lstStyle/>
          <a:p>
            <a:fld id="{E5BC9BC3-F76F-9F47-863D-61106FF3980F}" type="slidenum">
              <a:rPr lang="en-US" smtClean="0"/>
              <a:t>7</a:t>
            </a:fld>
            <a:endParaRPr lang="en-US"/>
          </a:p>
        </p:txBody>
      </p:sp>
      <p:grpSp>
        <p:nvGrpSpPr>
          <p:cNvPr id="20" name="Group 19">
            <a:extLst>
              <a:ext uri="{FF2B5EF4-FFF2-40B4-BE49-F238E27FC236}">
                <a16:creationId xmlns:a16="http://schemas.microsoft.com/office/drawing/2014/main" id="{924A96A4-C0B8-2434-DEF7-B56B4DDDE544}"/>
              </a:ext>
            </a:extLst>
          </p:cNvPr>
          <p:cNvGrpSpPr/>
          <p:nvPr/>
        </p:nvGrpSpPr>
        <p:grpSpPr>
          <a:xfrm>
            <a:off x="-1761018" y="6437400"/>
            <a:ext cx="9913500" cy="420600"/>
            <a:chOff x="-1761018" y="6437400"/>
            <a:chExt cx="9913500" cy="420600"/>
          </a:xfrm>
        </p:grpSpPr>
        <p:sp>
          <p:nvSpPr>
            <p:cNvPr id="21" name="Google Shape;180;p16">
              <a:extLst>
                <a:ext uri="{FF2B5EF4-FFF2-40B4-BE49-F238E27FC236}">
                  <a16:creationId xmlns:a16="http://schemas.microsoft.com/office/drawing/2014/main" id="{097CAD01-897E-CB46-2FEB-D8C72AB2F523}"/>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22" name="Google Shape;192;p20">
              <a:extLst>
                <a:ext uri="{FF2B5EF4-FFF2-40B4-BE49-F238E27FC236}">
                  <a16:creationId xmlns:a16="http://schemas.microsoft.com/office/drawing/2014/main" id="{AE0CC813-1B2D-8835-42B7-597D1B241776}"/>
                </a:ext>
              </a:extLst>
            </p:cNvPr>
            <p:cNvPicPr preferRelativeResize="0"/>
            <p:nvPr/>
          </p:nvPicPr>
          <p:blipFill rotWithShape="1">
            <a:blip r:embed="rId5">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pic>
        <p:nvPicPr>
          <p:cNvPr id="4" name="Picture 3">
            <a:extLst>
              <a:ext uri="{FF2B5EF4-FFF2-40B4-BE49-F238E27FC236}">
                <a16:creationId xmlns:a16="http://schemas.microsoft.com/office/drawing/2014/main" id="{35556210-088B-314C-5AEA-96A5609A4C93}"/>
              </a:ext>
            </a:extLst>
          </p:cNvPr>
          <p:cNvPicPr>
            <a:picLocks noChangeAspect="1"/>
          </p:cNvPicPr>
          <p:nvPr/>
        </p:nvPicPr>
        <p:blipFill>
          <a:blip r:embed="rId6"/>
          <a:stretch>
            <a:fillRect/>
          </a:stretch>
        </p:blipFill>
        <p:spPr>
          <a:xfrm>
            <a:off x="5750805" y="865713"/>
            <a:ext cx="6440923" cy="4548902"/>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4E9C26FC-03AD-41BA-7417-19B33434FB2C}"/>
              </a:ext>
            </a:extLst>
          </p:cNvPr>
          <p:cNvPicPr preferRelativeResize="0"/>
          <p:nvPr/>
        </p:nvPicPr>
        <p:blipFill rotWithShape="1">
          <a:blip r:embed="rId7">
            <a:alphaModFix/>
          </a:blip>
          <a:srcRect/>
          <a:stretch/>
        </p:blipFill>
        <p:spPr>
          <a:xfrm>
            <a:off x="8853015" y="387918"/>
            <a:ext cx="3124911" cy="863679"/>
          </a:xfrm>
          <a:prstGeom prst="rect">
            <a:avLst/>
          </a:prstGeom>
          <a:noFill/>
          <a:ln>
            <a:noFill/>
          </a:ln>
          <a:effectLst>
            <a:glow rad="120733">
              <a:schemeClr val="accent1">
                <a:alpha val="40000"/>
              </a:schemeClr>
            </a:glow>
          </a:effectLst>
        </p:spPr>
      </p:pic>
    </p:spTree>
    <p:extLst>
      <p:ext uri="{BB962C8B-B14F-4D97-AF65-F5344CB8AC3E}">
        <p14:creationId xmlns:p14="http://schemas.microsoft.com/office/powerpoint/2010/main" val="4291278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2A52C-DA24-A511-DA26-DF925FA63DD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FF0615F-787B-4D93-1B22-18F9E0F6F2E3}"/>
              </a:ext>
            </a:extLst>
          </p:cNvPr>
          <p:cNvSpPr/>
          <p:nvPr/>
        </p:nvSpPr>
        <p:spPr>
          <a:xfrm>
            <a:off x="0" y="0"/>
            <a:ext cx="12191999" cy="863679"/>
          </a:xfrm>
          <a:prstGeom prst="rect">
            <a:avLst/>
          </a:prstGeom>
          <a:solidFill>
            <a:srgbClr val="6DBC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5F4CACC-2234-E7FD-8733-D0C62F72E1D6}"/>
              </a:ext>
            </a:extLst>
          </p:cNvPr>
          <p:cNvSpPr txBox="1"/>
          <p:nvPr/>
        </p:nvSpPr>
        <p:spPr>
          <a:xfrm>
            <a:off x="773989" y="152400"/>
            <a:ext cx="5131511" cy="646331"/>
          </a:xfrm>
          <a:prstGeom prst="rect">
            <a:avLst/>
          </a:prstGeom>
          <a:noFill/>
        </p:spPr>
        <p:txBody>
          <a:bodyPr wrap="square" rtlCol="0">
            <a:spAutoFit/>
          </a:bodyPr>
          <a:lstStyle/>
          <a:p>
            <a:r>
              <a:rPr lang="en-US" sz="3600" dirty="0">
                <a:solidFill>
                  <a:schemeClr val="bg1"/>
                </a:solidFill>
              </a:rPr>
              <a:t>How does AI work?</a:t>
            </a:r>
          </a:p>
        </p:txBody>
      </p:sp>
      <p:pic>
        <p:nvPicPr>
          <p:cNvPr id="16" name="Picture 15">
            <a:extLst>
              <a:ext uri="{FF2B5EF4-FFF2-40B4-BE49-F238E27FC236}">
                <a16:creationId xmlns:a16="http://schemas.microsoft.com/office/drawing/2014/main" id="{8BF6780D-1FE0-6FCB-37D3-D1DF9CAD021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668994" y="1034249"/>
            <a:ext cx="7647390" cy="4446167"/>
          </a:xfrm>
          <a:prstGeom prst="rect">
            <a:avLst/>
          </a:prstGeom>
        </p:spPr>
      </p:pic>
      <p:pic>
        <p:nvPicPr>
          <p:cNvPr id="5" name="Google Shape;150;g27d80695a2f_2_40" descr="Icon&#10;&#10;Description automatically generated">
            <a:extLst>
              <a:ext uri="{FF2B5EF4-FFF2-40B4-BE49-F238E27FC236}">
                <a16:creationId xmlns:a16="http://schemas.microsoft.com/office/drawing/2014/main" id="{0CC4FC21-115B-2186-C055-BA465973FD31}"/>
              </a:ext>
            </a:extLst>
          </p:cNvPr>
          <p:cNvPicPr preferRelativeResize="0"/>
          <p:nvPr/>
        </p:nvPicPr>
        <p:blipFill rotWithShape="1">
          <a:blip r:embed="rId4">
            <a:alphaModFix/>
          </a:blip>
          <a:srcRect/>
          <a:stretch/>
        </p:blipFill>
        <p:spPr>
          <a:xfrm>
            <a:off x="8788400" y="170570"/>
            <a:ext cx="3124911" cy="863679"/>
          </a:xfrm>
          <a:prstGeom prst="rect">
            <a:avLst/>
          </a:prstGeom>
          <a:noFill/>
          <a:ln>
            <a:noFill/>
          </a:ln>
          <a:effectLst>
            <a:glow rad="120733">
              <a:schemeClr val="accent1">
                <a:alpha val="40000"/>
              </a:schemeClr>
            </a:glow>
          </a:effectLst>
        </p:spPr>
      </p:pic>
      <p:grpSp>
        <p:nvGrpSpPr>
          <p:cNvPr id="37" name="Group 36">
            <a:extLst>
              <a:ext uri="{FF2B5EF4-FFF2-40B4-BE49-F238E27FC236}">
                <a16:creationId xmlns:a16="http://schemas.microsoft.com/office/drawing/2014/main" id="{F5D6D72B-7179-A2C5-4FA1-19B5A4B1A339}"/>
              </a:ext>
            </a:extLst>
          </p:cNvPr>
          <p:cNvGrpSpPr/>
          <p:nvPr/>
        </p:nvGrpSpPr>
        <p:grpSpPr>
          <a:xfrm>
            <a:off x="1993689" y="4864128"/>
            <a:ext cx="7824866" cy="1491176"/>
            <a:chOff x="1993689" y="4804168"/>
            <a:chExt cx="7824866" cy="1491176"/>
          </a:xfrm>
        </p:grpSpPr>
        <p:sp>
          <p:nvSpPr>
            <p:cNvPr id="21" name="TextBox 20">
              <a:extLst>
                <a:ext uri="{FF2B5EF4-FFF2-40B4-BE49-F238E27FC236}">
                  <a16:creationId xmlns:a16="http://schemas.microsoft.com/office/drawing/2014/main" id="{54F920E4-F190-3CCD-16BD-E02F4F82E6DD}"/>
                </a:ext>
              </a:extLst>
            </p:cNvPr>
            <p:cNvSpPr txBox="1"/>
            <p:nvPr/>
          </p:nvSpPr>
          <p:spPr>
            <a:xfrm>
              <a:off x="1993689" y="4804168"/>
              <a:ext cx="1918741" cy="523220"/>
            </a:xfrm>
            <a:prstGeom prst="rect">
              <a:avLst/>
            </a:prstGeom>
            <a:noFill/>
          </p:spPr>
          <p:txBody>
            <a:bodyPr wrap="square" rtlCol="0">
              <a:spAutoFit/>
            </a:bodyPr>
            <a:lstStyle/>
            <a:p>
              <a:pPr algn="ctr"/>
              <a:r>
                <a:rPr lang="en-US" sz="2800" dirty="0"/>
                <a:t>Input</a:t>
              </a:r>
            </a:p>
          </p:txBody>
        </p:sp>
        <p:sp>
          <p:nvSpPr>
            <p:cNvPr id="22" name="TextBox 21">
              <a:extLst>
                <a:ext uri="{FF2B5EF4-FFF2-40B4-BE49-F238E27FC236}">
                  <a16:creationId xmlns:a16="http://schemas.microsoft.com/office/drawing/2014/main" id="{A2CFAFE5-8F98-8A8C-1C27-1B6FCED9094E}"/>
                </a:ext>
              </a:extLst>
            </p:cNvPr>
            <p:cNvSpPr txBox="1"/>
            <p:nvPr/>
          </p:nvSpPr>
          <p:spPr>
            <a:xfrm>
              <a:off x="3987381" y="4827744"/>
              <a:ext cx="1918741" cy="523220"/>
            </a:xfrm>
            <a:prstGeom prst="rect">
              <a:avLst/>
            </a:prstGeom>
            <a:noFill/>
          </p:spPr>
          <p:txBody>
            <a:bodyPr wrap="square" rtlCol="0">
              <a:spAutoFit/>
            </a:bodyPr>
            <a:lstStyle/>
            <a:p>
              <a:pPr algn="ctr"/>
              <a:r>
                <a:rPr lang="en-US" sz="2800" dirty="0"/>
                <a:t>Data</a:t>
              </a:r>
            </a:p>
          </p:txBody>
        </p:sp>
        <p:sp>
          <p:nvSpPr>
            <p:cNvPr id="23" name="TextBox 22">
              <a:extLst>
                <a:ext uri="{FF2B5EF4-FFF2-40B4-BE49-F238E27FC236}">
                  <a16:creationId xmlns:a16="http://schemas.microsoft.com/office/drawing/2014/main" id="{6889F978-D341-9EA0-9B50-EDC1A28A87B7}"/>
                </a:ext>
              </a:extLst>
            </p:cNvPr>
            <p:cNvSpPr txBox="1"/>
            <p:nvPr/>
          </p:nvSpPr>
          <p:spPr>
            <a:xfrm>
              <a:off x="5981073" y="4857724"/>
              <a:ext cx="1918741" cy="523220"/>
            </a:xfrm>
            <a:prstGeom prst="rect">
              <a:avLst/>
            </a:prstGeom>
            <a:noFill/>
          </p:spPr>
          <p:txBody>
            <a:bodyPr wrap="square" rtlCol="0">
              <a:spAutoFit/>
            </a:bodyPr>
            <a:lstStyle/>
            <a:p>
              <a:pPr algn="ctr"/>
              <a:r>
                <a:rPr lang="en-US" sz="2800" dirty="0"/>
                <a:t>Pattern</a:t>
              </a:r>
            </a:p>
          </p:txBody>
        </p:sp>
        <p:sp>
          <p:nvSpPr>
            <p:cNvPr id="24" name="TextBox 23">
              <a:extLst>
                <a:ext uri="{FF2B5EF4-FFF2-40B4-BE49-F238E27FC236}">
                  <a16:creationId xmlns:a16="http://schemas.microsoft.com/office/drawing/2014/main" id="{0AD7E22E-3D67-A04D-009B-A88B06DEDCC1}"/>
                </a:ext>
              </a:extLst>
            </p:cNvPr>
            <p:cNvSpPr txBox="1"/>
            <p:nvPr/>
          </p:nvSpPr>
          <p:spPr>
            <a:xfrm>
              <a:off x="7899814" y="4857724"/>
              <a:ext cx="1918741" cy="523220"/>
            </a:xfrm>
            <a:prstGeom prst="rect">
              <a:avLst/>
            </a:prstGeom>
            <a:noFill/>
          </p:spPr>
          <p:txBody>
            <a:bodyPr wrap="square" rtlCol="0">
              <a:spAutoFit/>
            </a:bodyPr>
            <a:lstStyle/>
            <a:p>
              <a:pPr algn="ctr"/>
              <a:r>
                <a:rPr lang="en-US" sz="2800" dirty="0"/>
                <a:t>Output</a:t>
              </a:r>
            </a:p>
          </p:txBody>
        </p:sp>
        <p:pic>
          <p:nvPicPr>
            <p:cNvPr id="26" name="Graphic 25" descr="Database with solid fill">
              <a:extLst>
                <a:ext uri="{FF2B5EF4-FFF2-40B4-BE49-F238E27FC236}">
                  <a16:creationId xmlns:a16="http://schemas.microsoft.com/office/drawing/2014/main" id="{387F7878-854E-2666-719D-79D4712E7B5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51682" y="5350964"/>
              <a:ext cx="914400" cy="914400"/>
            </a:xfrm>
            <a:prstGeom prst="rect">
              <a:avLst/>
            </a:prstGeom>
          </p:spPr>
        </p:pic>
        <p:pic>
          <p:nvPicPr>
            <p:cNvPr id="30" name="Graphic 29" descr="Download from cloud with solid fill">
              <a:extLst>
                <a:ext uri="{FF2B5EF4-FFF2-40B4-BE49-F238E27FC236}">
                  <a16:creationId xmlns:a16="http://schemas.microsoft.com/office/drawing/2014/main" id="{EE1457C7-5CE6-0409-BED9-03990A716CF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01984" y="5338631"/>
              <a:ext cx="914400" cy="914400"/>
            </a:xfrm>
            <a:prstGeom prst="rect">
              <a:avLst/>
            </a:prstGeom>
          </p:spPr>
        </p:pic>
        <p:pic>
          <p:nvPicPr>
            <p:cNvPr id="34" name="Graphic 33" descr="Enter with solid fill">
              <a:extLst>
                <a:ext uri="{FF2B5EF4-FFF2-40B4-BE49-F238E27FC236}">
                  <a16:creationId xmlns:a16="http://schemas.microsoft.com/office/drawing/2014/main" id="{AE144794-BC71-5AC4-44D0-C9671BCA672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0800000">
              <a:off x="2476925" y="5380944"/>
              <a:ext cx="914400" cy="914400"/>
            </a:xfrm>
            <a:prstGeom prst="rect">
              <a:avLst/>
            </a:prstGeom>
          </p:spPr>
        </p:pic>
        <p:pic>
          <p:nvPicPr>
            <p:cNvPr id="36" name="Graphic 35" descr="Connections with solid fill">
              <a:extLst>
                <a:ext uri="{FF2B5EF4-FFF2-40B4-BE49-F238E27FC236}">
                  <a16:creationId xmlns:a16="http://schemas.microsoft.com/office/drawing/2014/main" id="{3ACC10FD-90D7-1FA6-B391-709A7BE5962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8344" y="5249871"/>
              <a:ext cx="914400" cy="914400"/>
            </a:xfrm>
            <a:prstGeom prst="rect">
              <a:avLst/>
            </a:prstGeom>
          </p:spPr>
        </p:pic>
      </p:grpSp>
      <p:sp>
        <p:nvSpPr>
          <p:cNvPr id="38" name="Slide Number Placeholder 37">
            <a:extLst>
              <a:ext uri="{FF2B5EF4-FFF2-40B4-BE49-F238E27FC236}">
                <a16:creationId xmlns:a16="http://schemas.microsoft.com/office/drawing/2014/main" id="{4764E1C7-9161-3507-1541-0185C5D0EC45}"/>
              </a:ext>
            </a:extLst>
          </p:cNvPr>
          <p:cNvSpPr>
            <a:spLocks noGrp="1"/>
          </p:cNvSpPr>
          <p:nvPr>
            <p:ph type="sldNum" sz="quarter" idx="12"/>
          </p:nvPr>
        </p:nvSpPr>
        <p:spPr/>
        <p:txBody>
          <a:bodyPr/>
          <a:lstStyle/>
          <a:p>
            <a:fld id="{E5BC9BC3-F76F-9F47-863D-61106FF3980F}" type="slidenum">
              <a:rPr lang="en-US" smtClean="0"/>
              <a:t>8</a:t>
            </a:fld>
            <a:endParaRPr lang="en-US"/>
          </a:p>
        </p:txBody>
      </p:sp>
      <p:grpSp>
        <p:nvGrpSpPr>
          <p:cNvPr id="39" name="Group 38">
            <a:extLst>
              <a:ext uri="{FF2B5EF4-FFF2-40B4-BE49-F238E27FC236}">
                <a16:creationId xmlns:a16="http://schemas.microsoft.com/office/drawing/2014/main" id="{0CB03AD7-1786-2CE7-D586-51A6FD951D86}"/>
              </a:ext>
            </a:extLst>
          </p:cNvPr>
          <p:cNvGrpSpPr/>
          <p:nvPr/>
        </p:nvGrpSpPr>
        <p:grpSpPr>
          <a:xfrm>
            <a:off x="-1761018" y="6437400"/>
            <a:ext cx="9913500" cy="420600"/>
            <a:chOff x="-1761018" y="6437400"/>
            <a:chExt cx="9913500" cy="420600"/>
          </a:xfrm>
        </p:grpSpPr>
        <p:sp>
          <p:nvSpPr>
            <p:cNvPr id="40" name="Google Shape;180;p16">
              <a:extLst>
                <a:ext uri="{FF2B5EF4-FFF2-40B4-BE49-F238E27FC236}">
                  <a16:creationId xmlns:a16="http://schemas.microsoft.com/office/drawing/2014/main" id="{1B7590BA-FFB1-C497-5FEC-8B66AB28D17E}"/>
                </a:ext>
              </a:extLst>
            </p:cNvPr>
            <p:cNvSpPr txBox="1"/>
            <p:nvPr/>
          </p:nvSpPr>
          <p:spPr>
            <a:xfrm>
              <a:off x="-1761018" y="6437400"/>
              <a:ext cx="9913500" cy="3540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T</a:t>
              </a:r>
              <a:r>
                <a:rPr lang="en-US" sz="1100" b="0" i="0" u="none" strike="noStrike" cap="none" dirty="0">
                  <a:solidFill>
                    <a:schemeClr val="dk1"/>
                  </a:solidFill>
                  <a:latin typeface="Calibri"/>
                  <a:ea typeface="Calibri"/>
                  <a:cs typeface="Calibri"/>
                  <a:sym typeface="Calibri"/>
                </a:rPr>
                <a:t>his work is licensed under a </a:t>
              </a:r>
              <a:r>
                <a:rPr lang="en-US" sz="1100" b="0" i="0" u="sng" strike="noStrike" cap="none" dirty="0">
                  <a:solidFill>
                    <a:schemeClr val="accent5"/>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Creative Commons Attribution-NonCommercial-ShareAlike 4.0 International License</a:t>
              </a:r>
              <a:endParaRPr sz="1100" b="0" i="0" u="none" strike="noStrike" cap="none" dirty="0">
                <a:solidFill>
                  <a:schemeClr val="accent5"/>
                </a:solidFill>
                <a:latin typeface="Calibri"/>
                <a:ea typeface="Calibri"/>
                <a:cs typeface="Calibri"/>
                <a:sym typeface="Calibri"/>
              </a:endParaRPr>
            </a:p>
          </p:txBody>
        </p:sp>
        <p:pic>
          <p:nvPicPr>
            <p:cNvPr id="41" name="Google Shape;192;p20">
              <a:extLst>
                <a:ext uri="{FF2B5EF4-FFF2-40B4-BE49-F238E27FC236}">
                  <a16:creationId xmlns:a16="http://schemas.microsoft.com/office/drawing/2014/main" id="{6B2045E7-B0F3-508D-89CF-A37B7F9063D4}"/>
                </a:ext>
              </a:extLst>
            </p:cNvPr>
            <p:cNvPicPr preferRelativeResize="0"/>
            <p:nvPr/>
          </p:nvPicPr>
          <p:blipFill rotWithShape="1">
            <a:blip r:embed="rId10">
              <a:alphaModFix/>
              <a:extLst>
                <a:ext uri="{28A0092B-C50C-407E-A947-70E740481C1C}">
                  <a14:useLocalDpi xmlns:a14="http://schemas.microsoft.com/office/drawing/2010/main"/>
                </a:ext>
              </a:extLst>
            </a:blip>
            <a:srcRect t="20704"/>
            <a:stretch/>
          </p:blipFill>
          <p:spPr>
            <a:xfrm>
              <a:off x="128133" y="6437400"/>
              <a:ext cx="1496075" cy="420600"/>
            </a:xfrm>
            <a:prstGeom prst="rect">
              <a:avLst/>
            </a:prstGeom>
            <a:noFill/>
            <a:ln>
              <a:noFill/>
            </a:ln>
          </p:spPr>
        </p:pic>
      </p:grpSp>
    </p:spTree>
    <p:extLst>
      <p:ext uri="{BB962C8B-B14F-4D97-AF65-F5344CB8AC3E}">
        <p14:creationId xmlns:p14="http://schemas.microsoft.com/office/powerpoint/2010/main" val="216154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8662</TotalTime>
  <Words>3932</Words>
  <Application>Microsoft Macintosh PowerPoint</Application>
  <PresentationFormat>Widescreen</PresentationFormat>
  <Paragraphs>465</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Calibri</vt:lpstr>
      <vt:lpstr>Verdana</vt:lpstr>
      <vt:lpstr>Office Theme</vt:lpstr>
      <vt:lpstr>Introduction to 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How’s your AI Literacy now?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Grehan</dc:creator>
  <cp:lastModifiedBy>Laura Grehan</cp:lastModifiedBy>
  <cp:revision>388</cp:revision>
  <cp:lastPrinted>2026-08-11T10:44:49Z</cp:lastPrinted>
  <dcterms:created xsi:type="dcterms:W3CDTF">2026-08-05T09:22:52Z</dcterms:created>
  <dcterms:modified xsi:type="dcterms:W3CDTF">2026-08-11T11:37:42Z</dcterms:modified>
</cp:coreProperties>
</file>