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67" r:id="rId2"/>
    <p:sldId id="266" r:id="rId3"/>
    <p:sldId id="268" r:id="rId4"/>
    <p:sldId id="263" r:id="rId5"/>
    <p:sldId id="274" r:id="rId6"/>
    <p:sldId id="273" r:id="rId7"/>
    <p:sldId id="290" r:id="rId8"/>
    <p:sldId id="275" r:id="rId9"/>
    <p:sldId id="277" r:id="rId10"/>
    <p:sldId id="286" r:id="rId11"/>
    <p:sldId id="293" r:id="rId12"/>
    <p:sldId id="294" r:id="rId13"/>
    <p:sldId id="292" r:id="rId14"/>
    <p:sldId id="288" r:id="rId15"/>
    <p:sldId id="283" r:id="rId16"/>
    <p:sldId id="26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CC42"/>
    <a:srgbClr val="3A5578"/>
    <a:srgbClr val="22B8A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86D174-1A78-453C-87E2-AEA095D454FC}" v="1" dt="2026-08-31T15:31:22.6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112"/>
    <p:restoredTop sz="94700"/>
  </p:normalViewPr>
  <p:slideViewPr>
    <p:cSldViewPr snapToGrid="0">
      <p:cViewPr varScale="1">
        <p:scale>
          <a:sx n="78" d="100"/>
          <a:sy n="78" d="100"/>
        </p:scale>
        <p:origin x="782"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lena Radakovic" userId="a6cee7e582fe76ad" providerId="LiveId" clId="{6473C10F-C95A-42E3-8560-18EA2E7D0C2A}"/>
    <pc:docChg chg="custSel modSld">
      <pc:chgData name="Jelena Radakovic" userId="a6cee7e582fe76ad" providerId="LiveId" clId="{6473C10F-C95A-42E3-8560-18EA2E7D0C2A}" dt="2026-08-31T15:31:28.421" v="2" actId="1076"/>
      <pc:docMkLst>
        <pc:docMk/>
      </pc:docMkLst>
      <pc:sldChg chg="addSp delSp modSp mod">
        <pc:chgData name="Jelena Radakovic" userId="a6cee7e582fe76ad" providerId="LiveId" clId="{6473C10F-C95A-42E3-8560-18EA2E7D0C2A}" dt="2026-08-31T15:31:28.421" v="2" actId="1076"/>
        <pc:sldMkLst>
          <pc:docMk/>
          <pc:sldMk cId="671337949" sldId="267"/>
        </pc:sldMkLst>
        <pc:picChg chg="del">
          <ac:chgData name="Jelena Radakovic" userId="a6cee7e582fe76ad" providerId="LiveId" clId="{6473C10F-C95A-42E3-8560-18EA2E7D0C2A}" dt="2026-08-31T15:31:22.091" v="0" actId="478"/>
          <ac:picMkLst>
            <pc:docMk/>
            <pc:sldMk cId="671337949" sldId="267"/>
            <ac:picMk id="3" creationId="{42AAF392-17B2-FBF8-9413-0B3A70699AA5}"/>
          </ac:picMkLst>
        </pc:picChg>
        <pc:picChg chg="add mod">
          <ac:chgData name="Jelena Radakovic" userId="a6cee7e582fe76ad" providerId="LiveId" clId="{6473C10F-C95A-42E3-8560-18EA2E7D0C2A}" dt="2026-08-31T15:31:28.421" v="2" actId="1076"/>
          <ac:picMkLst>
            <pc:docMk/>
            <pc:sldMk cId="671337949" sldId="267"/>
            <ac:picMk id="4" creationId="{A0E4DBFF-5410-EBDB-D2CE-D6F318AE618C}"/>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4D1234-C458-334B-8568-E168C1FFC0C8}" type="datetimeFigureOut">
              <a:rPr lang="en-US" smtClean="0"/>
              <a:t>8/31/2026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C4D562-1C9F-FD44-B477-BDA61B9F7A54}" type="slidenum">
              <a:rPr lang="en-US" smtClean="0"/>
              <a:t>‹#›</a:t>
            </a:fld>
            <a:endParaRPr lang="en-US"/>
          </a:p>
        </p:txBody>
      </p:sp>
    </p:spTree>
    <p:extLst>
      <p:ext uri="{BB962C8B-B14F-4D97-AF65-F5344CB8AC3E}">
        <p14:creationId xmlns:p14="http://schemas.microsoft.com/office/powerpoint/2010/main" val="29056637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B12068-A52E-4664-5379-A06A0B95F8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DAAD97-6256-F43B-1E07-B4AC50AC8ACF}"/>
              </a:ext>
            </a:extLst>
          </p:cNvPr>
          <p:cNvSpPr>
            <a:spLocks noGrp="1" noRot="1" noChangeAspect="1"/>
          </p:cNvSpPr>
          <p:nvPr>
            <p:ph type="sldImg"/>
          </p:nvPr>
        </p:nvSpPr>
        <p:spPr/>
        <p:txBody>
          <a:bodyPr/>
          <a:lstStyle/>
          <a:p>
            <a:endParaRPr lang="en-BE"/>
          </a:p>
        </p:txBody>
      </p:sp>
      <p:sp>
        <p:nvSpPr>
          <p:cNvPr id="3" name="Notes Placeholder 2">
            <a:extLst>
              <a:ext uri="{FF2B5EF4-FFF2-40B4-BE49-F238E27FC236}">
                <a16:creationId xmlns:a16="http://schemas.microsoft.com/office/drawing/2014/main" id="{80788874-008D-8E1D-D18A-706D10172E6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379058B-2305-D784-CD51-7E7621F2E75B}"/>
              </a:ext>
            </a:extLst>
          </p:cNvPr>
          <p:cNvSpPr>
            <a:spLocks noGrp="1"/>
          </p:cNvSpPr>
          <p:nvPr>
            <p:ph type="sldNum" sz="quarter" idx="5"/>
          </p:nvPr>
        </p:nvSpPr>
        <p:spPr/>
        <p:txBody>
          <a:bodyPr/>
          <a:lstStyle/>
          <a:p>
            <a:fld id="{46C4D562-1C9F-FD44-B477-BDA61B9F7A54}" type="slidenum">
              <a:rPr lang="en-US" smtClean="0"/>
              <a:t>1</a:t>
            </a:fld>
            <a:endParaRPr lang="en-US"/>
          </a:p>
        </p:txBody>
      </p:sp>
    </p:spTree>
    <p:extLst>
      <p:ext uri="{BB962C8B-B14F-4D97-AF65-F5344CB8AC3E}">
        <p14:creationId xmlns:p14="http://schemas.microsoft.com/office/powerpoint/2010/main" val="151639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B223B-2D95-DFFE-994D-BD9248DECF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0E6970-2565-449B-28C4-0792705659C9}"/>
              </a:ext>
            </a:extLst>
          </p:cNvPr>
          <p:cNvSpPr>
            <a:spLocks noGrp="1" noRot="1" noChangeAspect="1"/>
          </p:cNvSpPr>
          <p:nvPr>
            <p:ph type="sldImg"/>
          </p:nvPr>
        </p:nvSpPr>
        <p:spPr/>
        <p:txBody>
          <a:bodyPr/>
          <a:lstStyle/>
          <a:p>
            <a:endParaRPr lang="en-BE"/>
          </a:p>
        </p:txBody>
      </p:sp>
      <p:sp>
        <p:nvSpPr>
          <p:cNvPr id="3" name="Notes Placeholder 2">
            <a:extLst>
              <a:ext uri="{FF2B5EF4-FFF2-40B4-BE49-F238E27FC236}">
                <a16:creationId xmlns:a16="http://schemas.microsoft.com/office/drawing/2014/main" id="{7B3C0089-F06D-6A2E-32BB-B68E1F51A17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90FB4FE-6A42-1837-569F-4C2FB5F58B06}"/>
              </a:ext>
            </a:extLst>
          </p:cNvPr>
          <p:cNvSpPr>
            <a:spLocks noGrp="1"/>
          </p:cNvSpPr>
          <p:nvPr>
            <p:ph type="sldNum" sz="quarter" idx="5"/>
          </p:nvPr>
        </p:nvSpPr>
        <p:spPr/>
        <p:txBody>
          <a:bodyPr/>
          <a:lstStyle/>
          <a:p>
            <a:fld id="{46C4D562-1C9F-FD44-B477-BDA61B9F7A54}" type="slidenum">
              <a:rPr lang="en-US" smtClean="0"/>
              <a:t>13</a:t>
            </a:fld>
            <a:endParaRPr lang="en-US"/>
          </a:p>
        </p:txBody>
      </p:sp>
    </p:spTree>
    <p:extLst>
      <p:ext uri="{BB962C8B-B14F-4D97-AF65-F5344CB8AC3E}">
        <p14:creationId xmlns:p14="http://schemas.microsoft.com/office/powerpoint/2010/main" val="38930689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19865-E3F9-0D4E-482E-35C01AB47E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B111EE-91ED-54FB-A0E9-2D701E07B1F6}"/>
              </a:ext>
            </a:extLst>
          </p:cNvPr>
          <p:cNvSpPr>
            <a:spLocks noGrp="1" noRot="1" noChangeAspect="1"/>
          </p:cNvSpPr>
          <p:nvPr>
            <p:ph type="sldImg"/>
          </p:nvPr>
        </p:nvSpPr>
        <p:spPr/>
        <p:txBody>
          <a:bodyPr/>
          <a:lstStyle/>
          <a:p>
            <a:endParaRPr lang="en-BE"/>
          </a:p>
        </p:txBody>
      </p:sp>
      <p:sp>
        <p:nvSpPr>
          <p:cNvPr id="3" name="Notes Placeholder 2">
            <a:extLst>
              <a:ext uri="{FF2B5EF4-FFF2-40B4-BE49-F238E27FC236}">
                <a16:creationId xmlns:a16="http://schemas.microsoft.com/office/drawing/2014/main" id="{BA71A53E-BA44-0FC6-064E-43109824F06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C83F625-D6B0-E8FA-4D7D-6202EEB2CE3F}"/>
              </a:ext>
            </a:extLst>
          </p:cNvPr>
          <p:cNvSpPr>
            <a:spLocks noGrp="1"/>
          </p:cNvSpPr>
          <p:nvPr>
            <p:ph type="sldNum" sz="quarter" idx="5"/>
          </p:nvPr>
        </p:nvSpPr>
        <p:spPr/>
        <p:txBody>
          <a:bodyPr/>
          <a:lstStyle/>
          <a:p>
            <a:fld id="{46C4D562-1C9F-FD44-B477-BDA61B9F7A54}" type="slidenum">
              <a:rPr lang="en-US" smtClean="0"/>
              <a:t>14</a:t>
            </a:fld>
            <a:endParaRPr lang="en-US"/>
          </a:p>
        </p:txBody>
      </p:sp>
    </p:spTree>
    <p:extLst>
      <p:ext uri="{BB962C8B-B14F-4D97-AF65-F5344CB8AC3E}">
        <p14:creationId xmlns:p14="http://schemas.microsoft.com/office/powerpoint/2010/main" val="10724708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D354CC-855B-1770-BA3F-57BB2FD407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80440D-497E-3657-C3F4-12F6B936BA0F}"/>
              </a:ext>
            </a:extLst>
          </p:cNvPr>
          <p:cNvSpPr>
            <a:spLocks noGrp="1" noRot="1" noChangeAspect="1"/>
          </p:cNvSpPr>
          <p:nvPr>
            <p:ph type="sldImg"/>
          </p:nvPr>
        </p:nvSpPr>
        <p:spPr/>
        <p:txBody>
          <a:bodyPr/>
          <a:lstStyle/>
          <a:p>
            <a:endParaRPr lang="en-BE"/>
          </a:p>
        </p:txBody>
      </p:sp>
      <p:sp>
        <p:nvSpPr>
          <p:cNvPr id="3" name="Notes Placeholder 2">
            <a:extLst>
              <a:ext uri="{FF2B5EF4-FFF2-40B4-BE49-F238E27FC236}">
                <a16:creationId xmlns:a16="http://schemas.microsoft.com/office/drawing/2014/main" id="{97BB7BE2-A4D6-3C1A-4362-77B123F6CD8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BC01D7C-3F00-2C0C-64E8-A645F444E3B5}"/>
              </a:ext>
            </a:extLst>
          </p:cNvPr>
          <p:cNvSpPr>
            <a:spLocks noGrp="1"/>
          </p:cNvSpPr>
          <p:nvPr>
            <p:ph type="sldNum" sz="quarter" idx="5"/>
          </p:nvPr>
        </p:nvSpPr>
        <p:spPr/>
        <p:txBody>
          <a:bodyPr/>
          <a:lstStyle/>
          <a:p>
            <a:fld id="{46C4D562-1C9F-FD44-B477-BDA61B9F7A54}" type="slidenum">
              <a:rPr lang="en-US" smtClean="0"/>
              <a:t>15</a:t>
            </a:fld>
            <a:endParaRPr lang="en-US"/>
          </a:p>
        </p:txBody>
      </p:sp>
    </p:spTree>
    <p:extLst>
      <p:ext uri="{BB962C8B-B14F-4D97-AF65-F5344CB8AC3E}">
        <p14:creationId xmlns:p14="http://schemas.microsoft.com/office/powerpoint/2010/main" val="13152629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C9A27-52C5-1BB6-D54E-1EBCE0B72D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8694E4-9464-0B97-BE14-141636FA3F2E}"/>
              </a:ext>
            </a:extLst>
          </p:cNvPr>
          <p:cNvSpPr>
            <a:spLocks noGrp="1" noRot="1" noChangeAspect="1"/>
          </p:cNvSpPr>
          <p:nvPr>
            <p:ph type="sldImg"/>
          </p:nvPr>
        </p:nvSpPr>
        <p:spPr/>
        <p:txBody>
          <a:bodyPr/>
          <a:lstStyle/>
          <a:p>
            <a:endParaRPr lang="en-BE"/>
          </a:p>
        </p:txBody>
      </p:sp>
      <p:sp>
        <p:nvSpPr>
          <p:cNvPr id="3" name="Notes Placeholder 2">
            <a:extLst>
              <a:ext uri="{FF2B5EF4-FFF2-40B4-BE49-F238E27FC236}">
                <a16:creationId xmlns:a16="http://schemas.microsoft.com/office/drawing/2014/main" id="{580BDBF4-FEE9-84F4-11AA-7FC597A11CC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DABD2CA-726E-2A68-F9C6-F78033499037}"/>
              </a:ext>
            </a:extLst>
          </p:cNvPr>
          <p:cNvSpPr>
            <a:spLocks noGrp="1"/>
          </p:cNvSpPr>
          <p:nvPr>
            <p:ph type="sldNum" sz="quarter" idx="5"/>
          </p:nvPr>
        </p:nvSpPr>
        <p:spPr/>
        <p:txBody>
          <a:bodyPr/>
          <a:lstStyle/>
          <a:p>
            <a:fld id="{46C4D562-1C9F-FD44-B477-BDA61B9F7A54}" type="slidenum">
              <a:rPr lang="en-US" smtClean="0"/>
              <a:t>3</a:t>
            </a:fld>
            <a:endParaRPr lang="en-US"/>
          </a:p>
        </p:txBody>
      </p:sp>
    </p:spTree>
    <p:extLst>
      <p:ext uri="{BB962C8B-B14F-4D97-AF65-F5344CB8AC3E}">
        <p14:creationId xmlns:p14="http://schemas.microsoft.com/office/powerpoint/2010/main" val="21013115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BE"/>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C4D562-1C9F-FD44-B477-BDA61B9F7A54}" type="slidenum">
              <a:rPr lang="en-US" smtClean="0"/>
              <a:t>4</a:t>
            </a:fld>
            <a:endParaRPr lang="en-US"/>
          </a:p>
        </p:txBody>
      </p:sp>
    </p:spTree>
    <p:extLst>
      <p:ext uri="{BB962C8B-B14F-4D97-AF65-F5344CB8AC3E}">
        <p14:creationId xmlns:p14="http://schemas.microsoft.com/office/powerpoint/2010/main" val="13730074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7260A-76E8-18D0-D2C7-6273B2BE82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F2FB96-F22B-CE81-5D14-A9C9BF06A0C2}"/>
              </a:ext>
            </a:extLst>
          </p:cNvPr>
          <p:cNvSpPr>
            <a:spLocks noGrp="1" noRot="1" noChangeAspect="1"/>
          </p:cNvSpPr>
          <p:nvPr>
            <p:ph type="sldImg"/>
          </p:nvPr>
        </p:nvSpPr>
        <p:spPr/>
        <p:txBody>
          <a:bodyPr/>
          <a:lstStyle/>
          <a:p>
            <a:endParaRPr lang="en-BE"/>
          </a:p>
        </p:txBody>
      </p:sp>
      <p:sp>
        <p:nvSpPr>
          <p:cNvPr id="3" name="Notes Placeholder 2">
            <a:extLst>
              <a:ext uri="{FF2B5EF4-FFF2-40B4-BE49-F238E27FC236}">
                <a16:creationId xmlns:a16="http://schemas.microsoft.com/office/drawing/2014/main" id="{196F8EB3-69A2-ECD5-163F-62C94A4A8CD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B307B6A-5028-2D10-97D5-390CA08159D8}"/>
              </a:ext>
            </a:extLst>
          </p:cNvPr>
          <p:cNvSpPr>
            <a:spLocks noGrp="1"/>
          </p:cNvSpPr>
          <p:nvPr>
            <p:ph type="sldNum" sz="quarter" idx="5"/>
          </p:nvPr>
        </p:nvSpPr>
        <p:spPr/>
        <p:txBody>
          <a:bodyPr/>
          <a:lstStyle/>
          <a:p>
            <a:fld id="{46C4D562-1C9F-FD44-B477-BDA61B9F7A54}" type="slidenum">
              <a:rPr lang="en-US" smtClean="0"/>
              <a:t>5</a:t>
            </a:fld>
            <a:endParaRPr lang="en-US"/>
          </a:p>
        </p:txBody>
      </p:sp>
    </p:spTree>
    <p:extLst>
      <p:ext uri="{BB962C8B-B14F-4D97-AF65-F5344CB8AC3E}">
        <p14:creationId xmlns:p14="http://schemas.microsoft.com/office/powerpoint/2010/main" val="41858099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5979D8-29E0-EF16-EF4F-8FD2CF9D02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0AE3C1-4D25-7F71-9095-6059CE32332D}"/>
              </a:ext>
            </a:extLst>
          </p:cNvPr>
          <p:cNvSpPr>
            <a:spLocks noGrp="1" noRot="1" noChangeAspect="1"/>
          </p:cNvSpPr>
          <p:nvPr>
            <p:ph type="sldImg"/>
          </p:nvPr>
        </p:nvSpPr>
        <p:spPr/>
        <p:txBody>
          <a:bodyPr/>
          <a:lstStyle/>
          <a:p>
            <a:endParaRPr lang="en-BE"/>
          </a:p>
        </p:txBody>
      </p:sp>
      <p:sp>
        <p:nvSpPr>
          <p:cNvPr id="3" name="Notes Placeholder 2">
            <a:extLst>
              <a:ext uri="{FF2B5EF4-FFF2-40B4-BE49-F238E27FC236}">
                <a16:creationId xmlns:a16="http://schemas.microsoft.com/office/drawing/2014/main" id="{7D010F5F-8634-1A92-734C-05DA6ABF062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B517870-D624-46FC-DB4B-7F5869FB4070}"/>
              </a:ext>
            </a:extLst>
          </p:cNvPr>
          <p:cNvSpPr>
            <a:spLocks noGrp="1"/>
          </p:cNvSpPr>
          <p:nvPr>
            <p:ph type="sldNum" sz="quarter" idx="5"/>
          </p:nvPr>
        </p:nvSpPr>
        <p:spPr/>
        <p:txBody>
          <a:bodyPr/>
          <a:lstStyle/>
          <a:p>
            <a:fld id="{46C4D562-1C9F-FD44-B477-BDA61B9F7A54}" type="slidenum">
              <a:rPr lang="en-US" smtClean="0"/>
              <a:t>8</a:t>
            </a:fld>
            <a:endParaRPr lang="en-US"/>
          </a:p>
        </p:txBody>
      </p:sp>
    </p:spTree>
    <p:extLst>
      <p:ext uri="{BB962C8B-B14F-4D97-AF65-F5344CB8AC3E}">
        <p14:creationId xmlns:p14="http://schemas.microsoft.com/office/powerpoint/2010/main" val="36946426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2A60BE-4673-6150-7C65-AE4CCD60F1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B0F02F-F290-79A1-8AD1-B834078DDAEC}"/>
              </a:ext>
            </a:extLst>
          </p:cNvPr>
          <p:cNvSpPr>
            <a:spLocks noGrp="1" noRot="1" noChangeAspect="1"/>
          </p:cNvSpPr>
          <p:nvPr>
            <p:ph type="sldImg"/>
          </p:nvPr>
        </p:nvSpPr>
        <p:spPr/>
        <p:txBody>
          <a:bodyPr/>
          <a:lstStyle/>
          <a:p>
            <a:endParaRPr lang="en-BE"/>
          </a:p>
        </p:txBody>
      </p:sp>
      <p:sp>
        <p:nvSpPr>
          <p:cNvPr id="3" name="Notes Placeholder 2">
            <a:extLst>
              <a:ext uri="{FF2B5EF4-FFF2-40B4-BE49-F238E27FC236}">
                <a16:creationId xmlns:a16="http://schemas.microsoft.com/office/drawing/2014/main" id="{C0D5BE85-AA09-C9F8-3B7A-02B84CF733E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99FEB43-150C-80A7-CAC9-45D117081722}"/>
              </a:ext>
            </a:extLst>
          </p:cNvPr>
          <p:cNvSpPr>
            <a:spLocks noGrp="1"/>
          </p:cNvSpPr>
          <p:nvPr>
            <p:ph type="sldNum" sz="quarter" idx="5"/>
          </p:nvPr>
        </p:nvSpPr>
        <p:spPr/>
        <p:txBody>
          <a:bodyPr/>
          <a:lstStyle/>
          <a:p>
            <a:fld id="{46C4D562-1C9F-FD44-B477-BDA61B9F7A54}" type="slidenum">
              <a:rPr lang="en-US" smtClean="0"/>
              <a:t>9</a:t>
            </a:fld>
            <a:endParaRPr lang="en-US"/>
          </a:p>
        </p:txBody>
      </p:sp>
    </p:spTree>
    <p:extLst>
      <p:ext uri="{BB962C8B-B14F-4D97-AF65-F5344CB8AC3E}">
        <p14:creationId xmlns:p14="http://schemas.microsoft.com/office/powerpoint/2010/main" val="1292648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B88F5-2571-A4A2-1E7A-852B9E9C46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BA5FFC-DD07-9880-94E9-C64DEA6CBD65}"/>
              </a:ext>
            </a:extLst>
          </p:cNvPr>
          <p:cNvSpPr>
            <a:spLocks noGrp="1" noRot="1" noChangeAspect="1"/>
          </p:cNvSpPr>
          <p:nvPr>
            <p:ph type="sldImg"/>
          </p:nvPr>
        </p:nvSpPr>
        <p:spPr/>
        <p:txBody>
          <a:bodyPr/>
          <a:lstStyle/>
          <a:p>
            <a:endParaRPr lang="en-BE"/>
          </a:p>
        </p:txBody>
      </p:sp>
      <p:sp>
        <p:nvSpPr>
          <p:cNvPr id="3" name="Notes Placeholder 2">
            <a:extLst>
              <a:ext uri="{FF2B5EF4-FFF2-40B4-BE49-F238E27FC236}">
                <a16:creationId xmlns:a16="http://schemas.microsoft.com/office/drawing/2014/main" id="{C6E7C8D4-CFEE-75E8-8620-292574642A5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E71E94C-9CB9-D863-B1B0-07F4BA797531}"/>
              </a:ext>
            </a:extLst>
          </p:cNvPr>
          <p:cNvSpPr>
            <a:spLocks noGrp="1"/>
          </p:cNvSpPr>
          <p:nvPr>
            <p:ph type="sldNum" sz="quarter" idx="5"/>
          </p:nvPr>
        </p:nvSpPr>
        <p:spPr/>
        <p:txBody>
          <a:bodyPr/>
          <a:lstStyle/>
          <a:p>
            <a:fld id="{46C4D562-1C9F-FD44-B477-BDA61B9F7A54}" type="slidenum">
              <a:rPr lang="en-US" smtClean="0"/>
              <a:t>10</a:t>
            </a:fld>
            <a:endParaRPr lang="en-US"/>
          </a:p>
        </p:txBody>
      </p:sp>
    </p:spTree>
    <p:extLst>
      <p:ext uri="{BB962C8B-B14F-4D97-AF65-F5344CB8AC3E}">
        <p14:creationId xmlns:p14="http://schemas.microsoft.com/office/powerpoint/2010/main" val="9294633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F6D55-B1FB-867F-99EE-B475C92D1D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DB15D8-B17A-4CFF-287B-1A24FD7A0B00}"/>
              </a:ext>
            </a:extLst>
          </p:cNvPr>
          <p:cNvSpPr>
            <a:spLocks noGrp="1" noRot="1" noChangeAspect="1"/>
          </p:cNvSpPr>
          <p:nvPr>
            <p:ph type="sldImg"/>
          </p:nvPr>
        </p:nvSpPr>
        <p:spPr/>
        <p:txBody>
          <a:bodyPr/>
          <a:lstStyle/>
          <a:p>
            <a:endParaRPr lang="en-BE"/>
          </a:p>
        </p:txBody>
      </p:sp>
      <p:sp>
        <p:nvSpPr>
          <p:cNvPr id="3" name="Notes Placeholder 2">
            <a:extLst>
              <a:ext uri="{FF2B5EF4-FFF2-40B4-BE49-F238E27FC236}">
                <a16:creationId xmlns:a16="http://schemas.microsoft.com/office/drawing/2014/main" id="{67A81103-FC93-A15D-BA04-1BDC9E4AA5C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834D350-63AD-6426-C883-318AEEB08B39}"/>
              </a:ext>
            </a:extLst>
          </p:cNvPr>
          <p:cNvSpPr>
            <a:spLocks noGrp="1"/>
          </p:cNvSpPr>
          <p:nvPr>
            <p:ph type="sldNum" sz="quarter" idx="5"/>
          </p:nvPr>
        </p:nvSpPr>
        <p:spPr/>
        <p:txBody>
          <a:bodyPr/>
          <a:lstStyle/>
          <a:p>
            <a:fld id="{46C4D562-1C9F-FD44-B477-BDA61B9F7A54}" type="slidenum">
              <a:rPr lang="en-US" smtClean="0"/>
              <a:t>11</a:t>
            </a:fld>
            <a:endParaRPr lang="en-US"/>
          </a:p>
        </p:txBody>
      </p:sp>
    </p:spTree>
    <p:extLst>
      <p:ext uri="{BB962C8B-B14F-4D97-AF65-F5344CB8AC3E}">
        <p14:creationId xmlns:p14="http://schemas.microsoft.com/office/powerpoint/2010/main" val="37925439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635A4B-097A-1E81-B364-C791B6FE95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ABC9B5-D415-9D48-F903-1726BBF59BBA}"/>
              </a:ext>
            </a:extLst>
          </p:cNvPr>
          <p:cNvSpPr>
            <a:spLocks noGrp="1" noRot="1" noChangeAspect="1"/>
          </p:cNvSpPr>
          <p:nvPr>
            <p:ph type="sldImg"/>
          </p:nvPr>
        </p:nvSpPr>
        <p:spPr/>
        <p:txBody>
          <a:bodyPr/>
          <a:lstStyle/>
          <a:p>
            <a:endParaRPr lang="en-BE"/>
          </a:p>
        </p:txBody>
      </p:sp>
      <p:sp>
        <p:nvSpPr>
          <p:cNvPr id="3" name="Notes Placeholder 2">
            <a:extLst>
              <a:ext uri="{FF2B5EF4-FFF2-40B4-BE49-F238E27FC236}">
                <a16:creationId xmlns:a16="http://schemas.microsoft.com/office/drawing/2014/main" id="{E1069F9C-D3FE-4F89-A57B-9F85F49A01B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DB231CC-00F7-7861-9AC8-C8E2CDEE2EB6}"/>
              </a:ext>
            </a:extLst>
          </p:cNvPr>
          <p:cNvSpPr>
            <a:spLocks noGrp="1"/>
          </p:cNvSpPr>
          <p:nvPr>
            <p:ph type="sldNum" sz="quarter" idx="5"/>
          </p:nvPr>
        </p:nvSpPr>
        <p:spPr/>
        <p:txBody>
          <a:bodyPr/>
          <a:lstStyle/>
          <a:p>
            <a:fld id="{46C4D562-1C9F-FD44-B477-BDA61B9F7A54}" type="slidenum">
              <a:rPr lang="en-US" smtClean="0"/>
              <a:t>12</a:t>
            </a:fld>
            <a:endParaRPr lang="en-US"/>
          </a:p>
        </p:txBody>
      </p:sp>
    </p:spTree>
    <p:extLst>
      <p:ext uri="{BB962C8B-B14F-4D97-AF65-F5344CB8AC3E}">
        <p14:creationId xmlns:p14="http://schemas.microsoft.com/office/powerpoint/2010/main" val="33347302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6E29B-C4AC-21C7-5AA9-44AB33CE7FF3}"/>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F8AE0DE5-1D99-96AE-1640-04B6671883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D3D513EA-051E-616C-11CB-161203519457}"/>
              </a:ext>
            </a:extLst>
          </p:cNvPr>
          <p:cNvSpPr>
            <a:spLocks noGrp="1"/>
          </p:cNvSpPr>
          <p:nvPr>
            <p:ph type="dt" sz="half" idx="10"/>
          </p:nvPr>
        </p:nvSpPr>
        <p:spPr/>
        <p:txBody>
          <a:bodyPr/>
          <a:lstStyle/>
          <a:p>
            <a:fld id="{ADBCE997-1271-4FDD-9D19-4EF99A4B866C}" type="datetime1">
              <a:rPr lang="en-US" smtClean="0"/>
              <a:t>8/31/2026</a:t>
            </a:fld>
            <a:endParaRPr lang="en-US"/>
          </a:p>
        </p:txBody>
      </p:sp>
      <p:sp>
        <p:nvSpPr>
          <p:cNvPr id="5" name="Footer Placeholder 4">
            <a:extLst>
              <a:ext uri="{FF2B5EF4-FFF2-40B4-BE49-F238E27FC236}">
                <a16:creationId xmlns:a16="http://schemas.microsoft.com/office/drawing/2014/main" id="{B4CA574A-A38F-E4E2-1A7D-1070472520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477560-DA26-DF01-7194-D6B0C38D2290}"/>
              </a:ext>
            </a:extLst>
          </p:cNvPr>
          <p:cNvSpPr>
            <a:spLocks noGrp="1"/>
          </p:cNvSpPr>
          <p:nvPr>
            <p:ph type="sldNum" sz="quarter" idx="12"/>
          </p:nvPr>
        </p:nvSpPr>
        <p:spPr/>
        <p:txBody>
          <a:bodyPr/>
          <a:lstStyle/>
          <a:p>
            <a:fld id="{158BAFB2-B740-B249-B574-15E2E869201C}" type="slidenum">
              <a:rPr lang="en-US" smtClean="0"/>
              <a:t>‹#›</a:t>
            </a:fld>
            <a:endParaRPr lang="en-US"/>
          </a:p>
        </p:txBody>
      </p:sp>
    </p:spTree>
    <p:extLst>
      <p:ext uri="{BB962C8B-B14F-4D97-AF65-F5344CB8AC3E}">
        <p14:creationId xmlns:p14="http://schemas.microsoft.com/office/powerpoint/2010/main" val="1465676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C85CE-650D-29EF-B1CF-FC845B88B48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FE3668B1-B23B-9F79-CB50-8A09750D3C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FAC5CBA-8A4D-7D99-F1CD-5CC2451D4A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3713EA4-CA77-C406-7D19-938E089F8D62}"/>
              </a:ext>
            </a:extLst>
          </p:cNvPr>
          <p:cNvSpPr>
            <a:spLocks noGrp="1"/>
          </p:cNvSpPr>
          <p:nvPr>
            <p:ph type="dt" sz="half" idx="10"/>
          </p:nvPr>
        </p:nvSpPr>
        <p:spPr/>
        <p:txBody>
          <a:bodyPr/>
          <a:lstStyle/>
          <a:p>
            <a:fld id="{4771D5D3-A35C-4015-85EC-C1DA6EAFAFF0}" type="datetime1">
              <a:rPr lang="en-US" smtClean="0"/>
              <a:t>8/31/2026</a:t>
            </a:fld>
            <a:endParaRPr lang="en-US"/>
          </a:p>
        </p:txBody>
      </p:sp>
      <p:sp>
        <p:nvSpPr>
          <p:cNvPr id="6" name="Footer Placeholder 5">
            <a:extLst>
              <a:ext uri="{FF2B5EF4-FFF2-40B4-BE49-F238E27FC236}">
                <a16:creationId xmlns:a16="http://schemas.microsoft.com/office/drawing/2014/main" id="{08E8E8F2-1AD3-B983-AF02-1F5FCB2DF5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F12257-91AB-FF36-B73D-4187F29D208D}"/>
              </a:ext>
            </a:extLst>
          </p:cNvPr>
          <p:cNvSpPr>
            <a:spLocks noGrp="1"/>
          </p:cNvSpPr>
          <p:nvPr>
            <p:ph type="sldNum" sz="quarter" idx="12"/>
          </p:nvPr>
        </p:nvSpPr>
        <p:spPr/>
        <p:txBody>
          <a:bodyPr/>
          <a:lstStyle/>
          <a:p>
            <a:fld id="{158BAFB2-B740-B249-B574-15E2E869201C}" type="slidenum">
              <a:rPr lang="en-US" smtClean="0"/>
              <a:t>‹#›</a:t>
            </a:fld>
            <a:endParaRPr lang="en-US"/>
          </a:p>
        </p:txBody>
      </p:sp>
    </p:spTree>
    <p:extLst>
      <p:ext uri="{BB962C8B-B14F-4D97-AF65-F5344CB8AC3E}">
        <p14:creationId xmlns:p14="http://schemas.microsoft.com/office/powerpoint/2010/main" val="3960605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91E3A-6E9F-91C8-48AA-BAAEAD7E465C}"/>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24C2DCC-480B-37E8-F4E1-1B53FEED3492}"/>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DB7338E-9E81-D896-D121-08CCCED0A832}"/>
              </a:ext>
            </a:extLst>
          </p:cNvPr>
          <p:cNvSpPr>
            <a:spLocks noGrp="1"/>
          </p:cNvSpPr>
          <p:nvPr>
            <p:ph type="dt" sz="half" idx="10"/>
          </p:nvPr>
        </p:nvSpPr>
        <p:spPr/>
        <p:txBody>
          <a:bodyPr/>
          <a:lstStyle/>
          <a:p>
            <a:fld id="{40A52406-D255-4DB2-9E03-E2BCFBD2E876}" type="datetime1">
              <a:rPr lang="en-US" smtClean="0"/>
              <a:t>8/31/2026</a:t>
            </a:fld>
            <a:endParaRPr lang="en-US"/>
          </a:p>
        </p:txBody>
      </p:sp>
      <p:sp>
        <p:nvSpPr>
          <p:cNvPr id="5" name="Footer Placeholder 4">
            <a:extLst>
              <a:ext uri="{FF2B5EF4-FFF2-40B4-BE49-F238E27FC236}">
                <a16:creationId xmlns:a16="http://schemas.microsoft.com/office/drawing/2014/main" id="{7C307129-D952-EF5E-C059-79DC6119B3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0C8C68-7B91-FF6C-9094-7264BBA30AD1}"/>
              </a:ext>
            </a:extLst>
          </p:cNvPr>
          <p:cNvSpPr>
            <a:spLocks noGrp="1"/>
          </p:cNvSpPr>
          <p:nvPr>
            <p:ph type="sldNum" sz="quarter" idx="12"/>
          </p:nvPr>
        </p:nvSpPr>
        <p:spPr/>
        <p:txBody>
          <a:bodyPr/>
          <a:lstStyle/>
          <a:p>
            <a:fld id="{158BAFB2-B740-B249-B574-15E2E869201C}" type="slidenum">
              <a:rPr lang="en-US" smtClean="0"/>
              <a:t>‹#›</a:t>
            </a:fld>
            <a:endParaRPr lang="en-US"/>
          </a:p>
        </p:txBody>
      </p:sp>
    </p:spTree>
    <p:extLst>
      <p:ext uri="{BB962C8B-B14F-4D97-AF65-F5344CB8AC3E}">
        <p14:creationId xmlns:p14="http://schemas.microsoft.com/office/powerpoint/2010/main" val="4552092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4FCCE7-797C-33B9-A308-06C05875566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3CAE550-CFA1-8522-4A43-E809D9E6E178}"/>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2DD2BEE-960E-0777-7C60-5B7B46634495}"/>
              </a:ext>
            </a:extLst>
          </p:cNvPr>
          <p:cNvSpPr>
            <a:spLocks noGrp="1"/>
          </p:cNvSpPr>
          <p:nvPr>
            <p:ph type="dt" sz="half" idx="10"/>
          </p:nvPr>
        </p:nvSpPr>
        <p:spPr/>
        <p:txBody>
          <a:bodyPr/>
          <a:lstStyle/>
          <a:p>
            <a:fld id="{5FC25648-F3FC-4B42-A625-6D7DB199DD95}" type="datetime1">
              <a:rPr lang="en-US" smtClean="0"/>
              <a:t>8/31/2026</a:t>
            </a:fld>
            <a:endParaRPr lang="en-US"/>
          </a:p>
        </p:txBody>
      </p:sp>
      <p:sp>
        <p:nvSpPr>
          <p:cNvPr id="5" name="Footer Placeholder 4">
            <a:extLst>
              <a:ext uri="{FF2B5EF4-FFF2-40B4-BE49-F238E27FC236}">
                <a16:creationId xmlns:a16="http://schemas.microsoft.com/office/drawing/2014/main" id="{472989DF-8BE9-8B5D-DA7E-0C504134C7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704010-6A0E-2E8B-7617-F42FB7329E58}"/>
              </a:ext>
            </a:extLst>
          </p:cNvPr>
          <p:cNvSpPr>
            <a:spLocks noGrp="1"/>
          </p:cNvSpPr>
          <p:nvPr>
            <p:ph type="sldNum" sz="quarter" idx="12"/>
          </p:nvPr>
        </p:nvSpPr>
        <p:spPr/>
        <p:txBody>
          <a:bodyPr/>
          <a:lstStyle/>
          <a:p>
            <a:fld id="{158BAFB2-B740-B249-B574-15E2E869201C}" type="slidenum">
              <a:rPr lang="en-US" smtClean="0"/>
              <a:t>‹#›</a:t>
            </a:fld>
            <a:endParaRPr lang="en-US"/>
          </a:p>
        </p:txBody>
      </p:sp>
    </p:spTree>
    <p:extLst>
      <p:ext uri="{BB962C8B-B14F-4D97-AF65-F5344CB8AC3E}">
        <p14:creationId xmlns:p14="http://schemas.microsoft.com/office/powerpoint/2010/main" val="40766931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C7CF1-1C01-E65E-79FE-EF6957F5D59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FFFAB87-B0E8-FB04-F0B2-F51AD3993B9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EAF0855-6E1E-2DF1-A5F1-F4BAF03A7C00}"/>
              </a:ext>
            </a:extLst>
          </p:cNvPr>
          <p:cNvSpPr>
            <a:spLocks noGrp="1"/>
          </p:cNvSpPr>
          <p:nvPr>
            <p:ph type="dt" sz="half" idx="10"/>
          </p:nvPr>
        </p:nvSpPr>
        <p:spPr/>
        <p:txBody>
          <a:bodyPr/>
          <a:lstStyle/>
          <a:p>
            <a:fld id="{ED6F8B5D-F16E-4974-A7A7-5DBE71DCC435}" type="datetime1">
              <a:rPr lang="en-US" smtClean="0"/>
              <a:t>8/31/2026</a:t>
            </a:fld>
            <a:endParaRPr lang="en-US"/>
          </a:p>
        </p:txBody>
      </p:sp>
      <p:sp>
        <p:nvSpPr>
          <p:cNvPr id="5" name="Footer Placeholder 4">
            <a:extLst>
              <a:ext uri="{FF2B5EF4-FFF2-40B4-BE49-F238E27FC236}">
                <a16:creationId xmlns:a16="http://schemas.microsoft.com/office/drawing/2014/main" id="{CFA1531D-BC68-DA6E-A797-BEA7DDC95E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1AD5C5-95B8-A4A6-F779-392BEC1318D8}"/>
              </a:ext>
            </a:extLst>
          </p:cNvPr>
          <p:cNvSpPr>
            <a:spLocks noGrp="1"/>
          </p:cNvSpPr>
          <p:nvPr>
            <p:ph type="sldNum" sz="quarter" idx="12"/>
          </p:nvPr>
        </p:nvSpPr>
        <p:spPr/>
        <p:txBody>
          <a:bodyPr/>
          <a:lstStyle/>
          <a:p>
            <a:fld id="{158BAFB2-B740-B249-B574-15E2E869201C}" type="slidenum">
              <a:rPr lang="en-US" smtClean="0"/>
              <a:t>‹#›</a:t>
            </a:fld>
            <a:endParaRPr lang="en-US"/>
          </a:p>
        </p:txBody>
      </p:sp>
    </p:spTree>
    <p:extLst>
      <p:ext uri="{BB962C8B-B14F-4D97-AF65-F5344CB8AC3E}">
        <p14:creationId xmlns:p14="http://schemas.microsoft.com/office/powerpoint/2010/main" val="8081607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78073-053A-9227-8750-0E814EAE8460}"/>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E32B3874-7D67-DB9E-CCB6-730DA08B417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12639F68-26A5-98BC-1EF9-7ABEEDE59822}"/>
              </a:ext>
            </a:extLst>
          </p:cNvPr>
          <p:cNvSpPr>
            <a:spLocks noGrp="1"/>
          </p:cNvSpPr>
          <p:nvPr>
            <p:ph type="dt" sz="half" idx="10"/>
          </p:nvPr>
        </p:nvSpPr>
        <p:spPr/>
        <p:txBody>
          <a:bodyPr/>
          <a:lstStyle/>
          <a:p>
            <a:fld id="{55E30F9B-C9CD-44F3-B288-A9E6622C07C5}" type="datetime1">
              <a:rPr lang="en-US" smtClean="0"/>
              <a:t>8/31/2026</a:t>
            </a:fld>
            <a:endParaRPr lang="en-US"/>
          </a:p>
        </p:txBody>
      </p:sp>
      <p:sp>
        <p:nvSpPr>
          <p:cNvPr id="5" name="Footer Placeholder 4">
            <a:extLst>
              <a:ext uri="{FF2B5EF4-FFF2-40B4-BE49-F238E27FC236}">
                <a16:creationId xmlns:a16="http://schemas.microsoft.com/office/drawing/2014/main" id="{D0464336-FBBF-178C-940F-9081019A25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C8ED19-B89A-BC39-81D1-54E2FBEC2F20}"/>
              </a:ext>
            </a:extLst>
          </p:cNvPr>
          <p:cNvSpPr>
            <a:spLocks noGrp="1"/>
          </p:cNvSpPr>
          <p:nvPr>
            <p:ph type="sldNum" sz="quarter" idx="12"/>
          </p:nvPr>
        </p:nvSpPr>
        <p:spPr/>
        <p:txBody>
          <a:bodyPr/>
          <a:lstStyle/>
          <a:p>
            <a:fld id="{158BAFB2-B740-B249-B574-15E2E869201C}" type="slidenum">
              <a:rPr lang="en-US" smtClean="0"/>
              <a:t>‹#›</a:t>
            </a:fld>
            <a:endParaRPr lang="en-US"/>
          </a:p>
        </p:txBody>
      </p:sp>
    </p:spTree>
    <p:extLst>
      <p:ext uri="{BB962C8B-B14F-4D97-AF65-F5344CB8AC3E}">
        <p14:creationId xmlns:p14="http://schemas.microsoft.com/office/powerpoint/2010/main" val="89117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90B00C-D7C7-E626-EEB5-496FFFCA104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E68384A-A6AA-6978-A74F-0ACE8A733E1C}"/>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A62F7209-5562-E721-8B5A-C5CD86FCF21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A3DF4BFC-5AEA-2B6F-3D39-208DEA61BECD}"/>
              </a:ext>
            </a:extLst>
          </p:cNvPr>
          <p:cNvSpPr>
            <a:spLocks noGrp="1"/>
          </p:cNvSpPr>
          <p:nvPr>
            <p:ph type="dt" sz="half" idx="10"/>
          </p:nvPr>
        </p:nvSpPr>
        <p:spPr/>
        <p:txBody>
          <a:bodyPr/>
          <a:lstStyle/>
          <a:p>
            <a:fld id="{08BE8308-9112-486F-B051-5121163ACECB}" type="datetime1">
              <a:rPr lang="en-US" smtClean="0"/>
              <a:t>8/31/2026</a:t>
            </a:fld>
            <a:endParaRPr lang="en-US"/>
          </a:p>
        </p:txBody>
      </p:sp>
      <p:sp>
        <p:nvSpPr>
          <p:cNvPr id="6" name="Footer Placeholder 5">
            <a:extLst>
              <a:ext uri="{FF2B5EF4-FFF2-40B4-BE49-F238E27FC236}">
                <a16:creationId xmlns:a16="http://schemas.microsoft.com/office/drawing/2014/main" id="{4CFE27F1-B7D2-47F9-53B0-99A2AEBECCC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7BAE74-C673-CC8D-B0AE-B567B4EC08B2}"/>
              </a:ext>
            </a:extLst>
          </p:cNvPr>
          <p:cNvSpPr>
            <a:spLocks noGrp="1"/>
          </p:cNvSpPr>
          <p:nvPr>
            <p:ph type="sldNum" sz="quarter" idx="12"/>
          </p:nvPr>
        </p:nvSpPr>
        <p:spPr/>
        <p:txBody>
          <a:bodyPr/>
          <a:lstStyle/>
          <a:p>
            <a:fld id="{158BAFB2-B740-B249-B574-15E2E869201C}" type="slidenum">
              <a:rPr lang="en-US" smtClean="0"/>
              <a:t>‹#›</a:t>
            </a:fld>
            <a:endParaRPr lang="en-US"/>
          </a:p>
        </p:txBody>
      </p:sp>
    </p:spTree>
    <p:extLst>
      <p:ext uri="{BB962C8B-B14F-4D97-AF65-F5344CB8AC3E}">
        <p14:creationId xmlns:p14="http://schemas.microsoft.com/office/powerpoint/2010/main" val="3746660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3BBFBD8-FCBD-9DB1-FE09-71C2412F00F8}"/>
              </a:ext>
            </a:extLst>
          </p:cNvPr>
          <p:cNvSpPr/>
          <p:nvPr userDrawn="1"/>
        </p:nvSpPr>
        <p:spPr>
          <a:xfrm>
            <a:off x="3722914" y="0"/>
            <a:ext cx="8469085" cy="6858000"/>
          </a:xfrm>
          <a:prstGeom prst="rect">
            <a:avLst/>
          </a:prstGeom>
          <a:solidFill>
            <a:srgbClr val="3A557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3F48063-86DC-1F58-1873-5A73C06E175B}"/>
              </a:ext>
            </a:extLst>
          </p:cNvPr>
          <p:cNvSpPr/>
          <p:nvPr userDrawn="1"/>
        </p:nvSpPr>
        <p:spPr>
          <a:xfrm>
            <a:off x="248596" y="0"/>
            <a:ext cx="6858000" cy="68580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B42C8DAC-1B11-BDCA-6D43-AEEC0D0CABC1}"/>
              </a:ext>
            </a:extLst>
          </p:cNvPr>
          <p:cNvPicPr>
            <a:picLocks noChangeAspect="1"/>
          </p:cNvPicPr>
          <p:nvPr userDrawn="1"/>
        </p:nvPicPr>
        <p:blipFill>
          <a:blip r:embed="rId2"/>
          <a:stretch>
            <a:fillRect/>
          </a:stretch>
        </p:blipFill>
        <p:spPr>
          <a:xfrm>
            <a:off x="0" y="818447"/>
            <a:ext cx="5840475" cy="5221105"/>
          </a:xfrm>
          <a:prstGeom prst="rect">
            <a:avLst/>
          </a:prstGeom>
        </p:spPr>
      </p:pic>
      <p:sp>
        <p:nvSpPr>
          <p:cNvPr id="2" name="Title 1">
            <a:extLst>
              <a:ext uri="{FF2B5EF4-FFF2-40B4-BE49-F238E27FC236}">
                <a16:creationId xmlns:a16="http://schemas.microsoft.com/office/drawing/2014/main" id="{BD90B00C-D7C7-E626-EEB5-496FFFCA104D}"/>
              </a:ext>
            </a:extLst>
          </p:cNvPr>
          <p:cNvSpPr>
            <a:spLocks noGrp="1"/>
          </p:cNvSpPr>
          <p:nvPr>
            <p:ph type="title"/>
          </p:nvPr>
        </p:nvSpPr>
        <p:spPr>
          <a:xfrm>
            <a:off x="7300564" y="365125"/>
            <a:ext cx="4247205" cy="1325563"/>
          </a:xfrm>
        </p:spPr>
        <p:txBody>
          <a:bodyPr/>
          <a:lstStyle>
            <a:lvl1pPr>
              <a:defRPr>
                <a:solidFill>
                  <a:schemeClr val="bg1"/>
                </a:solidFill>
              </a:defRPr>
            </a:lvl1pPr>
          </a:lstStyle>
          <a:p>
            <a:r>
              <a:rPr lang="en-GB" dirty="0"/>
              <a:t>Click to edit Master title style</a:t>
            </a:r>
            <a:endParaRPr lang="en-US" dirty="0"/>
          </a:p>
        </p:txBody>
      </p:sp>
      <p:sp>
        <p:nvSpPr>
          <p:cNvPr id="4" name="Content Placeholder 3">
            <a:extLst>
              <a:ext uri="{FF2B5EF4-FFF2-40B4-BE49-F238E27FC236}">
                <a16:creationId xmlns:a16="http://schemas.microsoft.com/office/drawing/2014/main" id="{A62F7209-5562-E721-8B5A-C5CD86FCF21E}"/>
              </a:ext>
            </a:extLst>
          </p:cNvPr>
          <p:cNvSpPr>
            <a:spLocks noGrp="1"/>
          </p:cNvSpPr>
          <p:nvPr>
            <p:ph sz="half" idx="2"/>
          </p:nvPr>
        </p:nvSpPr>
        <p:spPr>
          <a:xfrm>
            <a:off x="7300566" y="1825625"/>
            <a:ext cx="4247204" cy="4351338"/>
          </a:xfrm>
        </p:spPr>
        <p:txBody>
          <a:bodyPr anchor="ct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Date Placeholder 4">
            <a:extLst>
              <a:ext uri="{FF2B5EF4-FFF2-40B4-BE49-F238E27FC236}">
                <a16:creationId xmlns:a16="http://schemas.microsoft.com/office/drawing/2014/main" id="{A3DF4BFC-5AEA-2B6F-3D39-208DEA61BECD}"/>
              </a:ext>
            </a:extLst>
          </p:cNvPr>
          <p:cNvSpPr>
            <a:spLocks noGrp="1"/>
          </p:cNvSpPr>
          <p:nvPr>
            <p:ph type="dt" sz="half" idx="10"/>
          </p:nvPr>
        </p:nvSpPr>
        <p:spPr/>
        <p:txBody>
          <a:bodyPr/>
          <a:lstStyle/>
          <a:p>
            <a:fld id="{2BD8B6EC-A725-434D-814F-FD405DAC99E0}" type="datetime1">
              <a:rPr lang="en-US" smtClean="0"/>
              <a:t>8/31/2026</a:t>
            </a:fld>
            <a:endParaRPr lang="en-US"/>
          </a:p>
        </p:txBody>
      </p:sp>
      <p:sp>
        <p:nvSpPr>
          <p:cNvPr id="6" name="Footer Placeholder 5">
            <a:extLst>
              <a:ext uri="{FF2B5EF4-FFF2-40B4-BE49-F238E27FC236}">
                <a16:creationId xmlns:a16="http://schemas.microsoft.com/office/drawing/2014/main" id="{4CFE27F1-B7D2-47F9-53B0-99A2AEBECCC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7BAE74-C673-CC8D-B0AE-B567B4EC08B2}"/>
              </a:ext>
            </a:extLst>
          </p:cNvPr>
          <p:cNvSpPr>
            <a:spLocks noGrp="1"/>
          </p:cNvSpPr>
          <p:nvPr>
            <p:ph type="sldNum" sz="quarter" idx="12"/>
          </p:nvPr>
        </p:nvSpPr>
        <p:spPr/>
        <p:txBody>
          <a:bodyPr/>
          <a:lstStyle/>
          <a:p>
            <a:fld id="{158BAFB2-B740-B249-B574-15E2E869201C}" type="slidenum">
              <a:rPr lang="en-US" smtClean="0"/>
              <a:t>‹#›</a:t>
            </a:fld>
            <a:endParaRPr lang="en-US"/>
          </a:p>
        </p:txBody>
      </p:sp>
    </p:spTree>
    <p:extLst>
      <p:ext uri="{BB962C8B-B14F-4D97-AF65-F5344CB8AC3E}">
        <p14:creationId xmlns:p14="http://schemas.microsoft.com/office/powerpoint/2010/main" val="3847835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5A3622-1286-8450-0E63-68B8A262BCF5}"/>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5907DB7-A993-4F70-A32A-E4655EE700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BA1E9BCC-43D4-3D65-E87F-04A2198C90B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1FCD0F21-4F7D-030C-AE04-1958C5BC0EB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A41D2EC-C694-21C0-8375-FB563CC48C6D}"/>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2542074C-F5CC-E452-F90D-A05298118DE4}"/>
              </a:ext>
            </a:extLst>
          </p:cNvPr>
          <p:cNvSpPr>
            <a:spLocks noGrp="1"/>
          </p:cNvSpPr>
          <p:nvPr>
            <p:ph type="dt" sz="half" idx="10"/>
          </p:nvPr>
        </p:nvSpPr>
        <p:spPr/>
        <p:txBody>
          <a:bodyPr/>
          <a:lstStyle/>
          <a:p>
            <a:fld id="{14C51FCA-93B7-4B1F-A2BF-7D1D16B4FDF8}" type="datetime1">
              <a:rPr lang="en-US" smtClean="0"/>
              <a:t>8/31/2026</a:t>
            </a:fld>
            <a:endParaRPr lang="en-US"/>
          </a:p>
        </p:txBody>
      </p:sp>
      <p:sp>
        <p:nvSpPr>
          <p:cNvPr id="8" name="Footer Placeholder 7">
            <a:extLst>
              <a:ext uri="{FF2B5EF4-FFF2-40B4-BE49-F238E27FC236}">
                <a16:creationId xmlns:a16="http://schemas.microsoft.com/office/drawing/2014/main" id="{676C9D01-CF42-6683-B235-1881190E34C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E34652D-F4F2-B247-B6E7-37C955BA2A56}"/>
              </a:ext>
            </a:extLst>
          </p:cNvPr>
          <p:cNvSpPr>
            <a:spLocks noGrp="1"/>
          </p:cNvSpPr>
          <p:nvPr>
            <p:ph type="sldNum" sz="quarter" idx="12"/>
          </p:nvPr>
        </p:nvSpPr>
        <p:spPr/>
        <p:txBody>
          <a:bodyPr/>
          <a:lstStyle/>
          <a:p>
            <a:fld id="{158BAFB2-B740-B249-B574-15E2E869201C}" type="slidenum">
              <a:rPr lang="en-US" smtClean="0"/>
              <a:t>‹#›</a:t>
            </a:fld>
            <a:endParaRPr lang="en-US"/>
          </a:p>
        </p:txBody>
      </p:sp>
    </p:spTree>
    <p:extLst>
      <p:ext uri="{BB962C8B-B14F-4D97-AF65-F5344CB8AC3E}">
        <p14:creationId xmlns:p14="http://schemas.microsoft.com/office/powerpoint/2010/main" val="881669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1EA58861-C5D5-11D2-17CD-B296A88E0D17}"/>
              </a:ext>
            </a:extLst>
          </p:cNvPr>
          <p:cNvSpPr/>
          <p:nvPr userDrawn="1"/>
        </p:nvSpPr>
        <p:spPr>
          <a:xfrm>
            <a:off x="-1507348" y="-51721"/>
            <a:ext cx="9466784" cy="1242532"/>
          </a:xfrm>
          <a:prstGeom prst="roundRect">
            <a:avLst>
              <a:gd name="adj" fmla="val 50000"/>
            </a:avLst>
          </a:prstGeom>
          <a:gradFill>
            <a:gsLst>
              <a:gs pos="0">
                <a:srgbClr val="22B8AB"/>
              </a:gs>
              <a:gs pos="100000">
                <a:srgbClr val="BECC42"/>
              </a:gs>
            </a:gsLst>
            <a:path path="circle">
              <a:fillToRect l="100000" t="10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CB8036F-BCF6-672C-62CF-6B13E006A138}"/>
              </a:ext>
            </a:extLst>
          </p:cNvPr>
          <p:cNvPicPr>
            <a:picLocks noChangeAspect="1"/>
          </p:cNvPicPr>
          <p:nvPr userDrawn="1"/>
        </p:nvPicPr>
        <p:blipFill>
          <a:blip r:embed="rId2"/>
          <a:stretch>
            <a:fillRect/>
          </a:stretch>
        </p:blipFill>
        <p:spPr>
          <a:xfrm>
            <a:off x="9870120" y="42862"/>
            <a:ext cx="2201187" cy="1967756"/>
          </a:xfrm>
          <a:prstGeom prst="rect">
            <a:avLst/>
          </a:prstGeom>
        </p:spPr>
      </p:pic>
      <p:sp>
        <p:nvSpPr>
          <p:cNvPr id="8" name="Rounded Rectangle 7">
            <a:extLst>
              <a:ext uri="{FF2B5EF4-FFF2-40B4-BE49-F238E27FC236}">
                <a16:creationId xmlns:a16="http://schemas.microsoft.com/office/drawing/2014/main" id="{DCA314BB-3A0F-B544-A7DE-E36C5FC39D36}"/>
              </a:ext>
            </a:extLst>
          </p:cNvPr>
          <p:cNvSpPr/>
          <p:nvPr userDrawn="1"/>
        </p:nvSpPr>
        <p:spPr>
          <a:xfrm>
            <a:off x="-800766" y="585585"/>
            <a:ext cx="9466784" cy="1242532"/>
          </a:xfrm>
          <a:prstGeom prst="roundRect">
            <a:avLst>
              <a:gd name="adj" fmla="val 50000"/>
            </a:avLst>
          </a:prstGeom>
          <a:solidFill>
            <a:srgbClr val="3A55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3A3DA1F-2DB2-AA12-2D57-94F355744909}"/>
              </a:ext>
            </a:extLst>
          </p:cNvPr>
          <p:cNvSpPr>
            <a:spLocks noGrp="1"/>
          </p:cNvSpPr>
          <p:nvPr>
            <p:ph type="title"/>
          </p:nvPr>
        </p:nvSpPr>
        <p:spPr>
          <a:xfrm>
            <a:off x="120693" y="585585"/>
            <a:ext cx="8032707" cy="1242532"/>
          </a:xfrm>
        </p:spPr>
        <p:txBody>
          <a:bodyPr/>
          <a:lstStyle>
            <a:lvl1pPr>
              <a:defRPr>
                <a:solidFill>
                  <a:schemeClr val="bg1"/>
                </a:solidFill>
              </a:defRPr>
            </a:lvl1pPr>
          </a:lstStyle>
          <a:p>
            <a:r>
              <a:rPr lang="en-GB" dirty="0"/>
              <a:t>Click to edit Master title style</a:t>
            </a:r>
            <a:endParaRPr lang="en-US" dirty="0"/>
          </a:p>
        </p:txBody>
      </p:sp>
      <p:sp>
        <p:nvSpPr>
          <p:cNvPr id="3" name="Date Placeholder 2">
            <a:extLst>
              <a:ext uri="{FF2B5EF4-FFF2-40B4-BE49-F238E27FC236}">
                <a16:creationId xmlns:a16="http://schemas.microsoft.com/office/drawing/2014/main" id="{B855DDCD-F9A5-541C-4E10-1CE506126FB9}"/>
              </a:ext>
            </a:extLst>
          </p:cNvPr>
          <p:cNvSpPr>
            <a:spLocks noGrp="1"/>
          </p:cNvSpPr>
          <p:nvPr>
            <p:ph type="dt" sz="half" idx="10"/>
          </p:nvPr>
        </p:nvSpPr>
        <p:spPr/>
        <p:txBody>
          <a:bodyPr/>
          <a:lstStyle/>
          <a:p>
            <a:fld id="{268D4E32-8637-4151-8291-0B7834999FD7}" type="datetime1">
              <a:rPr lang="en-US" smtClean="0"/>
              <a:t>8/31/2026</a:t>
            </a:fld>
            <a:endParaRPr lang="en-US"/>
          </a:p>
        </p:txBody>
      </p:sp>
      <p:sp>
        <p:nvSpPr>
          <p:cNvPr id="4" name="Footer Placeholder 3">
            <a:extLst>
              <a:ext uri="{FF2B5EF4-FFF2-40B4-BE49-F238E27FC236}">
                <a16:creationId xmlns:a16="http://schemas.microsoft.com/office/drawing/2014/main" id="{EE75A191-5966-8DE8-51D5-6B2FA43765F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92B7F7F-8A6E-1AB0-155D-050E454F3CCC}"/>
              </a:ext>
            </a:extLst>
          </p:cNvPr>
          <p:cNvSpPr>
            <a:spLocks noGrp="1"/>
          </p:cNvSpPr>
          <p:nvPr>
            <p:ph type="sldNum" sz="quarter" idx="12"/>
          </p:nvPr>
        </p:nvSpPr>
        <p:spPr/>
        <p:txBody>
          <a:bodyPr/>
          <a:lstStyle/>
          <a:p>
            <a:fld id="{158BAFB2-B740-B249-B574-15E2E869201C}" type="slidenum">
              <a:rPr lang="en-US" smtClean="0"/>
              <a:t>‹#›</a:t>
            </a:fld>
            <a:endParaRPr lang="en-US"/>
          </a:p>
        </p:txBody>
      </p:sp>
    </p:spTree>
    <p:extLst>
      <p:ext uri="{BB962C8B-B14F-4D97-AF65-F5344CB8AC3E}">
        <p14:creationId xmlns:p14="http://schemas.microsoft.com/office/powerpoint/2010/main" val="1029258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2B44790-A53C-13EA-1252-8CECA5903E89}"/>
              </a:ext>
            </a:extLst>
          </p:cNvPr>
          <p:cNvSpPr>
            <a:spLocks noGrp="1"/>
          </p:cNvSpPr>
          <p:nvPr>
            <p:ph type="dt" sz="half" idx="10"/>
          </p:nvPr>
        </p:nvSpPr>
        <p:spPr/>
        <p:txBody>
          <a:bodyPr/>
          <a:lstStyle/>
          <a:p>
            <a:fld id="{F196FFC7-ADD0-4F32-8AC1-23F280918CF9}" type="datetime1">
              <a:rPr lang="en-US" smtClean="0"/>
              <a:t>8/31/2026</a:t>
            </a:fld>
            <a:endParaRPr lang="en-US"/>
          </a:p>
        </p:txBody>
      </p:sp>
      <p:sp>
        <p:nvSpPr>
          <p:cNvPr id="3" name="Footer Placeholder 2">
            <a:extLst>
              <a:ext uri="{FF2B5EF4-FFF2-40B4-BE49-F238E27FC236}">
                <a16:creationId xmlns:a16="http://schemas.microsoft.com/office/drawing/2014/main" id="{29F810C3-79C8-0DEE-CB75-2884DE24470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66E936E-A113-D526-8F5B-449781053183}"/>
              </a:ext>
            </a:extLst>
          </p:cNvPr>
          <p:cNvSpPr>
            <a:spLocks noGrp="1"/>
          </p:cNvSpPr>
          <p:nvPr>
            <p:ph type="sldNum" sz="quarter" idx="12"/>
          </p:nvPr>
        </p:nvSpPr>
        <p:spPr/>
        <p:txBody>
          <a:bodyPr/>
          <a:lstStyle/>
          <a:p>
            <a:fld id="{158BAFB2-B740-B249-B574-15E2E869201C}" type="slidenum">
              <a:rPr lang="en-US" smtClean="0"/>
              <a:t>‹#›</a:t>
            </a:fld>
            <a:endParaRPr lang="en-US"/>
          </a:p>
        </p:txBody>
      </p:sp>
    </p:spTree>
    <p:extLst>
      <p:ext uri="{BB962C8B-B14F-4D97-AF65-F5344CB8AC3E}">
        <p14:creationId xmlns:p14="http://schemas.microsoft.com/office/powerpoint/2010/main" val="6339054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02B59-7872-286C-085D-D287FBA49FE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4340AF6B-79C8-846C-2E97-08135638CD8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6A4E3335-C9E1-A427-24A3-8E56A92243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6F34B96-E52E-45FD-4A55-CA49A8C141B2}"/>
              </a:ext>
            </a:extLst>
          </p:cNvPr>
          <p:cNvSpPr>
            <a:spLocks noGrp="1"/>
          </p:cNvSpPr>
          <p:nvPr>
            <p:ph type="dt" sz="half" idx="10"/>
          </p:nvPr>
        </p:nvSpPr>
        <p:spPr/>
        <p:txBody>
          <a:bodyPr/>
          <a:lstStyle/>
          <a:p>
            <a:fld id="{041C54CD-7FC6-4C13-93A8-030359245638}" type="datetime1">
              <a:rPr lang="en-US" smtClean="0"/>
              <a:t>8/31/2026</a:t>
            </a:fld>
            <a:endParaRPr lang="en-US"/>
          </a:p>
        </p:txBody>
      </p:sp>
      <p:sp>
        <p:nvSpPr>
          <p:cNvPr id="6" name="Footer Placeholder 5">
            <a:extLst>
              <a:ext uri="{FF2B5EF4-FFF2-40B4-BE49-F238E27FC236}">
                <a16:creationId xmlns:a16="http://schemas.microsoft.com/office/drawing/2014/main" id="{19C19E15-9F37-B8C3-6E11-4AFD401D9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A68237-0F4B-DAD2-C06C-09D3941021C4}"/>
              </a:ext>
            </a:extLst>
          </p:cNvPr>
          <p:cNvSpPr>
            <a:spLocks noGrp="1"/>
          </p:cNvSpPr>
          <p:nvPr>
            <p:ph type="sldNum" sz="quarter" idx="12"/>
          </p:nvPr>
        </p:nvSpPr>
        <p:spPr/>
        <p:txBody>
          <a:bodyPr/>
          <a:lstStyle/>
          <a:p>
            <a:fld id="{158BAFB2-B740-B249-B574-15E2E869201C}" type="slidenum">
              <a:rPr lang="en-US" smtClean="0"/>
              <a:t>‹#›</a:t>
            </a:fld>
            <a:endParaRPr lang="en-US"/>
          </a:p>
        </p:txBody>
      </p:sp>
    </p:spTree>
    <p:extLst>
      <p:ext uri="{BB962C8B-B14F-4D97-AF65-F5344CB8AC3E}">
        <p14:creationId xmlns:p14="http://schemas.microsoft.com/office/powerpoint/2010/main" val="27899893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6CEDF8D-2AD7-2861-D3EE-9136BB8733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FE33A57-D366-2507-95E2-E756B24F42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2307960-FC42-5EFF-6E41-3C96C9DE22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5F6DFEA-AB44-43FE-8B96-082156D3BF06}" type="datetime1">
              <a:rPr lang="en-US" smtClean="0"/>
              <a:t>8/31/2026</a:t>
            </a:fld>
            <a:endParaRPr lang="en-US"/>
          </a:p>
        </p:txBody>
      </p:sp>
      <p:sp>
        <p:nvSpPr>
          <p:cNvPr id="5" name="Footer Placeholder 4">
            <a:extLst>
              <a:ext uri="{FF2B5EF4-FFF2-40B4-BE49-F238E27FC236}">
                <a16:creationId xmlns:a16="http://schemas.microsoft.com/office/drawing/2014/main" id="{16E9D7AD-6EB2-B412-4303-14F87AF7FE1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CA7AFED-8213-7635-5A25-E6537A767DF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58BAFB2-B740-B249-B574-15E2E869201C}" type="slidenum">
              <a:rPr lang="en-US" smtClean="0"/>
              <a:t>‹#›</a:t>
            </a:fld>
            <a:endParaRPr lang="en-US"/>
          </a:p>
        </p:txBody>
      </p:sp>
    </p:spTree>
    <p:extLst>
      <p:ext uri="{BB962C8B-B14F-4D97-AF65-F5344CB8AC3E}">
        <p14:creationId xmlns:p14="http://schemas.microsoft.com/office/powerpoint/2010/main" val="24839705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fridaysforfuture.org/" TargetMode="External"/><Relationship Id="rId5" Type="http://schemas.openxmlformats.org/officeDocument/2006/relationships/image" Target="../media/image1.png"/><Relationship Id="rId4" Type="http://schemas.openxmlformats.org/officeDocument/2006/relationships/image" Target="../media/image4.jp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s://www.solas.ie/latest-news/green-skills-2030-in-action-solas-launches-implementation-plan-to-drive-Irelands-climate-ready-workforce/" TargetMode="External"/><Relationship Id="rId5" Type="http://schemas.openxmlformats.org/officeDocument/2006/relationships/image" Target="../media/image1.png"/><Relationship Id="rId4" Type="http://schemas.openxmlformats.org/officeDocument/2006/relationships/image" Target="../media/image4.jpg"/></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www.youtube.com/watch?v=7yngZU-W2zk" TargetMode="External"/><Relationship Id="rId5" Type="http://schemas.openxmlformats.org/officeDocument/2006/relationships/image" Target="../media/image1.png"/><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www.ted.com/talks/mary_robinson_why_climate_change_is_a_threat_to_human_rights" TargetMode="External"/><Relationship Id="rId5" Type="http://schemas.openxmlformats.org/officeDocument/2006/relationships/image" Target="../media/image1.png"/><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3" Type="http://schemas.openxmlformats.org/officeDocument/2006/relationships/hyperlink" Target="https://www.irishtimes.com/news/environment/ireland-s-poorest-communities-are-not-sufficiently-heard-on-climate-major-report-finds-1.4834574" TargetMode="External"/><Relationship Id="rId2" Type="http://schemas.openxmlformats.org/officeDocument/2006/relationships/image" Target="../media/image5.jpg"/><Relationship Id="rId1" Type="http://schemas.openxmlformats.org/officeDocument/2006/relationships/slideLayout" Target="../slideLayouts/slideLayout4.xml"/><Relationship Id="rId4" Type="http://schemas.openxmlformats.org/officeDocument/2006/relationships/hyperlink" Target="https://www.nwci.ie/learn/article/new_report_shows_irelands_climate_policy_is_failing_women_and_marginalised"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www.weforum.org/stories/sustainable-development/climate-justice-in-the-age-of-ai/" TargetMode="External"/><Relationship Id="rId5" Type="http://schemas.openxmlformats.org/officeDocument/2006/relationships/image" Target="../media/image1.png"/><Relationship Id="rId4" Type="http://schemas.openxmlformats.org/officeDocument/2006/relationships/image" Target="../media/image4.jpg"/></Relationships>
</file>

<file path=ppt/slides/_rels/slide9.xml.rels><?xml version="1.0" encoding="UTF-8" standalone="yes"?>
<Relationships xmlns="http://schemas.openxmlformats.org/package/2006/relationships"><Relationship Id="rId8" Type="http://schemas.openxmlformats.org/officeDocument/2006/relationships/hyperlink" Target="https://climate-pact.europa.eu/articles-and-events/pact-articles/together-action-2026-whats-driving-europes-climate-progress-2026-03-27_en" TargetMode="External"/><Relationship Id="rId3" Type="http://schemas.openxmlformats.org/officeDocument/2006/relationships/image" Target="../media/image3.png"/><Relationship Id="rId7" Type="http://schemas.openxmlformats.org/officeDocument/2006/relationships/hyperlink" Target="https://interactive.carbonbrief.org/one-point-five-pathways/index.html"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unfccc.int/cop30/about-cop30" TargetMode="External"/><Relationship Id="rId5" Type="http://schemas.openxmlformats.org/officeDocument/2006/relationships/image" Target="../media/image1.png"/><Relationship Id="rId4" Type="http://schemas.openxmlformats.org/officeDocument/2006/relationships/image" Target="../media/image4.jpg"/><Relationship Id="rId9" Type="http://schemas.openxmlformats.org/officeDocument/2006/relationships/hyperlink" Target="https://www.gov.ie/en/department-of-the-taoiseach/press-releases/progress-report-on-the-climate-action-plan-publishe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ADD2C7-D192-4525-B180-099B47F0320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4A6B89C-980C-C538-AFC0-C62D1B7E2D53}"/>
              </a:ext>
            </a:extLst>
          </p:cNvPr>
          <p:cNvPicPr>
            <a:picLocks noChangeAspect="1"/>
          </p:cNvPicPr>
          <p:nvPr/>
        </p:nvPicPr>
        <p:blipFill>
          <a:blip r:embed="rId3"/>
          <a:stretch>
            <a:fillRect/>
          </a:stretch>
        </p:blipFill>
        <p:spPr>
          <a:xfrm>
            <a:off x="3485635" y="123714"/>
            <a:ext cx="5220730" cy="4667082"/>
          </a:xfrm>
          <a:prstGeom prst="rect">
            <a:avLst/>
          </a:prstGeom>
        </p:spPr>
      </p:pic>
      <p:sp>
        <p:nvSpPr>
          <p:cNvPr id="2" name="Footer Placeholder 1">
            <a:extLst>
              <a:ext uri="{FF2B5EF4-FFF2-40B4-BE49-F238E27FC236}">
                <a16:creationId xmlns:a16="http://schemas.microsoft.com/office/drawing/2014/main" id="{39F390A8-CF6E-483A-AFDA-B38B83348090}"/>
              </a:ext>
            </a:extLst>
          </p:cNvPr>
          <p:cNvSpPr>
            <a:spLocks noGrp="1"/>
          </p:cNvSpPr>
          <p:nvPr>
            <p:ph type="ftr" sz="quarter" idx="11"/>
          </p:nvPr>
        </p:nvSpPr>
        <p:spPr/>
        <p:txBody>
          <a:bodyPr/>
          <a:lstStyle/>
          <a:p>
            <a:endParaRPr lang="en-US"/>
          </a:p>
        </p:txBody>
      </p:sp>
      <p:sp>
        <p:nvSpPr>
          <p:cNvPr id="6" name="Google Shape;18;p1">
            <a:extLst>
              <a:ext uri="{FF2B5EF4-FFF2-40B4-BE49-F238E27FC236}">
                <a16:creationId xmlns:a16="http://schemas.microsoft.com/office/drawing/2014/main" id="{DDD319EA-8F7F-5731-C119-943C13492005}"/>
              </a:ext>
            </a:extLst>
          </p:cNvPr>
          <p:cNvSpPr/>
          <p:nvPr/>
        </p:nvSpPr>
        <p:spPr>
          <a:xfrm>
            <a:off x="8880988" y="3080937"/>
            <a:ext cx="3882758" cy="1943345"/>
          </a:xfrm>
          <a:prstGeom prst="rect">
            <a:avLst/>
          </a:prstGeom>
          <a:noFill/>
          <a:ln>
            <a:noFill/>
          </a:ln>
        </p:spPr>
        <p:txBody>
          <a:bodyPr spcFirstLastPara="1" wrap="square" lIns="91425" tIns="45700" rIns="91425" bIns="45700" anchor="ctr" anchorCtr="0">
            <a:noAutofit/>
          </a:bodyPr>
          <a:lstStyle/>
          <a:p>
            <a:pPr marL="0" marR="0" lvl="0" indent="0" algn="l" rtl="0">
              <a:lnSpc>
                <a:spcPct val="105000"/>
              </a:lnSpc>
              <a:spcBef>
                <a:spcPts val="0"/>
              </a:spcBef>
              <a:spcAft>
                <a:spcPts val="0"/>
              </a:spcAft>
              <a:buClr>
                <a:srgbClr val="FFFFFF"/>
              </a:buClr>
              <a:buSzPts val="4000"/>
              <a:buFont typeface="Cambria"/>
              <a:buNone/>
            </a:pPr>
            <a:r>
              <a:rPr lang="en-US" sz="2400" b="1" i="1"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sym typeface="Cambria"/>
              </a:rPr>
              <a:t>Transition Year Module</a:t>
            </a:r>
          </a:p>
          <a:p>
            <a:pPr marL="0" marR="0" lvl="0" indent="0" algn="l" rtl="0">
              <a:lnSpc>
                <a:spcPct val="105000"/>
              </a:lnSpc>
              <a:spcBef>
                <a:spcPts val="0"/>
              </a:spcBef>
              <a:spcAft>
                <a:spcPts val="0"/>
              </a:spcAft>
              <a:buClr>
                <a:srgbClr val="FFFFFF"/>
              </a:buClr>
              <a:buSzPts val="4000"/>
              <a:buFont typeface="Cambria"/>
              <a:buNone/>
            </a:pPr>
            <a:r>
              <a:rPr lang="en-US" sz="1100" b="1" i="1"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sym typeface="Cambria"/>
              </a:rPr>
              <a:t>                                 September 2026</a:t>
            </a:r>
            <a:endParaRPr sz="2400" i="1"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sym typeface="Calibri"/>
            </a:endParaRPr>
          </a:p>
        </p:txBody>
      </p:sp>
      <p:pic>
        <p:nvPicPr>
          <p:cNvPr id="4" name="Picture 3">
            <a:extLst>
              <a:ext uri="{FF2B5EF4-FFF2-40B4-BE49-F238E27FC236}">
                <a16:creationId xmlns:a16="http://schemas.microsoft.com/office/drawing/2014/main" id="{A0E4DBFF-5410-EBDB-D2CE-D6F318AE618C}"/>
              </a:ext>
            </a:extLst>
          </p:cNvPr>
          <p:cNvPicPr>
            <a:picLocks noChangeAspect="1"/>
          </p:cNvPicPr>
          <p:nvPr/>
        </p:nvPicPr>
        <p:blipFill>
          <a:blip r:embed="rId4"/>
          <a:stretch>
            <a:fillRect/>
          </a:stretch>
        </p:blipFill>
        <p:spPr>
          <a:xfrm>
            <a:off x="544113" y="4790796"/>
            <a:ext cx="11103773" cy="1950542"/>
          </a:xfrm>
          <a:prstGeom prst="rect">
            <a:avLst/>
          </a:prstGeom>
        </p:spPr>
      </p:pic>
    </p:spTree>
    <p:extLst>
      <p:ext uri="{BB962C8B-B14F-4D97-AF65-F5344CB8AC3E}">
        <p14:creationId xmlns:p14="http://schemas.microsoft.com/office/powerpoint/2010/main" val="6713379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F83FF7-C189-80F9-1669-776B2AF9E62B}"/>
            </a:ext>
          </a:extLst>
        </p:cNvPr>
        <p:cNvGrpSpPr/>
        <p:nvPr/>
      </p:nvGrpSpPr>
      <p:grpSpPr>
        <a:xfrm>
          <a:off x="0" y="0"/>
          <a:ext cx="0" cy="0"/>
          <a:chOff x="0" y="0"/>
          <a:chExt cx="0" cy="0"/>
        </a:xfrm>
      </p:grpSpPr>
      <p:pic>
        <p:nvPicPr>
          <p:cNvPr id="33" name="Picture 32">
            <a:extLst>
              <a:ext uri="{FF2B5EF4-FFF2-40B4-BE49-F238E27FC236}">
                <a16:creationId xmlns:a16="http://schemas.microsoft.com/office/drawing/2014/main" id="{7B2858D3-DC99-9264-B8EE-04FCC4E90298}"/>
              </a:ext>
            </a:extLst>
          </p:cNvPr>
          <p:cNvPicPr>
            <a:picLocks noChangeAspect="1"/>
          </p:cNvPicPr>
          <p:nvPr/>
        </p:nvPicPr>
        <p:blipFill>
          <a:blip r:embed="rId3"/>
          <a:srcRect l="87917" t="63778" r="-42438" b="-127335"/>
          <a:stretch>
            <a:fillRect/>
          </a:stretch>
        </p:blipFill>
        <p:spPr>
          <a:xfrm>
            <a:off x="12471849" y="5672623"/>
            <a:ext cx="3385862" cy="5352455"/>
          </a:xfrm>
          <a:custGeom>
            <a:avLst/>
            <a:gdLst>
              <a:gd name="csX0" fmla="*/ 750375 w 3385862"/>
              <a:gd name="csY0" fmla="*/ 0 h 5352455"/>
              <a:gd name="csX1" fmla="*/ 3302525 w 3385862"/>
              <a:gd name="csY1" fmla="*/ 4420453 h 5352455"/>
              <a:gd name="csX2" fmla="*/ 3075125 w 3385862"/>
              <a:gd name="csY2" fmla="*/ 5269118 h 5352455"/>
              <a:gd name="csX3" fmla="*/ 2226460 w 3385862"/>
              <a:gd name="csY3" fmla="*/ 5041719 h 5352455"/>
              <a:gd name="csX4" fmla="*/ 0 w 3385862"/>
              <a:gd name="csY4" fmla="*/ 1185377 h 5352455"/>
              <a:gd name="csX5" fmla="*/ 750375 w 3385862"/>
              <a:gd name="csY5" fmla="*/ 1185377 h 5352455"/>
              <a:gd name="csX6" fmla="*/ 750375 w 3385862"/>
              <a:gd name="csY6" fmla="*/ 0 h 535245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385862" h="5352455">
                <a:moveTo>
                  <a:pt x="750375" y="0"/>
                </a:moveTo>
                <a:lnTo>
                  <a:pt x="3302525" y="4420453"/>
                </a:lnTo>
                <a:cubicBezTo>
                  <a:pt x="3474083" y="4717600"/>
                  <a:pt x="3372273" y="5097560"/>
                  <a:pt x="3075125" y="5269118"/>
                </a:cubicBezTo>
                <a:cubicBezTo>
                  <a:pt x="2777978" y="5440676"/>
                  <a:pt x="2398018" y="5338866"/>
                  <a:pt x="2226460" y="5041719"/>
                </a:cubicBezTo>
                <a:lnTo>
                  <a:pt x="0" y="1185377"/>
                </a:lnTo>
                <a:lnTo>
                  <a:pt x="750375" y="1185377"/>
                </a:lnTo>
                <a:lnTo>
                  <a:pt x="750375" y="0"/>
                </a:lnTo>
                <a:close/>
              </a:path>
            </a:pathLst>
          </a:custGeom>
        </p:spPr>
      </p:pic>
      <p:pic>
        <p:nvPicPr>
          <p:cNvPr id="32" name="Picture 31">
            <a:extLst>
              <a:ext uri="{FF2B5EF4-FFF2-40B4-BE49-F238E27FC236}">
                <a16:creationId xmlns:a16="http://schemas.microsoft.com/office/drawing/2014/main" id="{D4F9B42F-8638-CC0C-759E-5E72DAFCC6B0}"/>
              </a:ext>
            </a:extLst>
          </p:cNvPr>
          <p:cNvPicPr>
            <a:picLocks noChangeAspect="1"/>
          </p:cNvPicPr>
          <p:nvPr/>
        </p:nvPicPr>
        <p:blipFill>
          <a:blip r:embed="rId3"/>
          <a:srcRect l="35881" t="100000" r="-8881" b="-188072"/>
          <a:stretch>
            <a:fillRect/>
          </a:stretch>
        </p:blipFill>
        <p:spPr>
          <a:xfrm>
            <a:off x="9240302" y="6858000"/>
            <a:ext cx="4533427" cy="6154719"/>
          </a:xfrm>
          <a:custGeom>
            <a:avLst/>
            <a:gdLst>
              <a:gd name="csX0" fmla="*/ 0 w 4533427"/>
              <a:gd name="csY0" fmla="*/ 0 h 6154719"/>
              <a:gd name="csX1" fmla="*/ 1434753 w 4533427"/>
              <a:gd name="csY1" fmla="*/ 0 h 6154719"/>
              <a:gd name="csX2" fmla="*/ 4450090 w 4533427"/>
              <a:gd name="csY2" fmla="*/ 5222717 h 6154719"/>
              <a:gd name="csX3" fmla="*/ 4222690 w 4533427"/>
              <a:gd name="csY3" fmla="*/ 6071382 h 6154719"/>
              <a:gd name="csX4" fmla="*/ 3374025 w 4533427"/>
              <a:gd name="csY4" fmla="*/ 5843983 h 6154719"/>
              <a:gd name="csX5" fmla="*/ 0 w 4533427"/>
              <a:gd name="csY5" fmla="*/ 0 h 6154719"/>
            </a:gdLst>
            <a:ahLst/>
            <a:cxnLst>
              <a:cxn ang="0">
                <a:pos x="csX0" y="csY0"/>
              </a:cxn>
              <a:cxn ang="0">
                <a:pos x="csX1" y="csY1"/>
              </a:cxn>
              <a:cxn ang="0">
                <a:pos x="csX2" y="csY2"/>
              </a:cxn>
              <a:cxn ang="0">
                <a:pos x="csX3" y="csY3"/>
              </a:cxn>
              <a:cxn ang="0">
                <a:pos x="csX4" y="csY4"/>
              </a:cxn>
              <a:cxn ang="0">
                <a:pos x="csX5" y="csY5"/>
              </a:cxn>
            </a:cxnLst>
            <a:rect l="l" t="t" r="r" b="b"/>
            <a:pathLst>
              <a:path w="4533427" h="6154719">
                <a:moveTo>
                  <a:pt x="0" y="0"/>
                </a:moveTo>
                <a:lnTo>
                  <a:pt x="1434753" y="0"/>
                </a:lnTo>
                <a:lnTo>
                  <a:pt x="4450090" y="5222717"/>
                </a:lnTo>
                <a:cubicBezTo>
                  <a:pt x="4621648" y="5519864"/>
                  <a:pt x="4519838" y="5899824"/>
                  <a:pt x="4222690" y="6071382"/>
                </a:cubicBezTo>
                <a:cubicBezTo>
                  <a:pt x="3925543" y="6242940"/>
                  <a:pt x="3545583" y="6141130"/>
                  <a:pt x="3374025" y="5843983"/>
                </a:cubicBezTo>
                <a:lnTo>
                  <a:pt x="0" y="0"/>
                </a:lnTo>
                <a:close/>
              </a:path>
            </a:pathLst>
          </a:custGeom>
        </p:spPr>
      </p:pic>
      <p:pic>
        <p:nvPicPr>
          <p:cNvPr id="31" name="Picture 30">
            <a:extLst>
              <a:ext uri="{FF2B5EF4-FFF2-40B4-BE49-F238E27FC236}">
                <a16:creationId xmlns:a16="http://schemas.microsoft.com/office/drawing/2014/main" id="{9C5703FD-FCF3-E5A0-6241-50C8BF617BC9}"/>
              </a:ext>
            </a:extLst>
          </p:cNvPr>
          <p:cNvPicPr>
            <a:picLocks noChangeAspect="1"/>
          </p:cNvPicPr>
          <p:nvPr/>
        </p:nvPicPr>
        <p:blipFill>
          <a:blip r:embed="rId3"/>
          <a:srcRect l="61893" t="100000" r="-16414" b="-127335"/>
          <a:stretch>
            <a:fillRect/>
          </a:stretch>
        </p:blipFill>
        <p:spPr>
          <a:xfrm>
            <a:off x="10855700" y="6858000"/>
            <a:ext cx="3385862" cy="4167078"/>
          </a:xfrm>
          <a:custGeom>
            <a:avLst/>
            <a:gdLst>
              <a:gd name="csX0" fmla="*/ 0 w 3385862"/>
              <a:gd name="csY0" fmla="*/ 0 h 4167078"/>
              <a:gd name="csX1" fmla="*/ 1434753 w 3385862"/>
              <a:gd name="csY1" fmla="*/ 0 h 4167078"/>
              <a:gd name="csX2" fmla="*/ 3302525 w 3385862"/>
              <a:gd name="csY2" fmla="*/ 3235076 h 4167078"/>
              <a:gd name="csX3" fmla="*/ 3075126 w 3385862"/>
              <a:gd name="csY3" fmla="*/ 4083741 h 4167078"/>
              <a:gd name="csX4" fmla="*/ 2226460 w 3385862"/>
              <a:gd name="csY4" fmla="*/ 3856342 h 4167078"/>
              <a:gd name="csX5" fmla="*/ 0 w 3385862"/>
              <a:gd name="csY5" fmla="*/ 0 h 4167078"/>
            </a:gdLst>
            <a:ahLst/>
            <a:cxnLst>
              <a:cxn ang="0">
                <a:pos x="csX0" y="csY0"/>
              </a:cxn>
              <a:cxn ang="0">
                <a:pos x="csX1" y="csY1"/>
              </a:cxn>
              <a:cxn ang="0">
                <a:pos x="csX2" y="csY2"/>
              </a:cxn>
              <a:cxn ang="0">
                <a:pos x="csX3" y="csY3"/>
              </a:cxn>
              <a:cxn ang="0">
                <a:pos x="csX4" y="csY4"/>
              </a:cxn>
              <a:cxn ang="0">
                <a:pos x="csX5" y="csY5"/>
              </a:cxn>
            </a:cxnLst>
            <a:rect l="l" t="t" r="r" b="b"/>
            <a:pathLst>
              <a:path w="3385862" h="4167078">
                <a:moveTo>
                  <a:pt x="0" y="0"/>
                </a:moveTo>
                <a:lnTo>
                  <a:pt x="1434753" y="0"/>
                </a:lnTo>
                <a:lnTo>
                  <a:pt x="3302525" y="3235076"/>
                </a:lnTo>
                <a:cubicBezTo>
                  <a:pt x="3474083" y="3532223"/>
                  <a:pt x="3372273" y="3912183"/>
                  <a:pt x="3075126" y="4083741"/>
                </a:cubicBezTo>
                <a:cubicBezTo>
                  <a:pt x="2777978" y="4255299"/>
                  <a:pt x="2398018" y="4153489"/>
                  <a:pt x="2226460" y="3856342"/>
                </a:cubicBezTo>
                <a:lnTo>
                  <a:pt x="0" y="0"/>
                </a:lnTo>
                <a:close/>
              </a:path>
            </a:pathLst>
          </a:custGeom>
        </p:spPr>
      </p:pic>
      <p:pic>
        <p:nvPicPr>
          <p:cNvPr id="7" name="Picture 6">
            <a:extLst>
              <a:ext uri="{FF2B5EF4-FFF2-40B4-BE49-F238E27FC236}">
                <a16:creationId xmlns:a16="http://schemas.microsoft.com/office/drawing/2014/main" id="{172B362B-4697-A37A-89DB-E90802E33426}"/>
              </a:ext>
            </a:extLst>
          </p:cNvPr>
          <p:cNvPicPr>
            <a:picLocks noChangeAspect="1"/>
          </p:cNvPicPr>
          <p:nvPr/>
        </p:nvPicPr>
        <p:blipFill>
          <a:blip r:embed="rId4"/>
          <a:stretch>
            <a:fillRect/>
          </a:stretch>
        </p:blipFill>
        <p:spPr>
          <a:xfrm>
            <a:off x="9870120" y="42862"/>
            <a:ext cx="2201187" cy="1967756"/>
          </a:xfrm>
          <a:prstGeom prst="rect">
            <a:avLst/>
          </a:prstGeom>
        </p:spPr>
      </p:pic>
      <p:sp>
        <p:nvSpPr>
          <p:cNvPr id="8" name="Title 7">
            <a:extLst>
              <a:ext uri="{FF2B5EF4-FFF2-40B4-BE49-F238E27FC236}">
                <a16:creationId xmlns:a16="http://schemas.microsoft.com/office/drawing/2014/main" id="{103290F2-3327-D2CB-FE83-803A3D464F0C}"/>
              </a:ext>
            </a:extLst>
          </p:cNvPr>
          <p:cNvSpPr>
            <a:spLocks noGrp="1"/>
          </p:cNvSpPr>
          <p:nvPr>
            <p:ph type="title"/>
          </p:nvPr>
        </p:nvSpPr>
        <p:spPr>
          <a:xfrm>
            <a:off x="967740" y="1179042"/>
            <a:ext cx="8763000" cy="1325563"/>
          </a:xfrm>
        </p:spPr>
        <p:txBody>
          <a:bodyPr/>
          <a:lstStyle/>
          <a:p>
            <a:r>
              <a:rPr lang="en-US" sz="2800" b="1" dirty="0">
                <a:latin typeface="Cambria" panose="02040503050406030204" pitchFamily="18" charset="0"/>
                <a:ea typeface="Cambria" panose="02040503050406030204" pitchFamily="18" charset="0"/>
              </a:rPr>
              <a:t>Choose a Future </a:t>
            </a:r>
            <a:endParaRPr lang="en-US" b="1" dirty="0">
              <a:latin typeface="Cambria" panose="02040503050406030204" pitchFamily="18" charset="0"/>
              <a:ea typeface="Cambria" panose="02040503050406030204" pitchFamily="18" charset="0"/>
            </a:endParaRPr>
          </a:p>
        </p:txBody>
      </p:sp>
      <p:sp>
        <p:nvSpPr>
          <p:cNvPr id="2" name="Footer Placeholder 1">
            <a:extLst>
              <a:ext uri="{FF2B5EF4-FFF2-40B4-BE49-F238E27FC236}">
                <a16:creationId xmlns:a16="http://schemas.microsoft.com/office/drawing/2014/main" id="{F6950163-343F-816E-D72E-244D40771821}"/>
              </a:ext>
            </a:extLst>
          </p:cNvPr>
          <p:cNvSpPr>
            <a:spLocks noGrp="1"/>
          </p:cNvSpPr>
          <p:nvPr>
            <p:ph type="ftr" sz="quarter" idx="11"/>
          </p:nvPr>
        </p:nvSpPr>
        <p:spPr>
          <a:xfrm>
            <a:off x="4038600" y="6356350"/>
            <a:ext cx="4180952" cy="365125"/>
          </a:xfrm>
        </p:spPr>
        <p:txBody>
          <a:bodyPr/>
          <a:lstStyle/>
          <a:p>
            <a:r>
              <a:rPr lang="en-US" dirty="0" err="1">
                <a:solidFill>
                  <a:srgbClr val="4B5D55"/>
                </a:solidFill>
                <a:latin typeface="Calibri"/>
                <a:ea typeface="Calibri"/>
                <a:cs typeface="Calibri"/>
                <a:sym typeface="Calibri"/>
              </a:rPr>
              <a:t>GreenFutures</a:t>
            </a:r>
            <a:r>
              <a:rPr lang="en-US" dirty="0">
                <a:solidFill>
                  <a:srgbClr val="4B5D55"/>
                </a:solidFill>
                <a:latin typeface="Calibri"/>
                <a:ea typeface="Calibri"/>
                <a:cs typeface="Calibri"/>
                <a:sym typeface="Calibri"/>
              </a:rPr>
              <a:t>  |  Lesson 4 · Climate Justice and Futures Thinking</a:t>
            </a:r>
            <a:endParaRPr lang="en-US" dirty="0"/>
          </a:p>
          <a:p>
            <a:endParaRPr lang="en-US" dirty="0"/>
          </a:p>
        </p:txBody>
      </p:sp>
      <p:sp>
        <p:nvSpPr>
          <p:cNvPr id="12" name="Google Shape;130;p9">
            <a:extLst>
              <a:ext uri="{FF2B5EF4-FFF2-40B4-BE49-F238E27FC236}">
                <a16:creationId xmlns:a16="http://schemas.microsoft.com/office/drawing/2014/main" id="{AFAF1384-87C8-D773-9195-ED82290C1EE7}"/>
              </a:ext>
            </a:extLst>
          </p:cNvPr>
          <p:cNvSpPr/>
          <p:nvPr/>
        </p:nvSpPr>
        <p:spPr>
          <a:xfrm>
            <a:off x="608930" y="600824"/>
            <a:ext cx="1541417" cy="457199"/>
          </a:xfrm>
          <a:prstGeom prst="rect">
            <a:avLst/>
          </a:prstGeom>
          <a:solidFill>
            <a:srgbClr val="D98E2B"/>
          </a:solidFill>
          <a:ln>
            <a:noFill/>
          </a:ln>
        </p:spPr>
        <p:txBody>
          <a:bodyPr spcFirstLastPara="1" wrap="square" lIns="91425" tIns="45700" rIns="91425" bIns="45700" anchor="t" anchorCtr="0">
            <a:noAutofit/>
          </a:bodyPr>
          <a:lstStyle/>
          <a:p>
            <a:pPr lvl="0"/>
            <a:r>
              <a:rPr lang="en-US" sz="1100" b="1" dirty="0">
                <a:solidFill>
                  <a:schemeClr val="bg1"/>
                </a:solidFill>
                <a:latin typeface="Calibri"/>
                <a:ea typeface="Calibri"/>
                <a:cs typeface="Calibri"/>
                <a:sym typeface="Calibri"/>
              </a:rPr>
              <a:t>            </a:t>
            </a:r>
            <a:r>
              <a:rPr lang="en-US" sz="1400" b="1" dirty="0">
                <a:solidFill>
                  <a:schemeClr val="bg1"/>
                </a:solidFill>
                <a:latin typeface="Calibri"/>
                <a:ea typeface="Calibri"/>
                <a:cs typeface="Calibri"/>
                <a:sym typeface="Calibri"/>
              </a:rPr>
              <a:t>ACTIVITY</a:t>
            </a:r>
            <a:endParaRPr dirty="0">
              <a:solidFill>
                <a:schemeClr val="bg1"/>
              </a:solidFill>
              <a:latin typeface="Calibri"/>
              <a:ea typeface="Calibri"/>
              <a:cs typeface="Calibri"/>
              <a:sym typeface="Calibri"/>
            </a:endParaRPr>
          </a:p>
        </p:txBody>
      </p:sp>
      <p:sp>
        <p:nvSpPr>
          <p:cNvPr id="18" name="TextBox 17">
            <a:extLst>
              <a:ext uri="{FF2B5EF4-FFF2-40B4-BE49-F238E27FC236}">
                <a16:creationId xmlns:a16="http://schemas.microsoft.com/office/drawing/2014/main" id="{7A8A1058-C224-9F62-A444-F9BB1A266E0E}"/>
              </a:ext>
            </a:extLst>
          </p:cNvPr>
          <p:cNvSpPr txBox="1"/>
          <p:nvPr/>
        </p:nvSpPr>
        <p:spPr>
          <a:xfrm>
            <a:off x="967740" y="2504605"/>
            <a:ext cx="9090660" cy="1974643"/>
          </a:xfrm>
          <a:prstGeom prst="rect">
            <a:avLst/>
          </a:prstGeom>
          <a:noFill/>
        </p:spPr>
        <p:txBody>
          <a:bodyPr wrap="square">
            <a:spAutoFit/>
          </a:bodyPr>
          <a:lstStyle/>
          <a:p>
            <a:pPr marL="342900" lvl="0" indent="-342900">
              <a:lnSpc>
                <a:spcPct val="130000"/>
              </a:lnSpc>
              <a:buClr>
                <a:srgbClr val="1A2420"/>
              </a:buClr>
              <a:buSzPts val="1450"/>
              <a:buFont typeface="Calibri"/>
              <a:buAutoNum type="arabicPeriod"/>
            </a:pPr>
            <a:r>
              <a:rPr lang="en-US" sz="1600" dirty="0">
                <a:solidFill>
                  <a:srgbClr val="1A2420"/>
                </a:solidFill>
                <a:latin typeface="Calibri"/>
                <a:ea typeface="Calibri"/>
                <a:cs typeface="Calibri"/>
                <a:sym typeface="Calibri"/>
              </a:rPr>
              <a:t>Your teacher presents a short scenario: a decision Ireland (or the world) faces on the path to a low-carbon future</a:t>
            </a:r>
            <a:endParaRPr lang="en-US" sz="1600" dirty="0">
              <a:solidFill>
                <a:schemeClr val="dk1"/>
              </a:solidFill>
              <a:latin typeface="Calibri"/>
              <a:ea typeface="Calibri"/>
              <a:cs typeface="Calibri"/>
              <a:sym typeface="Calibri"/>
            </a:endParaRPr>
          </a:p>
          <a:p>
            <a:pPr marL="342900" lvl="0" indent="-342900">
              <a:lnSpc>
                <a:spcPct val="130000"/>
              </a:lnSpc>
              <a:spcBef>
                <a:spcPts val="800"/>
              </a:spcBef>
              <a:buClr>
                <a:srgbClr val="1A2420"/>
              </a:buClr>
              <a:buSzPts val="1450"/>
              <a:buFont typeface="Calibri"/>
              <a:buAutoNum type="arabicPeriod"/>
            </a:pPr>
            <a:r>
              <a:rPr lang="en-US" sz="1600" dirty="0">
                <a:solidFill>
                  <a:srgbClr val="1A2420"/>
                </a:solidFill>
                <a:latin typeface="Calibri"/>
                <a:ea typeface="Calibri"/>
                <a:cs typeface="Calibri"/>
                <a:sym typeface="Calibri"/>
              </a:rPr>
              <a:t>In small groups, choose your response and predict its likely consequences</a:t>
            </a:r>
            <a:endParaRPr lang="en-US" sz="1600" dirty="0">
              <a:solidFill>
                <a:schemeClr val="dk1"/>
              </a:solidFill>
              <a:latin typeface="Calibri"/>
              <a:ea typeface="Calibri"/>
              <a:cs typeface="Calibri"/>
              <a:sym typeface="Calibri"/>
            </a:endParaRPr>
          </a:p>
          <a:p>
            <a:pPr marL="342900" lvl="0" indent="-342900">
              <a:lnSpc>
                <a:spcPct val="130000"/>
              </a:lnSpc>
              <a:spcBef>
                <a:spcPts val="800"/>
              </a:spcBef>
              <a:buClr>
                <a:srgbClr val="1A2420"/>
              </a:buClr>
              <a:buSzPts val="1450"/>
              <a:buFont typeface="Calibri"/>
              <a:buAutoNum type="arabicPeriod"/>
            </a:pPr>
            <a:r>
              <a:rPr lang="en-US" sz="1600" dirty="0">
                <a:solidFill>
                  <a:srgbClr val="1A2420"/>
                </a:solidFill>
                <a:latin typeface="Calibri"/>
                <a:ea typeface="Calibri"/>
                <a:cs typeface="Calibri"/>
                <a:sym typeface="Calibri"/>
              </a:rPr>
              <a:t>Compare with another group who chose differently. What trade-offs did each choice involve?</a:t>
            </a:r>
            <a:endParaRPr lang="en-US" sz="1600" dirty="0">
              <a:solidFill>
                <a:schemeClr val="dk1"/>
              </a:solidFill>
              <a:latin typeface="Calibri"/>
              <a:ea typeface="Calibri"/>
              <a:cs typeface="Calibri"/>
              <a:sym typeface="Calibri"/>
            </a:endParaRPr>
          </a:p>
          <a:p>
            <a:pPr marL="342900" lvl="0" indent="-342900">
              <a:lnSpc>
                <a:spcPct val="130000"/>
              </a:lnSpc>
              <a:spcBef>
                <a:spcPts val="800"/>
              </a:spcBef>
              <a:buClr>
                <a:srgbClr val="1A2420"/>
              </a:buClr>
              <a:buSzPts val="1450"/>
              <a:buFont typeface="Calibri"/>
              <a:buAutoNum type="arabicPeriod"/>
            </a:pPr>
            <a:r>
              <a:rPr lang="en-US" sz="1600" dirty="0">
                <a:solidFill>
                  <a:srgbClr val="1A2420"/>
                </a:solidFill>
                <a:latin typeface="Calibri"/>
                <a:ea typeface="Calibri"/>
                <a:cs typeface="Calibri"/>
                <a:sym typeface="Calibri"/>
              </a:rPr>
              <a:t>One sentence each: what surprised you about this exercise?</a:t>
            </a:r>
            <a:endParaRPr lang="en-US" sz="1600" dirty="0">
              <a:solidFill>
                <a:schemeClr val="dk1"/>
              </a:solidFill>
              <a:latin typeface="Calibri"/>
              <a:ea typeface="Calibri"/>
              <a:cs typeface="Calibri"/>
              <a:sym typeface="Calibri"/>
            </a:endParaRPr>
          </a:p>
        </p:txBody>
      </p:sp>
      <p:sp>
        <p:nvSpPr>
          <p:cNvPr id="4" name="Google Shape;132;p9">
            <a:extLst>
              <a:ext uri="{FF2B5EF4-FFF2-40B4-BE49-F238E27FC236}">
                <a16:creationId xmlns:a16="http://schemas.microsoft.com/office/drawing/2014/main" id="{3DCF7624-1D12-1FE1-F759-497D4F53D2BD}"/>
              </a:ext>
            </a:extLst>
          </p:cNvPr>
          <p:cNvSpPr/>
          <p:nvPr/>
        </p:nvSpPr>
        <p:spPr>
          <a:xfrm>
            <a:off x="2150347" y="532993"/>
            <a:ext cx="2743200" cy="5029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A2420"/>
              </a:buClr>
              <a:buSzPts val="1300"/>
              <a:buFont typeface="Calibri"/>
              <a:buNone/>
            </a:pPr>
            <a:r>
              <a:rPr lang="en-US" sz="1300" b="1" dirty="0">
                <a:solidFill>
                  <a:srgbClr val="1A2420"/>
                </a:solidFill>
                <a:latin typeface="Calibri"/>
                <a:ea typeface="Calibri"/>
                <a:cs typeface="Calibri"/>
                <a:sym typeface="Calibri"/>
              </a:rPr>
              <a:t>⏱  ~10 minutes</a:t>
            </a:r>
            <a:endParaRPr sz="13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800936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BD3604-0E63-3387-0002-46AA4681C9BF}"/>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BA1A5080-6F1E-6EC3-3378-5E309748E702}"/>
              </a:ext>
            </a:extLst>
          </p:cNvPr>
          <p:cNvPicPr>
            <a:picLocks noChangeAspect="1"/>
          </p:cNvPicPr>
          <p:nvPr/>
        </p:nvPicPr>
        <p:blipFill>
          <a:blip r:embed="rId3"/>
          <a:stretch>
            <a:fillRect/>
          </a:stretch>
        </p:blipFill>
        <p:spPr>
          <a:xfrm>
            <a:off x="893967" y="706672"/>
            <a:ext cx="640135" cy="640135"/>
          </a:xfrm>
          <a:prstGeom prst="rect">
            <a:avLst/>
          </a:prstGeom>
        </p:spPr>
      </p:pic>
      <p:pic>
        <p:nvPicPr>
          <p:cNvPr id="33" name="Picture 32">
            <a:extLst>
              <a:ext uri="{FF2B5EF4-FFF2-40B4-BE49-F238E27FC236}">
                <a16:creationId xmlns:a16="http://schemas.microsoft.com/office/drawing/2014/main" id="{DEB6B680-9FAA-3CD7-2B57-2C057D433C2C}"/>
              </a:ext>
            </a:extLst>
          </p:cNvPr>
          <p:cNvPicPr>
            <a:picLocks noChangeAspect="1"/>
          </p:cNvPicPr>
          <p:nvPr/>
        </p:nvPicPr>
        <p:blipFill>
          <a:blip r:embed="rId4"/>
          <a:srcRect l="87917" t="63778" r="-42438" b="-127335"/>
          <a:stretch>
            <a:fillRect/>
          </a:stretch>
        </p:blipFill>
        <p:spPr>
          <a:xfrm>
            <a:off x="12471849" y="5672623"/>
            <a:ext cx="3385862" cy="5352455"/>
          </a:xfrm>
          <a:custGeom>
            <a:avLst/>
            <a:gdLst>
              <a:gd name="csX0" fmla="*/ 750375 w 3385862"/>
              <a:gd name="csY0" fmla="*/ 0 h 5352455"/>
              <a:gd name="csX1" fmla="*/ 3302525 w 3385862"/>
              <a:gd name="csY1" fmla="*/ 4420453 h 5352455"/>
              <a:gd name="csX2" fmla="*/ 3075125 w 3385862"/>
              <a:gd name="csY2" fmla="*/ 5269118 h 5352455"/>
              <a:gd name="csX3" fmla="*/ 2226460 w 3385862"/>
              <a:gd name="csY3" fmla="*/ 5041719 h 5352455"/>
              <a:gd name="csX4" fmla="*/ 0 w 3385862"/>
              <a:gd name="csY4" fmla="*/ 1185377 h 5352455"/>
              <a:gd name="csX5" fmla="*/ 750375 w 3385862"/>
              <a:gd name="csY5" fmla="*/ 1185377 h 5352455"/>
              <a:gd name="csX6" fmla="*/ 750375 w 3385862"/>
              <a:gd name="csY6" fmla="*/ 0 h 535245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385862" h="5352455">
                <a:moveTo>
                  <a:pt x="750375" y="0"/>
                </a:moveTo>
                <a:lnTo>
                  <a:pt x="3302525" y="4420453"/>
                </a:lnTo>
                <a:cubicBezTo>
                  <a:pt x="3474083" y="4717600"/>
                  <a:pt x="3372273" y="5097560"/>
                  <a:pt x="3075125" y="5269118"/>
                </a:cubicBezTo>
                <a:cubicBezTo>
                  <a:pt x="2777978" y="5440676"/>
                  <a:pt x="2398018" y="5338866"/>
                  <a:pt x="2226460" y="5041719"/>
                </a:cubicBezTo>
                <a:lnTo>
                  <a:pt x="0" y="1185377"/>
                </a:lnTo>
                <a:lnTo>
                  <a:pt x="750375" y="1185377"/>
                </a:lnTo>
                <a:lnTo>
                  <a:pt x="750375" y="0"/>
                </a:lnTo>
                <a:close/>
              </a:path>
            </a:pathLst>
          </a:custGeom>
        </p:spPr>
      </p:pic>
      <p:pic>
        <p:nvPicPr>
          <p:cNvPr id="32" name="Picture 31">
            <a:extLst>
              <a:ext uri="{FF2B5EF4-FFF2-40B4-BE49-F238E27FC236}">
                <a16:creationId xmlns:a16="http://schemas.microsoft.com/office/drawing/2014/main" id="{3A0670A6-ECEA-662B-DEE4-557C5AA06F70}"/>
              </a:ext>
            </a:extLst>
          </p:cNvPr>
          <p:cNvPicPr>
            <a:picLocks noChangeAspect="1"/>
          </p:cNvPicPr>
          <p:nvPr/>
        </p:nvPicPr>
        <p:blipFill>
          <a:blip r:embed="rId4"/>
          <a:srcRect l="35881" t="100000" r="-8881" b="-188072"/>
          <a:stretch>
            <a:fillRect/>
          </a:stretch>
        </p:blipFill>
        <p:spPr>
          <a:xfrm>
            <a:off x="9240302" y="6858000"/>
            <a:ext cx="4533427" cy="6154719"/>
          </a:xfrm>
          <a:custGeom>
            <a:avLst/>
            <a:gdLst>
              <a:gd name="csX0" fmla="*/ 0 w 4533427"/>
              <a:gd name="csY0" fmla="*/ 0 h 6154719"/>
              <a:gd name="csX1" fmla="*/ 1434753 w 4533427"/>
              <a:gd name="csY1" fmla="*/ 0 h 6154719"/>
              <a:gd name="csX2" fmla="*/ 4450090 w 4533427"/>
              <a:gd name="csY2" fmla="*/ 5222717 h 6154719"/>
              <a:gd name="csX3" fmla="*/ 4222690 w 4533427"/>
              <a:gd name="csY3" fmla="*/ 6071382 h 6154719"/>
              <a:gd name="csX4" fmla="*/ 3374025 w 4533427"/>
              <a:gd name="csY4" fmla="*/ 5843983 h 6154719"/>
              <a:gd name="csX5" fmla="*/ 0 w 4533427"/>
              <a:gd name="csY5" fmla="*/ 0 h 6154719"/>
            </a:gdLst>
            <a:ahLst/>
            <a:cxnLst>
              <a:cxn ang="0">
                <a:pos x="csX0" y="csY0"/>
              </a:cxn>
              <a:cxn ang="0">
                <a:pos x="csX1" y="csY1"/>
              </a:cxn>
              <a:cxn ang="0">
                <a:pos x="csX2" y="csY2"/>
              </a:cxn>
              <a:cxn ang="0">
                <a:pos x="csX3" y="csY3"/>
              </a:cxn>
              <a:cxn ang="0">
                <a:pos x="csX4" y="csY4"/>
              </a:cxn>
              <a:cxn ang="0">
                <a:pos x="csX5" y="csY5"/>
              </a:cxn>
            </a:cxnLst>
            <a:rect l="l" t="t" r="r" b="b"/>
            <a:pathLst>
              <a:path w="4533427" h="6154719">
                <a:moveTo>
                  <a:pt x="0" y="0"/>
                </a:moveTo>
                <a:lnTo>
                  <a:pt x="1434753" y="0"/>
                </a:lnTo>
                <a:lnTo>
                  <a:pt x="4450090" y="5222717"/>
                </a:lnTo>
                <a:cubicBezTo>
                  <a:pt x="4621648" y="5519864"/>
                  <a:pt x="4519838" y="5899824"/>
                  <a:pt x="4222690" y="6071382"/>
                </a:cubicBezTo>
                <a:cubicBezTo>
                  <a:pt x="3925543" y="6242940"/>
                  <a:pt x="3545583" y="6141130"/>
                  <a:pt x="3374025" y="5843983"/>
                </a:cubicBezTo>
                <a:lnTo>
                  <a:pt x="0" y="0"/>
                </a:lnTo>
                <a:close/>
              </a:path>
            </a:pathLst>
          </a:custGeom>
        </p:spPr>
      </p:pic>
      <p:pic>
        <p:nvPicPr>
          <p:cNvPr id="31" name="Picture 30">
            <a:extLst>
              <a:ext uri="{FF2B5EF4-FFF2-40B4-BE49-F238E27FC236}">
                <a16:creationId xmlns:a16="http://schemas.microsoft.com/office/drawing/2014/main" id="{B18D9E17-06A9-13D5-FBDE-04599E6960DB}"/>
              </a:ext>
            </a:extLst>
          </p:cNvPr>
          <p:cNvPicPr>
            <a:picLocks noChangeAspect="1"/>
          </p:cNvPicPr>
          <p:nvPr/>
        </p:nvPicPr>
        <p:blipFill>
          <a:blip r:embed="rId4"/>
          <a:srcRect l="61893" t="100000" r="-16414" b="-127335"/>
          <a:stretch>
            <a:fillRect/>
          </a:stretch>
        </p:blipFill>
        <p:spPr>
          <a:xfrm>
            <a:off x="10855700" y="6858000"/>
            <a:ext cx="3385862" cy="4167078"/>
          </a:xfrm>
          <a:custGeom>
            <a:avLst/>
            <a:gdLst>
              <a:gd name="csX0" fmla="*/ 0 w 3385862"/>
              <a:gd name="csY0" fmla="*/ 0 h 4167078"/>
              <a:gd name="csX1" fmla="*/ 1434753 w 3385862"/>
              <a:gd name="csY1" fmla="*/ 0 h 4167078"/>
              <a:gd name="csX2" fmla="*/ 3302525 w 3385862"/>
              <a:gd name="csY2" fmla="*/ 3235076 h 4167078"/>
              <a:gd name="csX3" fmla="*/ 3075126 w 3385862"/>
              <a:gd name="csY3" fmla="*/ 4083741 h 4167078"/>
              <a:gd name="csX4" fmla="*/ 2226460 w 3385862"/>
              <a:gd name="csY4" fmla="*/ 3856342 h 4167078"/>
              <a:gd name="csX5" fmla="*/ 0 w 3385862"/>
              <a:gd name="csY5" fmla="*/ 0 h 4167078"/>
            </a:gdLst>
            <a:ahLst/>
            <a:cxnLst>
              <a:cxn ang="0">
                <a:pos x="csX0" y="csY0"/>
              </a:cxn>
              <a:cxn ang="0">
                <a:pos x="csX1" y="csY1"/>
              </a:cxn>
              <a:cxn ang="0">
                <a:pos x="csX2" y="csY2"/>
              </a:cxn>
              <a:cxn ang="0">
                <a:pos x="csX3" y="csY3"/>
              </a:cxn>
              <a:cxn ang="0">
                <a:pos x="csX4" y="csY4"/>
              </a:cxn>
              <a:cxn ang="0">
                <a:pos x="csX5" y="csY5"/>
              </a:cxn>
            </a:cxnLst>
            <a:rect l="l" t="t" r="r" b="b"/>
            <a:pathLst>
              <a:path w="3385862" h="4167078">
                <a:moveTo>
                  <a:pt x="0" y="0"/>
                </a:moveTo>
                <a:lnTo>
                  <a:pt x="1434753" y="0"/>
                </a:lnTo>
                <a:lnTo>
                  <a:pt x="3302525" y="3235076"/>
                </a:lnTo>
                <a:cubicBezTo>
                  <a:pt x="3474083" y="3532223"/>
                  <a:pt x="3372273" y="3912183"/>
                  <a:pt x="3075126" y="4083741"/>
                </a:cubicBezTo>
                <a:cubicBezTo>
                  <a:pt x="2777978" y="4255299"/>
                  <a:pt x="2398018" y="4153489"/>
                  <a:pt x="2226460" y="3856342"/>
                </a:cubicBezTo>
                <a:lnTo>
                  <a:pt x="0" y="0"/>
                </a:lnTo>
                <a:close/>
              </a:path>
            </a:pathLst>
          </a:custGeom>
        </p:spPr>
      </p:pic>
      <p:pic>
        <p:nvPicPr>
          <p:cNvPr id="7" name="Picture 6">
            <a:extLst>
              <a:ext uri="{FF2B5EF4-FFF2-40B4-BE49-F238E27FC236}">
                <a16:creationId xmlns:a16="http://schemas.microsoft.com/office/drawing/2014/main" id="{FE3F026A-41A5-454A-B5D0-66FD25450B4C}"/>
              </a:ext>
            </a:extLst>
          </p:cNvPr>
          <p:cNvPicPr>
            <a:picLocks noChangeAspect="1"/>
          </p:cNvPicPr>
          <p:nvPr/>
        </p:nvPicPr>
        <p:blipFill>
          <a:blip r:embed="rId5"/>
          <a:stretch>
            <a:fillRect/>
          </a:stretch>
        </p:blipFill>
        <p:spPr>
          <a:xfrm>
            <a:off x="9870120" y="42862"/>
            <a:ext cx="2201187" cy="1967756"/>
          </a:xfrm>
          <a:prstGeom prst="rect">
            <a:avLst/>
          </a:prstGeom>
        </p:spPr>
      </p:pic>
      <p:sp>
        <p:nvSpPr>
          <p:cNvPr id="2" name="Footer Placeholder 1">
            <a:extLst>
              <a:ext uri="{FF2B5EF4-FFF2-40B4-BE49-F238E27FC236}">
                <a16:creationId xmlns:a16="http://schemas.microsoft.com/office/drawing/2014/main" id="{2588325D-C36F-1CB3-161B-F8824837D626}"/>
              </a:ext>
            </a:extLst>
          </p:cNvPr>
          <p:cNvSpPr>
            <a:spLocks noGrp="1"/>
          </p:cNvSpPr>
          <p:nvPr>
            <p:ph type="ftr" sz="quarter" idx="11"/>
          </p:nvPr>
        </p:nvSpPr>
        <p:spPr>
          <a:xfrm>
            <a:off x="4038599" y="6356350"/>
            <a:ext cx="4221145" cy="365125"/>
          </a:xfrm>
        </p:spPr>
        <p:txBody>
          <a:bodyPr/>
          <a:lstStyle/>
          <a:p>
            <a:r>
              <a:rPr lang="en-US" dirty="0" err="1">
                <a:solidFill>
                  <a:srgbClr val="4B5D55"/>
                </a:solidFill>
                <a:latin typeface="Calibri"/>
                <a:ea typeface="Calibri"/>
                <a:cs typeface="Calibri"/>
                <a:sym typeface="Calibri"/>
              </a:rPr>
              <a:t>GreenFutures</a:t>
            </a:r>
            <a:r>
              <a:rPr lang="en-US" dirty="0">
                <a:solidFill>
                  <a:srgbClr val="4B5D55"/>
                </a:solidFill>
                <a:latin typeface="Calibri"/>
                <a:ea typeface="Calibri"/>
                <a:cs typeface="Calibri"/>
                <a:sym typeface="Calibri"/>
              </a:rPr>
              <a:t>  |  Lesson 4 · Climate Justice and Futures Thinking</a:t>
            </a:r>
            <a:endParaRPr lang="en-US" dirty="0"/>
          </a:p>
          <a:p>
            <a:endParaRPr lang="en-US" dirty="0"/>
          </a:p>
        </p:txBody>
      </p:sp>
      <p:sp>
        <p:nvSpPr>
          <p:cNvPr id="6" name="Google Shape;57;p3">
            <a:extLst>
              <a:ext uri="{FF2B5EF4-FFF2-40B4-BE49-F238E27FC236}">
                <a16:creationId xmlns:a16="http://schemas.microsoft.com/office/drawing/2014/main" id="{E1135333-20B5-F829-A37D-59BBA3A24910}"/>
              </a:ext>
            </a:extLst>
          </p:cNvPr>
          <p:cNvSpPr/>
          <p:nvPr/>
        </p:nvSpPr>
        <p:spPr>
          <a:xfrm>
            <a:off x="894022" y="706727"/>
            <a:ext cx="640080" cy="640080"/>
          </a:xfrm>
          <a:prstGeom prst="rect">
            <a:avLst/>
          </a:prstGeom>
          <a:noFill/>
          <a:ln>
            <a:noFill/>
          </a:ln>
        </p:spPr>
        <p:txBody>
          <a:bodyPr spcFirstLastPara="1" wrap="square" lIns="91425" tIns="45700" rIns="91425" bIns="45700" anchor="ctr" anchorCtr="0">
            <a:noAutofit/>
          </a:bodyPr>
          <a:lstStyle/>
          <a:p>
            <a:pPr algn="ctr">
              <a:buClr>
                <a:srgbClr val="FFFFFF"/>
              </a:buClr>
              <a:buSzPts val="2200"/>
            </a:pPr>
            <a:endParaRPr lang="en-US" sz="2200" dirty="0">
              <a:solidFill>
                <a:srgbClr val="FFFFFF"/>
              </a:solidFill>
              <a:latin typeface="Calibri"/>
              <a:ea typeface="Calibri"/>
              <a:cs typeface="Calibri"/>
              <a:sym typeface="Calibri"/>
            </a:endParaRPr>
          </a:p>
          <a:p>
            <a:pPr algn="ctr">
              <a:buClr>
                <a:srgbClr val="FFFFFF"/>
              </a:buClr>
              <a:buSzPts val="2200"/>
            </a:pPr>
            <a:r>
              <a:rPr lang="en-US" sz="2200" dirty="0">
                <a:solidFill>
                  <a:srgbClr val="FFFFFF"/>
                </a:solidFill>
                <a:latin typeface="Calibri"/>
                <a:ea typeface="Calibri"/>
                <a:cs typeface="Calibri"/>
                <a:sym typeface="Calibri"/>
              </a:rPr>
              <a:t>🌱</a:t>
            </a:r>
            <a:endParaRPr lang="en-US" sz="2200" dirty="0">
              <a:solidFill>
                <a:schemeClr val="dk1"/>
              </a:solidFill>
              <a:latin typeface="Calibri"/>
              <a:ea typeface="Calibri"/>
              <a:cs typeface="Calibri"/>
              <a:sym typeface="Calibri"/>
            </a:endParaRPr>
          </a:p>
          <a:p>
            <a:pPr lvl="0" algn="ctr">
              <a:buClr>
                <a:srgbClr val="FFFFFF"/>
              </a:buClr>
              <a:buSzPts val="2200"/>
            </a:pPr>
            <a:endParaRPr sz="2200" dirty="0">
              <a:solidFill>
                <a:schemeClr val="dk1"/>
              </a:solidFill>
              <a:latin typeface="Calibri"/>
              <a:ea typeface="Calibri"/>
              <a:cs typeface="Calibri"/>
              <a:sym typeface="Calibri"/>
            </a:endParaRPr>
          </a:p>
        </p:txBody>
      </p:sp>
      <p:sp>
        <p:nvSpPr>
          <p:cNvPr id="16" name="Google Shape;58;p3">
            <a:extLst>
              <a:ext uri="{FF2B5EF4-FFF2-40B4-BE49-F238E27FC236}">
                <a16:creationId xmlns:a16="http://schemas.microsoft.com/office/drawing/2014/main" id="{C4AE6DFF-F411-F4E3-59C4-3BDC1BD79046}"/>
              </a:ext>
            </a:extLst>
          </p:cNvPr>
          <p:cNvSpPr/>
          <p:nvPr/>
        </p:nvSpPr>
        <p:spPr>
          <a:xfrm>
            <a:off x="1696778" y="546652"/>
            <a:ext cx="9601200" cy="320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F6F4A"/>
              </a:buClr>
              <a:buSzPts val="1250"/>
              <a:buFont typeface="Calibri"/>
              <a:buNone/>
            </a:pPr>
            <a:r>
              <a:rPr lang="en-US" sz="1400" b="1" dirty="0">
                <a:solidFill>
                  <a:srgbClr val="1F6F4A"/>
                </a:solidFill>
                <a:latin typeface="Calibri"/>
                <a:ea typeface="Calibri"/>
                <a:cs typeface="Calibri"/>
                <a:sym typeface="Calibri"/>
              </a:rPr>
              <a:t>REASONS FOR HOPE</a:t>
            </a:r>
            <a:endParaRPr sz="1250" dirty="0">
              <a:solidFill>
                <a:schemeClr val="dk1"/>
              </a:solidFill>
              <a:latin typeface="Calibri"/>
              <a:ea typeface="Calibri"/>
              <a:cs typeface="Calibri"/>
              <a:sym typeface="Calibri"/>
            </a:endParaRPr>
          </a:p>
        </p:txBody>
      </p:sp>
      <p:sp>
        <p:nvSpPr>
          <p:cNvPr id="18" name="Google Shape;59;p3">
            <a:extLst>
              <a:ext uri="{FF2B5EF4-FFF2-40B4-BE49-F238E27FC236}">
                <a16:creationId xmlns:a16="http://schemas.microsoft.com/office/drawing/2014/main" id="{B447B923-5C1C-E673-2FC3-F4F98BB48C06}"/>
              </a:ext>
            </a:extLst>
          </p:cNvPr>
          <p:cNvSpPr>
            <a:spLocks noGrp="1"/>
          </p:cNvSpPr>
          <p:nvPr>
            <p:ph type="title"/>
          </p:nvPr>
        </p:nvSpPr>
        <p:spPr>
          <a:xfrm>
            <a:off x="1696778" y="434295"/>
            <a:ext cx="8763000" cy="1325563"/>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A2420"/>
              </a:buClr>
              <a:buSzPts val="2500"/>
              <a:buFont typeface="Cambria"/>
              <a:buNone/>
            </a:pPr>
            <a:r>
              <a:rPr lang="en-US" sz="2800" b="1" dirty="0">
                <a:solidFill>
                  <a:srgbClr val="1A2420"/>
                </a:solidFill>
                <a:latin typeface="Cambria"/>
                <a:ea typeface="Cambria"/>
                <a:cs typeface="Cambria"/>
                <a:sym typeface="Cambria"/>
              </a:rPr>
              <a:t>Innovation and Collective Action</a:t>
            </a:r>
            <a:endParaRPr sz="2500" dirty="0">
              <a:solidFill>
                <a:schemeClr val="dk1"/>
              </a:solidFill>
              <a:latin typeface="Calibri"/>
              <a:ea typeface="Calibri"/>
              <a:cs typeface="Calibri"/>
              <a:sym typeface="Calibri"/>
            </a:endParaRPr>
          </a:p>
        </p:txBody>
      </p:sp>
      <p:cxnSp>
        <p:nvCxnSpPr>
          <p:cNvPr id="20" name="Straight Connector 19">
            <a:extLst>
              <a:ext uri="{FF2B5EF4-FFF2-40B4-BE49-F238E27FC236}">
                <a16:creationId xmlns:a16="http://schemas.microsoft.com/office/drawing/2014/main" id="{09CBE3E3-A111-2F60-A6CA-3D63ECCAC222}"/>
              </a:ext>
            </a:extLst>
          </p:cNvPr>
          <p:cNvCxnSpPr/>
          <p:nvPr/>
        </p:nvCxnSpPr>
        <p:spPr>
          <a:xfrm>
            <a:off x="1024932" y="2010618"/>
            <a:ext cx="8963130" cy="0"/>
          </a:xfrm>
          <a:prstGeom prst="line">
            <a:avLst/>
          </a:prstGeom>
          <a:ln>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5" name="Google Shape;143;p10">
            <a:extLst>
              <a:ext uri="{FF2B5EF4-FFF2-40B4-BE49-F238E27FC236}">
                <a16:creationId xmlns:a16="http://schemas.microsoft.com/office/drawing/2014/main" id="{6FF07C62-7910-ADD1-CB3E-880C7F589216}"/>
              </a:ext>
            </a:extLst>
          </p:cNvPr>
          <p:cNvSpPr/>
          <p:nvPr/>
        </p:nvSpPr>
        <p:spPr>
          <a:xfrm>
            <a:off x="649123" y="2308670"/>
            <a:ext cx="5234940" cy="36576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C8932B"/>
              </a:buClr>
              <a:buSzPts val="1450"/>
              <a:buFont typeface="Calibri"/>
              <a:buNone/>
            </a:pPr>
            <a:r>
              <a:rPr lang="en-US" sz="1600" b="1" dirty="0">
                <a:solidFill>
                  <a:srgbClr val="C8932B"/>
                </a:solidFill>
                <a:latin typeface="Calibri"/>
                <a:ea typeface="Calibri"/>
                <a:cs typeface="Calibri"/>
                <a:sym typeface="Calibri"/>
              </a:rPr>
              <a:t>Innovation, near and far</a:t>
            </a:r>
            <a:endParaRPr sz="1600" dirty="0">
              <a:solidFill>
                <a:schemeClr val="dk1"/>
              </a:solidFill>
              <a:latin typeface="Calibri"/>
              <a:ea typeface="Calibri"/>
              <a:cs typeface="Calibri"/>
              <a:sym typeface="Calibri"/>
            </a:endParaRPr>
          </a:p>
        </p:txBody>
      </p:sp>
      <p:sp>
        <p:nvSpPr>
          <p:cNvPr id="9" name="Google Shape;144;p10">
            <a:extLst>
              <a:ext uri="{FF2B5EF4-FFF2-40B4-BE49-F238E27FC236}">
                <a16:creationId xmlns:a16="http://schemas.microsoft.com/office/drawing/2014/main" id="{8BD96703-7976-1706-05A3-3A6F4112BAEA}"/>
              </a:ext>
            </a:extLst>
          </p:cNvPr>
          <p:cNvSpPr/>
          <p:nvPr/>
        </p:nvSpPr>
        <p:spPr>
          <a:xfrm>
            <a:off x="579818" y="2972481"/>
            <a:ext cx="5234940" cy="4297680"/>
          </a:xfrm>
          <a:prstGeom prst="rect">
            <a:avLst/>
          </a:prstGeom>
          <a:noFill/>
          <a:ln>
            <a:noFill/>
          </a:ln>
        </p:spPr>
        <p:txBody>
          <a:bodyPr spcFirstLastPara="1" wrap="square" lIns="91425" tIns="45700" rIns="91425" bIns="45700" anchor="t" anchorCtr="0">
            <a:noAutofit/>
          </a:bodyPr>
          <a:lstStyle/>
          <a:p>
            <a:pPr marL="177800" marR="0" lvl="0" indent="-177800" algn="l" rtl="0">
              <a:lnSpc>
                <a:spcPct val="128000"/>
              </a:lnSpc>
              <a:spcBef>
                <a:spcPts val="0"/>
              </a:spcBef>
              <a:spcAft>
                <a:spcPts val="0"/>
              </a:spcAft>
              <a:buClr>
                <a:srgbClr val="1A2420"/>
              </a:buClr>
              <a:buSzPts val="1450"/>
              <a:buFont typeface="Calibri"/>
              <a:buChar char="•"/>
            </a:pPr>
            <a:r>
              <a:rPr lang="en-US" sz="1600" dirty="0">
                <a:solidFill>
                  <a:srgbClr val="1A2420"/>
                </a:solidFill>
                <a:latin typeface="Calibri"/>
                <a:ea typeface="Calibri"/>
                <a:cs typeface="Calibri"/>
                <a:sym typeface="Calibri"/>
              </a:rPr>
              <a:t>From solar microgrids bringing power to rural communities in Kenya, to mangrove restoration protecting coastlines in Bangladesh</a:t>
            </a:r>
            <a:endParaRPr sz="1600" dirty="0">
              <a:solidFill>
                <a:schemeClr val="dk1"/>
              </a:solidFill>
              <a:latin typeface="Calibri"/>
              <a:ea typeface="Calibri"/>
              <a:cs typeface="Calibri"/>
              <a:sym typeface="Calibri"/>
            </a:endParaRPr>
          </a:p>
          <a:p>
            <a:pPr marL="177800" marR="0" lvl="0" indent="-177800" algn="l" rtl="0">
              <a:lnSpc>
                <a:spcPct val="128000"/>
              </a:lnSpc>
              <a:spcBef>
                <a:spcPts val="800"/>
              </a:spcBef>
              <a:spcAft>
                <a:spcPts val="0"/>
              </a:spcAft>
              <a:buClr>
                <a:srgbClr val="1A2420"/>
              </a:buClr>
              <a:buSzPts val="1450"/>
              <a:buFont typeface="Calibri"/>
              <a:buChar char="•"/>
            </a:pPr>
            <a:r>
              <a:rPr lang="en-US" sz="1600" dirty="0">
                <a:solidFill>
                  <a:srgbClr val="1A2420"/>
                </a:solidFill>
                <a:latin typeface="Calibri"/>
                <a:ea typeface="Calibri"/>
                <a:cs typeface="Calibri"/>
                <a:sym typeface="Calibri"/>
              </a:rPr>
              <a:t>Ireland's own examples from today's lesson, Bord </a:t>
            </a:r>
            <a:r>
              <a:rPr lang="en-US" sz="1600" dirty="0" err="1">
                <a:solidFill>
                  <a:srgbClr val="1A2420"/>
                </a:solidFill>
                <a:latin typeface="Calibri"/>
                <a:ea typeface="Calibri"/>
                <a:cs typeface="Calibri"/>
                <a:sym typeface="Calibri"/>
              </a:rPr>
              <a:t>na</a:t>
            </a:r>
            <a:r>
              <a:rPr lang="en-US" sz="1600" dirty="0">
                <a:solidFill>
                  <a:srgbClr val="1A2420"/>
                </a:solidFill>
                <a:latin typeface="Calibri"/>
                <a:ea typeface="Calibri"/>
                <a:cs typeface="Calibri"/>
                <a:sym typeface="Calibri"/>
              </a:rPr>
              <a:t> Móna's transition, Dublin's transport shift, and many others are part of this same story</a:t>
            </a:r>
            <a:endParaRPr sz="1600" dirty="0">
              <a:solidFill>
                <a:schemeClr val="dk1"/>
              </a:solidFill>
              <a:latin typeface="Calibri"/>
              <a:ea typeface="Calibri"/>
              <a:cs typeface="Calibri"/>
              <a:sym typeface="Calibri"/>
            </a:endParaRPr>
          </a:p>
        </p:txBody>
      </p:sp>
      <p:sp>
        <p:nvSpPr>
          <p:cNvPr id="12" name="Google Shape;143;p10">
            <a:extLst>
              <a:ext uri="{FF2B5EF4-FFF2-40B4-BE49-F238E27FC236}">
                <a16:creationId xmlns:a16="http://schemas.microsoft.com/office/drawing/2014/main" id="{1E32CF43-DCE4-E580-3507-BAE9A7B3E9F8}"/>
              </a:ext>
            </a:extLst>
          </p:cNvPr>
          <p:cNvSpPr/>
          <p:nvPr/>
        </p:nvSpPr>
        <p:spPr>
          <a:xfrm>
            <a:off x="6957060" y="2331528"/>
            <a:ext cx="5234940" cy="36576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C8932B"/>
              </a:buClr>
              <a:buSzPts val="1450"/>
              <a:buFont typeface="Calibri"/>
              <a:buNone/>
            </a:pPr>
            <a:r>
              <a:rPr lang="en-US" sz="1600" b="1" dirty="0">
                <a:solidFill>
                  <a:srgbClr val="C8932B"/>
                </a:solidFill>
                <a:latin typeface="Calibri"/>
                <a:ea typeface="Calibri"/>
                <a:cs typeface="Calibri"/>
                <a:sym typeface="Calibri"/>
              </a:rPr>
              <a:t>People making it happen</a:t>
            </a:r>
            <a:endParaRPr sz="1600" dirty="0">
              <a:solidFill>
                <a:schemeClr val="dk1"/>
              </a:solidFill>
              <a:latin typeface="Calibri"/>
              <a:ea typeface="Calibri"/>
              <a:cs typeface="Calibri"/>
              <a:sym typeface="Calibri"/>
            </a:endParaRPr>
          </a:p>
        </p:txBody>
      </p:sp>
      <p:sp>
        <p:nvSpPr>
          <p:cNvPr id="14" name="Google Shape;144;p10">
            <a:extLst>
              <a:ext uri="{FF2B5EF4-FFF2-40B4-BE49-F238E27FC236}">
                <a16:creationId xmlns:a16="http://schemas.microsoft.com/office/drawing/2014/main" id="{3DE8F118-4EE4-764D-4A46-22A0EA4892BE}"/>
              </a:ext>
            </a:extLst>
          </p:cNvPr>
          <p:cNvSpPr/>
          <p:nvPr/>
        </p:nvSpPr>
        <p:spPr>
          <a:xfrm>
            <a:off x="6126145" y="2972481"/>
            <a:ext cx="5234940" cy="4297680"/>
          </a:xfrm>
          <a:prstGeom prst="rect">
            <a:avLst/>
          </a:prstGeom>
          <a:noFill/>
          <a:ln>
            <a:noFill/>
          </a:ln>
        </p:spPr>
        <p:txBody>
          <a:bodyPr spcFirstLastPara="1" wrap="square" lIns="91425" tIns="45700" rIns="91425" bIns="45700" anchor="t" anchorCtr="0">
            <a:noAutofit/>
          </a:bodyPr>
          <a:lstStyle/>
          <a:p>
            <a:pPr marL="177800" lvl="0" indent="-177800">
              <a:lnSpc>
                <a:spcPct val="128000"/>
              </a:lnSpc>
              <a:buClr>
                <a:srgbClr val="1A2420"/>
              </a:buClr>
              <a:buSzPts val="1450"/>
              <a:buFont typeface="Calibri"/>
              <a:buChar char="•"/>
            </a:pPr>
            <a:r>
              <a:rPr lang="en-US" sz="1600" u="sng" dirty="0">
                <a:solidFill>
                  <a:schemeClr val="hlink"/>
                </a:solidFill>
                <a:latin typeface="Calibri"/>
                <a:ea typeface="Calibri"/>
                <a:cs typeface="Calibri"/>
                <a:sym typeface="Calibri"/>
                <a:hlinkClick r:id="rId6"/>
              </a:rPr>
              <a:t>Fridays for Future</a:t>
            </a:r>
            <a:r>
              <a:rPr lang="en-US" sz="1600" dirty="0">
                <a:solidFill>
                  <a:srgbClr val="1A2420"/>
                </a:solidFill>
                <a:latin typeface="Calibri"/>
                <a:ea typeface="Calibri"/>
                <a:cs typeface="Calibri"/>
                <a:sym typeface="Calibri"/>
              </a:rPr>
              <a:t> Ireland and the work of Irish youth climate councils show young people already shaping this agenda</a:t>
            </a:r>
            <a:endParaRPr lang="en-US" sz="1600" dirty="0">
              <a:solidFill>
                <a:schemeClr val="dk1"/>
              </a:solidFill>
              <a:latin typeface="Calibri"/>
              <a:ea typeface="Calibri"/>
              <a:cs typeface="Calibri"/>
              <a:sym typeface="Calibri"/>
            </a:endParaRPr>
          </a:p>
          <a:p>
            <a:pPr marL="177800" lvl="0" indent="-177800">
              <a:lnSpc>
                <a:spcPct val="128000"/>
              </a:lnSpc>
              <a:spcBef>
                <a:spcPts val="800"/>
              </a:spcBef>
              <a:buClr>
                <a:srgbClr val="1A2420"/>
              </a:buClr>
              <a:buSzPts val="1450"/>
              <a:buFont typeface="Calibri"/>
              <a:buChar char="•"/>
            </a:pPr>
            <a:r>
              <a:rPr lang="en-US" sz="1600" dirty="0">
                <a:solidFill>
                  <a:srgbClr val="1A2420"/>
                </a:solidFill>
                <a:latin typeface="Calibri"/>
                <a:ea typeface="Calibri"/>
                <a:cs typeface="Calibri"/>
                <a:sym typeface="Calibri"/>
              </a:rPr>
              <a:t>Change does not only come from governments and companies, movements and communities drive it too</a:t>
            </a:r>
            <a:endParaRPr lang="en-US" sz="16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490186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883BA9-62E0-52EB-BE85-451F55ACA9B1}"/>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FED3D6CA-6DC4-FC87-089C-A911E8B6490B}"/>
              </a:ext>
            </a:extLst>
          </p:cNvPr>
          <p:cNvPicPr>
            <a:picLocks noChangeAspect="1"/>
          </p:cNvPicPr>
          <p:nvPr/>
        </p:nvPicPr>
        <p:blipFill>
          <a:blip r:embed="rId3"/>
          <a:stretch>
            <a:fillRect/>
          </a:stretch>
        </p:blipFill>
        <p:spPr>
          <a:xfrm>
            <a:off x="893967" y="706672"/>
            <a:ext cx="640135" cy="640135"/>
          </a:xfrm>
          <a:prstGeom prst="rect">
            <a:avLst/>
          </a:prstGeom>
        </p:spPr>
      </p:pic>
      <p:pic>
        <p:nvPicPr>
          <p:cNvPr id="33" name="Picture 32">
            <a:extLst>
              <a:ext uri="{FF2B5EF4-FFF2-40B4-BE49-F238E27FC236}">
                <a16:creationId xmlns:a16="http://schemas.microsoft.com/office/drawing/2014/main" id="{3C28661F-C3A1-054B-A893-FC5CBD01F99D}"/>
              </a:ext>
            </a:extLst>
          </p:cNvPr>
          <p:cNvPicPr>
            <a:picLocks noChangeAspect="1"/>
          </p:cNvPicPr>
          <p:nvPr/>
        </p:nvPicPr>
        <p:blipFill>
          <a:blip r:embed="rId4"/>
          <a:srcRect l="87917" t="63778" r="-42438" b="-127335"/>
          <a:stretch>
            <a:fillRect/>
          </a:stretch>
        </p:blipFill>
        <p:spPr>
          <a:xfrm>
            <a:off x="12471849" y="5672623"/>
            <a:ext cx="3385862" cy="5352455"/>
          </a:xfrm>
          <a:custGeom>
            <a:avLst/>
            <a:gdLst>
              <a:gd name="csX0" fmla="*/ 750375 w 3385862"/>
              <a:gd name="csY0" fmla="*/ 0 h 5352455"/>
              <a:gd name="csX1" fmla="*/ 3302525 w 3385862"/>
              <a:gd name="csY1" fmla="*/ 4420453 h 5352455"/>
              <a:gd name="csX2" fmla="*/ 3075125 w 3385862"/>
              <a:gd name="csY2" fmla="*/ 5269118 h 5352455"/>
              <a:gd name="csX3" fmla="*/ 2226460 w 3385862"/>
              <a:gd name="csY3" fmla="*/ 5041719 h 5352455"/>
              <a:gd name="csX4" fmla="*/ 0 w 3385862"/>
              <a:gd name="csY4" fmla="*/ 1185377 h 5352455"/>
              <a:gd name="csX5" fmla="*/ 750375 w 3385862"/>
              <a:gd name="csY5" fmla="*/ 1185377 h 5352455"/>
              <a:gd name="csX6" fmla="*/ 750375 w 3385862"/>
              <a:gd name="csY6" fmla="*/ 0 h 535245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385862" h="5352455">
                <a:moveTo>
                  <a:pt x="750375" y="0"/>
                </a:moveTo>
                <a:lnTo>
                  <a:pt x="3302525" y="4420453"/>
                </a:lnTo>
                <a:cubicBezTo>
                  <a:pt x="3474083" y="4717600"/>
                  <a:pt x="3372273" y="5097560"/>
                  <a:pt x="3075125" y="5269118"/>
                </a:cubicBezTo>
                <a:cubicBezTo>
                  <a:pt x="2777978" y="5440676"/>
                  <a:pt x="2398018" y="5338866"/>
                  <a:pt x="2226460" y="5041719"/>
                </a:cubicBezTo>
                <a:lnTo>
                  <a:pt x="0" y="1185377"/>
                </a:lnTo>
                <a:lnTo>
                  <a:pt x="750375" y="1185377"/>
                </a:lnTo>
                <a:lnTo>
                  <a:pt x="750375" y="0"/>
                </a:lnTo>
                <a:close/>
              </a:path>
            </a:pathLst>
          </a:custGeom>
        </p:spPr>
      </p:pic>
      <p:pic>
        <p:nvPicPr>
          <p:cNvPr id="32" name="Picture 31">
            <a:extLst>
              <a:ext uri="{FF2B5EF4-FFF2-40B4-BE49-F238E27FC236}">
                <a16:creationId xmlns:a16="http://schemas.microsoft.com/office/drawing/2014/main" id="{E3A9A813-B63F-578E-B6A5-3F833C6055CD}"/>
              </a:ext>
            </a:extLst>
          </p:cNvPr>
          <p:cNvPicPr>
            <a:picLocks noChangeAspect="1"/>
          </p:cNvPicPr>
          <p:nvPr/>
        </p:nvPicPr>
        <p:blipFill>
          <a:blip r:embed="rId4"/>
          <a:srcRect l="35881" t="100000" r="-8881" b="-188072"/>
          <a:stretch>
            <a:fillRect/>
          </a:stretch>
        </p:blipFill>
        <p:spPr>
          <a:xfrm>
            <a:off x="9240302" y="6858000"/>
            <a:ext cx="4533427" cy="6154719"/>
          </a:xfrm>
          <a:custGeom>
            <a:avLst/>
            <a:gdLst>
              <a:gd name="csX0" fmla="*/ 0 w 4533427"/>
              <a:gd name="csY0" fmla="*/ 0 h 6154719"/>
              <a:gd name="csX1" fmla="*/ 1434753 w 4533427"/>
              <a:gd name="csY1" fmla="*/ 0 h 6154719"/>
              <a:gd name="csX2" fmla="*/ 4450090 w 4533427"/>
              <a:gd name="csY2" fmla="*/ 5222717 h 6154719"/>
              <a:gd name="csX3" fmla="*/ 4222690 w 4533427"/>
              <a:gd name="csY3" fmla="*/ 6071382 h 6154719"/>
              <a:gd name="csX4" fmla="*/ 3374025 w 4533427"/>
              <a:gd name="csY4" fmla="*/ 5843983 h 6154719"/>
              <a:gd name="csX5" fmla="*/ 0 w 4533427"/>
              <a:gd name="csY5" fmla="*/ 0 h 6154719"/>
            </a:gdLst>
            <a:ahLst/>
            <a:cxnLst>
              <a:cxn ang="0">
                <a:pos x="csX0" y="csY0"/>
              </a:cxn>
              <a:cxn ang="0">
                <a:pos x="csX1" y="csY1"/>
              </a:cxn>
              <a:cxn ang="0">
                <a:pos x="csX2" y="csY2"/>
              </a:cxn>
              <a:cxn ang="0">
                <a:pos x="csX3" y="csY3"/>
              </a:cxn>
              <a:cxn ang="0">
                <a:pos x="csX4" y="csY4"/>
              </a:cxn>
              <a:cxn ang="0">
                <a:pos x="csX5" y="csY5"/>
              </a:cxn>
            </a:cxnLst>
            <a:rect l="l" t="t" r="r" b="b"/>
            <a:pathLst>
              <a:path w="4533427" h="6154719">
                <a:moveTo>
                  <a:pt x="0" y="0"/>
                </a:moveTo>
                <a:lnTo>
                  <a:pt x="1434753" y="0"/>
                </a:lnTo>
                <a:lnTo>
                  <a:pt x="4450090" y="5222717"/>
                </a:lnTo>
                <a:cubicBezTo>
                  <a:pt x="4621648" y="5519864"/>
                  <a:pt x="4519838" y="5899824"/>
                  <a:pt x="4222690" y="6071382"/>
                </a:cubicBezTo>
                <a:cubicBezTo>
                  <a:pt x="3925543" y="6242940"/>
                  <a:pt x="3545583" y="6141130"/>
                  <a:pt x="3374025" y="5843983"/>
                </a:cubicBezTo>
                <a:lnTo>
                  <a:pt x="0" y="0"/>
                </a:lnTo>
                <a:close/>
              </a:path>
            </a:pathLst>
          </a:custGeom>
        </p:spPr>
      </p:pic>
      <p:pic>
        <p:nvPicPr>
          <p:cNvPr id="31" name="Picture 30">
            <a:extLst>
              <a:ext uri="{FF2B5EF4-FFF2-40B4-BE49-F238E27FC236}">
                <a16:creationId xmlns:a16="http://schemas.microsoft.com/office/drawing/2014/main" id="{80021666-F92B-BE64-30AB-BCB220E56406}"/>
              </a:ext>
            </a:extLst>
          </p:cNvPr>
          <p:cNvPicPr>
            <a:picLocks noChangeAspect="1"/>
          </p:cNvPicPr>
          <p:nvPr/>
        </p:nvPicPr>
        <p:blipFill>
          <a:blip r:embed="rId4"/>
          <a:srcRect l="61893" t="100000" r="-16414" b="-127335"/>
          <a:stretch>
            <a:fillRect/>
          </a:stretch>
        </p:blipFill>
        <p:spPr>
          <a:xfrm>
            <a:off x="10855700" y="6858000"/>
            <a:ext cx="3385862" cy="4167078"/>
          </a:xfrm>
          <a:custGeom>
            <a:avLst/>
            <a:gdLst>
              <a:gd name="csX0" fmla="*/ 0 w 3385862"/>
              <a:gd name="csY0" fmla="*/ 0 h 4167078"/>
              <a:gd name="csX1" fmla="*/ 1434753 w 3385862"/>
              <a:gd name="csY1" fmla="*/ 0 h 4167078"/>
              <a:gd name="csX2" fmla="*/ 3302525 w 3385862"/>
              <a:gd name="csY2" fmla="*/ 3235076 h 4167078"/>
              <a:gd name="csX3" fmla="*/ 3075126 w 3385862"/>
              <a:gd name="csY3" fmla="*/ 4083741 h 4167078"/>
              <a:gd name="csX4" fmla="*/ 2226460 w 3385862"/>
              <a:gd name="csY4" fmla="*/ 3856342 h 4167078"/>
              <a:gd name="csX5" fmla="*/ 0 w 3385862"/>
              <a:gd name="csY5" fmla="*/ 0 h 4167078"/>
            </a:gdLst>
            <a:ahLst/>
            <a:cxnLst>
              <a:cxn ang="0">
                <a:pos x="csX0" y="csY0"/>
              </a:cxn>
              <a:cxn ang="0">
                <a:pos x="csX1" y="csY1"/>
              </a:cxn>
              <a:cxn ang="0">
                <a:pos x="csX2" y="csY2"/>
              </a:cxn>
              <a:cxn ang="0">
                <a:pos x="csX3" y="csY3"/>
              </a:cxn>
              <a:cxn ang="0">
                <a:pos x="csX4" y="csY4"/>
              </a:cxn>
              <a:cxn ang="0">
                <a:pos x="csX5" y="csY5"/>
              </a:cxn>
            </a:cxnLst>
            <a:rect l="l" t="t" r="r" b="b"/>
            <a:pathLst>
              <a:path w="3385862" h="4167078">
                <a:moveTo>
                  <a:pt x="0" y="0"/>
                </a:moveTo>
                <a:lnTo>
                  <a:pt x="1434753" y="0"/>
                </a:lnTo>
                <a:lnTo>
                  <a:pt x="3302525" y="3235076"/>
                </a:lnTo>
                <a:cubicBezTo>
                  <a:pt x="3474083" y="3532223"/>
                  <a:pt x="3372273" y="3912183"/>
                  <a:pt x="3075126" y="4083741"/>
                </a:cubicBezTo>
                <a:cubicBezTo>
                  <a:pt x="2777978" y="4255299"/>
                  <a:pt x="2398018" y="4153489"/>
                  <a:pt x="2226460" y="3856342"/>
                </a:cubicBezTo>
                <a:lnTo>
                  <a:pt x="0" y="0"/>
                </a:lnTo>
                <a:close/>
              </a:path>
            </a:pathLst>
          </a:custGeom>
        </p:spPr>
      </p:pic>
      <p:pic>
        <p:nvPicPr>
          <p:cNvPr id="7" name="Picture 6">
            <a:extLst>
              <a:ext uri="{FF2B5EF4-FFF2-40B4-BE49-F238E27FC236}">
                <a16:creationId xmlns:a16="http://schemas.microsoft.com/office/drawing/2014/main" id="{E651F12F-76D4-AFDD-ED06-373B9F81E2C9}"/>
              </a:ext>
            </a:extLst>
          </p:cNvPr>
          <p:cNvPicPr>
            <a:picLocks noChangeAspect="1"/>
          </p:cNvPicPr>
          <p:nvPr/>
        </p:nvPicPr>
        <p:blipFill>
          <a:blip r:embed="rId5"/>
          <a:stretch>
            <a:fillRect/>
          </a:stretch>
        </p:blipFill>
        <p:spPr>
          <a:xfrm>
            <a:off x="9870120" y="42862"/>
            <a:ext cx="2201187" cy="1967756"/>
          </a:xfrm>
          <a:prstGeom prst="rect">
            <a:avLst/>
          </a:prstGeom>
        </p:spPr>
      </p:pic>
      <p:sp>
        <p:nvSpPr>
          <p:cNvPr id="2" name="Footer Placeholder 1">
            <a:extLst>
              <a:ext uri="{FF2B5EF4-FFF2-40B4-BE49-F238E27FC236}">
                <a16:creationId xmlns:a16="http://schemas.microsoft.com/office/drawing/2014/main" id="{8AAF0403-C3E7-0672-EA8C-4B320CDEA780}"/>
              </a:ext>
            </a:extLst>
          </p:cNvPr>
          <p:cNvSpPr>
            <a:spLocks noGrp="1"/>
          </p:cNvSpPr>
          <p:nvPr>
            <p:ph type="ftr" sz="quarter" idx="11"/>
          </p:nvPr>
        </p:nvSpPr>
        <p:spPr>
          <a:xfrm>
            <a:off x="4038599" y="6356350"/>
            <a:ext cx="4211097" cy="365125"/>
          </a:xfrm>
        </p:spPr>
        <p:txBody>
          <a:bodyPr/>
          <a:lstStyle/>
          <a:p>
            <a:r>
              <a:rPr lang="en-US" dirty="0" err="1">
                <a:solidFill>
                  <a:srgbClr val="4B5D55"/>
                </a:solidFill>
                <a:latin typeface="Calibri"/>
                <a:ea typeface="Calibri"/>
                <a:cs typeface="Calibri"/>
                <a:sym typeface="Calibri"/>
              </a:rPr>
              <a:t>GreenFutures</a:t>
            </a:r>
            <a:r>
              <a:rPr lang="en-US" dirty="0">
                <a:solidFill>
                  <a:srgbClr val="4B5D55"/>
                </a:solidFill>
                <a:latin typeface="Calibri"/>
                <a:ea typeface="Calibri"/>
                <a:cs typeface="Calibri"/>
                <a:sym typeface="Calibri"/>
              </a:rPr>
              <a:t>  |  Lesson 4 · Climate Justice and Futures Thinking</a:t>
            </a:r>
            <a:endParaRPr lang="en-US" dirty="0"/>
          </a:p>
          <a:p>
            <a:endParaRPr lang="en-US" dirty="0"/>
          </a:p>
        </p:txBody>
      </p:sp>
      <p:sp>
        <p:nvSpPr>
          <p:cNvPr id="6" name="Google Shape;57;p3">
            <a:extLst>
              <a:ext uri="{FF2B5EF4-FFF2-40B4-BE49-F238E27FC236}">
                <a16:creationId xmlns:a16="http://schemas.microsoft.com/office/drawing/2014/main" id="{DEB6A5FF-96EC-34CE-C7B6-DFB46CEDFA88}"/>
              </a:ext>
            </a:extLst>
          </p:cNvPr>
          <p:cNvSpPr/>
          <p:nvPr/>
        </p:nvSpPr>
        <p:spPr>
          <a:xfrm>
            <a:off x="894022" y="706727"/>
            <a:ext cx="640080" cy="640080"/>
          </a:xfrm>
          <a:prstGeom prst="rect">
            <a:avLst/>
          </a:prstGeom>
          <a:noFill/>
          <a:ln>
            <a:noFill/>
          </a:ln>
        </p:spPr>
        <p:txBody>
          <a:bodyPr spcFirstLastPara="1" wrap="square" lIns="91425" tIns="45700" rIns="91425" bIns="45700" anchor="ctr" anchorCtr="0">
            <a:noAutofit/>
          </a:bodyPr>
          <a:lstStyle/>
          <a:p>
            <a:pPr algn="ctr">
              <a:buClr>
                <a:srgbClr val="FFFFFF"/>
              </a:buClr>
              <a:buSzPts val="2200"/>
            </a:pPr>
            <a:endParaRPr lang="en-US" sz="2200" dirty="0">
              <a:solidFill>
                <a:srgbClr val="FFFFFF"/>
              </a:solidFill>
              <a:latin typeface="Calibri"/>
              <a:ea typeface="Calibri"/>
              <a:cs typeface="Calibri"/>
              <a:sym typeface="Calibri"/>
            </a:endParaRPr>
          </a:p>
          <a:p>
            <a:pPr algn="ctr">
              <a:buClr>
                <a:srgbClr val="FFFFFF"/>
              </a:buClr>
              <a:buSzPts val="2200"/>
            </a:pPr>
            <a:r>
              <a:rPr lang="en-US" sz="2200" dirty="0">
                <a:solidFill>
                  <a:srgbClr val="FFFFFF"/>
                </a:solidFill>
                <a:latin typeface="Calibri"/>
                <a:ea typeface="Calibri"/>
                <a:cs typeface="Calibri"/>
                <a:sym typeface="Calibri"/>
              </a:rPr>
              <a:t>🧑‍💼</a:t>
            </a:r>
            <a:endParaRPr lang="en-US" sz="2200" dirty="0">
              <a:solidFill>
                <a:schemeClr val="dk1"/>
              </a:solidFill>
              <a:latin typeface="Calibri"/>
              <a:ea typeface="Calibri"/>
              <a:cs typeface="Calibri"/>
              <a:sym typeface="Calibri"/>
            </a:endParaRPr>
          </a:p>
          <a:p>
            <a:pPr lvl="0" algn="ctr">
              <a:buClr>
                <a:srgbClr val="FFFFFF"/>
              </a:buClr>
              <a:buSzPts val="2200"/>
            </a:pPr>
            <a:endParaRPr sz="2200" dirty="0">
              <a:solidFill>
                <a:schemeClr val="dk1"/>
              </a:solidFill>
              <a:latin typeface="Calibri"/>
              <a:ea typeface="Calibri"/>
              <a:cs typeface="Calibri"/>
              <a:sym typeface="Calibri"/>
            </a:endParaRPr>
          </a:p>
        </p:txBody>
      </p:sp>
      <p:sp>
        <p:nvSpPr>
          <p:cNvPr id="16" name="Google Shape;58;p3">
            <a:extLst>
              <a:ext uri="{FF2B5EF4-FFF2-40B4-BE49-F238E27FC236}">
                <a16:creationId xmlns:a16="http://schemas.microsoft.com/office/drawing/2014/main" id="{5F228B53-5A52-0403-E112-2EEF67E20056}"/>
              </a:ext>
            </a:extLst>
          </p:cNvPr>
          <p:cNvSpPr/>
          <p:nvPr/>
        </p:nvSpPr>
        <p:spPr>
          <a:xfrm>
            <a:off x="1696778" y="546652"/>
            <a:ext cx="9601200" cy="320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F6F4A"/>
              </a:buClr>
              <a:buSzPts val="1250"/>
              <a:buFont typeface="Calibri"/>
              <a:buNone/>
            </a:pPr>
            <a:r>
              <a:rPr lang="en-US" sz="1400" b="1" dirty="0">
                <a:solidFill>
                  <a:srgbClr val="1F6F4A"/>
                </a:solidFill>
                <a:latin typeface="Calibri"/>
                <a:ea typeface="Calibri"/>
                <a:cs typeface="Calibri"/>
                <a:sym typeface="Calibri"/>
              </a:rPr>
              <a:t>YOUR FUTURE</a:t>
            </a:r>
            <a:endParaRPr sz="1250" dirty="0">
              <a:solidFill>
                <a:schemeClr val="dk1"/>
              </a:solidFill>
              <a:latin typeface="Calibri"/>
              <a:ea typeface="Calibri"/>
              <a:cs typeface="Calibri"/>
              <a:sym typeface="Calibri"/>
            </a:endParaRPr>
          </a:p>
        </p:txBody>
      </p:sp>
      <p:sp>
        <p:nvSpPr>
          <p:cNvPr id="18" name="Google Shape;59;p3">
            <a:extLst>
              <a:ext uri="{FF2B5EF4-FFF2-40B4-BE49-F238E27FC236}">
                <a16:creationId xmlns:a16="http://schemas.microsoft.com/office/drawing/2014/main" id="{388ADECB-05C4-F958-3D64-B8A6D8C22882}"/>
              </a:ext>
            </a:extLst>
          </p:cNvPr>
          <p:cNvSpPr>
            <a:spLocks noGrp="1"/>
          </p:cNvSpPr>
          <p:nvPr>
            <p:ph type="title"/>
          </p:nvPr>
        </p:nvSpPr>
        <p:spPr>
          <a:xfrm>
            <a:off x="1696778" y="434295"/>
            <a:ext cx="8763000" cy="1325563"/>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A2420"/>
              </a:buClr>
              <a:buSzPts val="2500"/>
              <a:buFont typeface="Cambria"/>
              <a:buNone/>
            </a:pPr>
            <a:r>
              <a:rPr lang="en-US" sz="2800" b="1" dirty="0">
                <a:solidFill>
                  <a:srgbClr val="1A2420"/>
                </a:solidFill>
                <a:latin typeface="Cambria"/>
                <a:ea typeface="Cambria"/>
                <a:cs typeface="Cambria"/>
                <a:sym typeface="Cambria"/>
              </a:rPr>
              <a:t>Green Jobs and Future Skills</a:t>
            </a:r>
            <a:endParaRPr sz="2500" dirty="0">
              <a:solidFill>
                <a:schemeClr val="dk1"/>
              </a:solidFill>
              <a:latin typeface="Calibri"/>
              <a:ea typeface="Calibri"/>
              <a:cs typeface="Calibri"/>
              <a:sym typeface="Calibri"/>
            </a:endParaRPr>
          </a:p>
        </p:txBody>
      </p:sp>
      <p:cxnSp>
        <p:nvCxnSpPr>
          <p:cNvPr id="20" name="Straight Connector 19">
            <a:extLst>
              <a:ext uri="{FF2B5EF4-FFF2-40B4-BE49-F238E27FC236}">
                <a16:creationId xmlns:a16="http://schemas.microsoft.com/office/drawing/2014/main" id="{737078BF-D1CC-8156-CAB6-F608E3CD334F}"/>
              </a:ext>
            </a:extLst>
          </p:cNvPr>
          <p:cNvCxnSpPr/>
          <p:nvPr/>
        </p:nvCxnSpPr>
        <p:spPr>
          <a:xfrm>
            <a:off x="1024932" y="2010618"/>
            <a:ext cx="8963130" cy="0"/>
          </a:xfrm>
          <a:prstGeom prst="line">
            <a:avLst/>
          </a:prstGeom>
          <a:ln>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14" name="Google Shape;144;p10">
            <a:extLst>
              <a:ext uri="{FF2B5EF4-FFF2-40B4-BE49-F238E27FC236}">
                <a16:creationId xmlns:a16="http://schemas.microsoft.com/office/drawing/2014/main" id="{58B0A878-A6DA-AD43-0065-43ECCD23599C}"/>
              </a:ext>
            </a:extLst>
          </p:cNvPr>
          <p:cNvSpPr/>
          <p:nvPr/>
        </p:nvSpPr>
        <p:spPr>
          <a:xfrm>
            <a:off x="843337" y="2285469"/>
            <a:ext cx="8396965" cy="4297680"/>
          </a:xfrm>
          <a:prstGeom prst="rect">
            <a:avLst/>
          </a:prstGeom>
          <a:noFill/>
          <a:ln>
            <a:noFill/>
          </a:ln>
        </p:spPr>
        <p:txBody>
          <a:bodyPr spcFirstLastPara="1" wrap="square" lIns="91425" tIns="45700" rIns="91425" bIns="45700" anchor="t" anchorCtr="0">
            <a:noAutofit/>
          </a:bodyPr>
          <a:lstStyle/>
          <a:p>
            <a:pPr marL="177800" indent="-177800">
              <a:lnSpc>
                <a:spcPct val="128000"/>
              </a:lnSpc>
              <a:buClr>
                <a:srgbClr val="1A2420"/>
              </a:buClr>
              <a:buSzPts val="1450"/>
              <a:buFont typeface="Calibri"/>
              <a:buChar char="•"/>
            </a:pPr>
            <a:r>
              <a:rPr lang="en-US" sz="1600" dirty="0">
                <a:solidFill>
                  <a:srgbClr val="1A2420"/>
                </a:solidFill>
                <a:latin typeface="Calibri"/>
                <a:ea typeface="Calibri"/>
                <a:cs typeface="Calibri"/>
                <a:sym typeface="Calibri"/>
              </a:rPr>
              <a:t>A real and understandable worry for your generation: as AI automates more tasks, what happens to entry-level jobs? There's no clear answer yet and this is worth discussing openly</a:t>
            </a:r>
            <a:endParaRPr lang="en-US" sz="1600" dirty="0">
              <a:solidFill>
                <a:schemeClr val="dk1"/>
              </a:solidFill>
              <a:latin typeface="Calibri"/>
              <a:ea typeface="Calibri"/>
              <a:cs typeface="Calibri"/>
              <a:sym typeface="Calibri"/>
            </a:endParaRPr>
          </a:p>
          <a:p>
            <a:pPr lvl="0">
              <a:lnSpc>
                <a:spcPct val="128000"/>
              </a:lnSpc>
              <a:buClr>
                <a:srgbClr val="1A2420"/>
              </a:buClr>
              <a:buSzPts val="1450"/>
            </a:pPr>
            <a:endParaRPr lang="en-US" sz="1600" dirty="0">
              <a:solidFill>
                <a:srgbClr val="1A2420"/>
              </a:solidFill>
              <a:latin typeface="Calibri"/>
              <a:ea typeface="Calibri"/>
              <a:cs typeface="Calibri"/>
              <a:sym typeface="Calibri"/>
            </a:endParaRPr>
          </a:p>
          <a:p>
            <a:pPr marL="177800" lvl="0" indent="-177800">
              <a:lnSpc>
                <a:spcPct val="128000"/>
              </a:lnSpc>
              <a:buClr>
                <a:srgbClr val="1A2420"/>
              </a:buClr>
              <a:buSzPts val="1450"/>
              <a:buFont typeface="Calibri"/>
              <a:buChar char="•"/>
            </a:pPr>
            <a:r>
              <a:rPr lang="en-US" sz="1600" dirty="0">
                <a:solidFill>
                  <a:srgbClr val="1A2420"/>
                </a:solidFill>
                <a:latin typeface="Calibri"/>
                <a:ea typeface="Calibri"/>
                <a:cs typeface="Calibri"/>
                <a:sym typeface="Calibri"/>
              </a:rPr>
              <a:t>Emerging green careers in Ireland include: ecological restoration technician, energy systems analyst, sustainable food systems designer but also climate policy analyst, environmental data scientist, circular economy consultant/economist, agriculture-environment advisor</a:t>
            </a:r>
            <a:endParaRPr lang="en-US" sz="1600" dirty="0">
              <a:solidFill>
                <a:schemeClr val="dk1"/>
              </a:solidFill>
              <a:latin typeface="Calibri"/>
              <a:ea typeface="Calibri"/>
              <a:cs typeface="Calibri"/>
              <a:sym typeface="Calibri"/>
            </a:endParaRPr>
          </a:p>
          <a:p>
            <a:pPr marL="177800" lvl="0" indent="-177800">
              <a:lnSpc>
                <a:spcPct val="128000"/>
              </a:lnSpc>
              <a:spcBef>
                <a:spcPts val="800"/>
              </a:spcBef>
              <a:buClr>
                <a:srgbClr val="1A2420"/>
              </a:buClr>
              <a:buSzPts val="1450"/>
              <a:buFont typeface="Calibri"/>
              <a:buChar char="•"/>
            </a:pPr>
            <a:r>
              <a:rPr lang="en-US" sz="1600" dirty="0">
                <a:solidFill>
                  <a:srgbClr val="1A2420"/>
                </a:solidFill>
                <a:latin typeface="Calibri"/>
                <a:ea typeface="Calibri"/>
                <a:cs typeface="Calibri"/>
                <a:sym typeface="Calibri"/>
              </a:rPr>
              <a:t>Employers already working in this space include Coillte, Bord </a:t>
            </a:r>
            <a:r>
              <a:rPr lang="en-US" sz="1600" dirty="0" err="1">
                <a:solidFill>
                  <a:srgbClr val="1A2420"/>
                </a:solidFill>
                <a:latin typeface="Calibri"/>
                <a:ea typeface="Calibri"/>
                <a:cs typeface="Calibri"/>
                <a:sym typeface="Calibri"/>
              </a:rPr>
              <a:t>na</a:t>
            </a:r>
            <a:r>
              <a:rPr lang="en-US" sz="1600" dirty="0">
                <a:solidFill>
                  <a:srgbClr val="1A2420"/>
                </a:solidFill>
                <a:latin typeface="Calibri"/>
                <a:ea typeface="Calibri"/>
                <a:cs typeface="Calibri"/>
                <a:sym typeface="Calibri"/>
              </a:rPr>
              <a:t> Móna, the EPA, and a growing number of Irish green-tech startups</a:t>
            </a:r>
            <a:endParaRPr lang="en-US" sz="1600" dirty="0">
              <a:solidFill>
                <a:schemeClr val="dk1"/>
              </a:solidFill>
              <a:latin typeface="Calibri"/>
              <a:ea typeface="Calibri"/>
              <a:cs typeface="Calibri"/>
              <a:sym typeface="Calibri"/>
            </a:endParaRPr>
          </a:p>
          <a:p>
            <a:pPr marL="177800" lvl="0" indent="-177800">
              <a:lnSpc>
                <a:spcPct val="128000"/>
              </a:lnSpc>
              <a:spcBef>
                <a:spcPts val="800"/>
              </a:spcBef>
              <a:buClr>
                <a:srgbClr val="1A2420"/>
              </a:buClr>
              <a:buSzPts val="1450"/>
              <a:buFont typeface="Calibri"/>
              <a:buChar char="•"/>
            </a:pPr>
            <a:r>
              <a:rPr lang="en-US" sz="1600" dirty="0">
                <a:solidFill>
                  <a:srgbClr val="1A2420"/>
                </a:solidFill>
                <a:latin typeface="Calibri"/>
                <a:ea typeface="Calibri"/>
                <a:cs typeface="Calibri"/>
                <a:sym typeface="Calibri"/>
              </a:rPr>
              <a:t>Many of these roles combine environmental knowledge with digital and data skills (</a:t>
            </a:r>
            <a:r>
              <a:rPr lang="en-US" sz="1600" dirty="0">
                <a:solidFill>
                  <a:srgbClr val="1A2420"/>
                </a:solidFill>
                <a:latin typeface="Calibri"/>
                <a:ea typeface="Calibri"/>
                <a:cs typeface="Calibri"/>
                <a:sym typeface="Calibri"/>
                <a:hlinkClick r:id="rId6"/>
              </a:rPr>
              <a:t>green skills</a:t>
            </a:r>
            <a:r>
              <a:rPr lang="en-US" sz="1600" dirty="0">
                <a:solidFill>
                  <a:srgbClr val="1A2420"/>
                </a:solidFill>
                <a:latin typeface="Calibri"/>
                <a:ea typeface="Calibri"/>
                <a:cs typeface="Calibri"/>
                <a:sym typeface="Calibri"/>
              </a:rPr>
              <a:t>), exactly the combination this module has covered</a:t>
            </a:r>
            <a:endParaRPr lang="en-US" sz="16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741046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384CF-9D49-8B1D-ECD7-D3F56DD61961}"/>
            </a:ext>
          </a:extLst>
        </p:cNvPr>
        <p:cNvGrpSpPr/>
        <p:nvPr/>
      </p:nvGrpSpPr>
      <p:grpSpPr>
        <a:xfrm>
          <a:off x="0" y="0"/>
          <a:ext cx="0" cy="0"/>
          <a:chOff x="0" y="0"/>
          <a:chExt cx="0" cy="0"/>
        </a:xfrm>
      </p:grpSpPr>
      <p:pic>
        <p:nvPicPr>
          <p:cNvPr id="33" name="Picture 32">
            <a:extLst>
              <a:ext uri="{FF2B5EF4-FFF2-40B4-BE49-F238E27FC236}">
                <a16:creationId xmlns:a16="http://schemas.microsoft.com/office/drawing/2014/main" id="{0869BD14-5EBC-3E41-69CB-54094D0460E1}"/>
              </a:ext>
            </a:extLst>
          </p:cNvPr>
          <p:cNvPicPr>
            <a:picLocks noChangeAspect="1"/>
          </p:cNvPicPr>
          <p:nvPr/>
        </p:nvPicPr>
        <p:blipFill>
          <a:blip r:embed="rId3"/>
          <a:srcRect l="87917" t="63778" r="-42438" b="-127335"/>
          <a:stretch>
            <a:fillRect/>
          </a:stretch>
        </p:blipFill>
        <p:spPr>
          <a:xfrm>
            <a:off x="12471849" y="5672623"/>
            <a:ext cx="3385862" cy="5352455"/>
          </a:xfrm>
          <a:custGeom>
            <a:avLst/>
            <a:gdLst>
              <a:gd name="csX0" fmla="*/ 750375 w 3385862"/>
              <a:gd name="csY0" fmla="*/ 0 h 5352455"/>
              <a:gd name="csX1" fmla="*/ 3302525 w 3385862"/>
              <a:gd name="csY1" fmla="*/ 4420453 h 5352455"/>
              <a:gd name="csX2" fmla="*/ 3075125 w 3385862"/>
              <a:gd name="csY2" fmla="*/ 5269118 h 5352455"/>
              <a:gd name="csX3" fmla="*/ 2226460 w 3385862"/>
              <a:gd name="csY3" fmla="*/ 5041719 h 5352455"/>
              <a:gd name="csX4" fmla="*/ 0 w 3385862"/>
              <a:gd name="csY4" fmla="*/ 1185377 h 5352455"/>
              <a:gd name="csX5" fmla="*/ 750375 w 3385862"/>
              <a:gd name="csY5" fmla="*/ 1185377 h 5352455"/>
              <a:gd name="csX6" fmla="*/ 750375 w 3385862"/>
              <a:gd name="csY6" fmla="*/ 0 h 535245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385862" h="5352455">
                <a:moveTo>
                  <a:pt x="750375" y="0"/>
                </a:moveTo>
                <a:lnTo>
                  <a:pt x="3302525" y="4420453"/>
                </a:lnTo>
                <a:cubicBezTo>
                  <a:pt x="3474083" y="4717600"/>
                  <a:pt x="3372273" y="5097560"/>
                  <a:pt x="3075125" y="5269118"/>
                </a:cubicBezTo>
                <a:cubicBezTo>
                  <a:pt x="2777978" y="5440676"/>
                  <a:pt x="2398018" y="5338866"/>
                  <a:pt x="2226460" y="5041719"/>
                </a:cubicBezTo>
                <a:lnTo>
                  <a:pt x="0" y="1185377"/>
                </a:lnTo>
                <a:lnTo>
                  <a:pt x="750375" y="1185377"/>
                </a:lnTo>
                <a:lnTo>
                  <a:pt x="750375" y="0"/>
                </a:lnTo>
                <a:close/>
              </a:path>
            </a:pathLst>
          </a:custGeom>
        </p:spPr>
      </p:pic>
      <p:pic>
        <p:nvPicPr>
          <p:cNvPr id="32" name="Picture 31">
            <a:extLst>
              <a:ext uri="{FF2B5EF4-FFF2-40B4-BE49-F238E27FC236}">
                <a16:creationId xmlns:a16="http://schemas.microsoft.com/office/drawing/2014/main" id="{7C53D301-AAF5-521C-65B5-A1543CB4D3DE}"/>
              </a:ext>
            </a:extLst>
          </p:cNvPr>
          <p:cNvPicPr>
            <a:picLocks noChangeAspect="1"/>
          </p:cNvPicPr>
          <p:nvPr/>
        </p:nvPicPr>
        <p:blipFill>
          <a:blip r:embed="rId3"/>
          <a:srcRect l="35881" t="100000" r="-8881" b="-188072"/>
          <a:stretch>
            <a:fillRect/>
          </a:stretch>
        </p:blipFill>
        <p:spPr>
          <a:xfrm>
            <a:off x="9240302" y="6858000"/>
            <a:ext cx="4533427" cy="6154719"/>
          </a:xfrm>
          <a:custGeom>
            <a:avLst/>
            <a:gdLst>
              <a:gd name="csX0" fmla="*/ 0 w 4533427"/>
              <a:gd name="csY0" fmla="*/ 0 h 6154719"/>
              <a:gd name="csX1" fmla="*/ 1434753 w 4533427"/>
              <a:gd name="csY1" fmla="*/ 0 h 6154719"/>
              <a:gd name="csX2" fmla="*/ 4450090 w 4533427"/>
              <a:gd name="csY2" fmla="*/ 5222717 h 6154719"/>
              <a:gd name="csX3" fmla="*/ 4222690 w 4533427"/>
              <a:gd name="csY3" fmla="*/ 6071382 h 6154719"/>
              <a:gd name="csX4" fmla="*/ 3374025 w 4533427"/>
              <a:gd name="csY4" fmla="*/ 5843983 h 6154719"/>
              <a:gd name="csX5" fmla="*/ 0 w 4533427"/>
              <a:gd name="csY5" fmla="*/ 0 h 6154719"/>
            </a:gdLst>
            <a:ahLst/>
            <a:cxnLst>
              <a:cxn ang="0">
                <a:pos x="csX0" y="csY0"/>
              </a:cxn>
              <a:cxn ang="0">
                <a:pos x="csX1" y="csY1"/>
              </a:cxn>
              <a:cxn ang="0">
                <a:pos x="csX2" y="csY2"/>
              </a:cxn>
              <a:cxn ang="0">
                <a:pos x="csX3" y="csY3"/>
              </a:cxn>
              <a:cxn ang="0">
                <a:pos x="csX4" y="csY4"/>
              </a:cxn>
              <a:cxn ang="0">
                <a:pos x="csX5" y="csY5"/>
              </a:cxn>
            </a:cxnLst>
            <a:rect l="l" t="t" r="r" b="b"/>
            <a:pathLst>
              <a:path w="4533427" h="6154719">
                <a:moveTo>
                  <a:pt x="0" y="0"/>
                </a:moveTo>
                <a:lnTo>
                  <a:pt x="1434753" y="0"/>
                </a:lnTo>
                <a:lnTo>
                  <a:pt x="4450090" y="5222717"/>
                </a:lnTo>
                <a:cubicBezTo>
                  <a:pt x="4621648" y="5519864"/>
                  <a:pt x="4519838" y="5899824"/>
                  <a:pt x="4222690" y="6071382"/>
                </a:cubicBezTo>
                <a:cubicBezTo>
                  <a:pt x="3925543" y="6242940"/>
                  <a:pt x="3545583" y="6141130"/>
                  <a:pt x="3374025" y="5843983"/>
                </a:cubicBezTo>
                <a:lnTo>
                  <a:pt x="0" y="0"/>
                </a:lnTo>
                <a:close/>
              </a:path>
            </a:pathLst>
          </a:custGeom>
        </p:spPr>
      </p:pic>
      <p:pic>
        <p:nvPicPr>
          <p:cNvPr id="31" name="Picture 30">
            <a:extLst>
              <a:ext uri="{FF2B5EF4-FFF2-40B4-BE49-F238E27FC236}">
                <a16:creationId xmlns:a16="http://schemas.microsoft.com/office/drawing/2014/main" id="{08192E8B-6194-70C7-473B-81FE81C9714F}"/>
              </a:ext>
            </a:extLst>
          </p:cNvPr>
          <p:cNvPicPr>
            <a:picLocks noChangeAspect="1"/>
          </p:cNvPicPr>
          <p:nvPr/>
        </p:nvPicPr>
        <p:blipFill>
          <a:blip r:embed="rId3"/>
          <a:srcRect l="61893" t="100000" r="-16414" b="-127335"/>
          <a:stretch>
            <a:fillRect/>
          </a:stretch>
        </p:blipFill>
        <p:spPr>
          <a:xfrm>
            <a:off x="10855700" y="6858000"/>
            <a:ext cx="3385862" cy="4167078"/>
          </a:xfrm>
          <a:custGeom>
            <a:avLst/>
            <a:gdLst>
              <a:gd name="csX0" fmla="*/ 0 w 3385862"/>
              <a:gd name="csY0" fmla="*/ 0 h 4167078"/>
              <a:gd name="csX1" fmla="*/ 1434753 w 3385862"/>
              <a:gd name="csY1" fmla="*/ 0 h 4167078"/>
              <a:gd name="csX2" fmla="*/ 3302525 w 3385862"/>
              <a:gd name="csY2" fmla="*/ 3235076 h 4167078"/>
              <a:gd name="csX3" fmla="*/ 3075126 w 3385862"/>
              <a:gd name="csY3" fmla="*/ 4083741 h 4167078"/>
              <a:gd name="csX4" fmla="*/ 2226460 w 3385862"/>
              <a:gd name="csY4" fmla="*/ 3856342 h 4167078"/>
              <a:gd name="csX5" fmla="*/ 0 w 3385862"/>
              <a:gd name="csY5" fmla="*/ 0 h 4167078"/>
            </a:gdLst>
            <a:ahLst/>
            <a:cxnLst>
              <a:cxn ang="0">
                <a:pos x="csX0" y="csY0"/>
              </a:cxn>
              <a:cxn ang="0">
                <a:pos x="csX1" y="csY1"/>
              </a:cxn>
              <a:cxn ang="0">
                <a:pos x="csX2" y="csY2"/>
              </a:cxn>
              <a:cxn ang="0">
                <a:pos x="csX3" y="csY3"/>
              </a:cxn>
              <a:cxn ang="0">
                <a:pos x="csX4" y="csY4"/>
              </a:cxn>
              <a:cxn ang="0">
                <a:pos x="csX5" y="csY5"/>
              </a:cxn>
            </a:cxnLst>
            <a:rect l="l" t="t" r="r" b="b"/>
            <a:pathLst>
              <a:path w="3385862" h="4167078">
                <a:moveTo>
                  <a:pt x="0" y="0"/>
                </a:moveTo>
                <a:lnTo>
                  <a:pt x="1434753" y="0"/>
                </a:lnTo>
                <a:lnTo>
                  <a:pt x="3302525" y="3235076"/>
                </a:lnTo>
                <a:cubicBezTo>
                  <a:pt x="3474083" y="3532223"/>
                  <a:pt x="3372273" y="3912183"/>
                  <a:pt x="3075126" y="4083741"/>
                </a:cubicBezTo>
                <a:cubicBezTo>
                  <a:pt x="2777978" y="4255299"/>
                  <a:pt x="2398018" y="4153489"/>
                  <a:pt x="2226460" y="3856342"/>
                </a:cubicBezTo>
                <a:lnTo>
                  <a:pt x="0" y="0"/>
                </a:lnTo>
                <a:close/>
              </a:path>
            </a:pathLst>
          </a:custGeom>
        </p:spPr>
      </p:pic>
      <p:pic>
        <p:nvPicPr>
          <p:cNvPr id="7" name="Picture 6">
            <a:extLst>
              <a:ext uri="{FF2B5EF4-FFF2-40B4-BE49-F238E27FC236}">
                <a16:creationId xmlns:a16="http://schemas.microsoft.com/office/drawing/2014/main" id="{C0B5D774-6C90-B7FB-7F97-D9C0E6A700E6}"/>
              </a:ext>
            </a:extLst>
          </p:cNvPr>
          <p:cNvPicPr>
            <a:picLocks noChangeAspect="1"/>
          </p:cNvPicPr>
          <p:nvPr/>
        </p:nvPicPr>
        <p:blipFill>
          <a:blip r:embed="rId4"/>
          <a:stretch>
            <a:fillRect/>
          </a:stretch>
        </p:blipFill>
        <p:spPr>
          <a:xfrm>
            <a:off x="9870120" y="42862"/>
            <a:ext cx="2201187" cy="1967756"/>
          </a:xfrm>
          <a:prstGeom prst="rect">
            <a:avLst/>
          </a:prstGeom>
        </p:spPr>
      </p:pic>
      <p:sp>
        <p:nvSpPr>
          <p:cNvPr id="8" name="Title 7">
            <a:extLst>
              <a:ext uri="{FF2B5EF4-FFF2-40B4-BE49-F238E27FC236}">
                <a16:creationId xmlns:a16="http://schemas.microsoft.com/office/drawing/2014/main" id="{BC5CEBF2-D9DA-91AA-0533-4F6C1B32A269}"/>
              </a:ext>
            </a:extLst>
          </p:cNvPr>
          <p:cNvSpPr>
            <a:spLocks noGrp="1"/>
          </p:cNvSpPr>
          <p:nvPr>
            <p:ph type="title"/>
          </p:nvPr>
        </p:nvSpPr>
        <p:spPr>
          <a:xfrm>
            <a:off x="967740" y="1179042"/>
            <a:ext cx="8763000" cy="1325563"/>
          </a:xfrm>
        </p:spPr>
        <p:txBody>
          <a:bodyPr/>
          <a:lstStyle/>
          <a:p>
            <a:r>
              <a:rPr lang="en-US" sz="2800" b="1" dirty="0">
                <a:latin typeface="Cambria" panose="02040503050406030204" pitchFamily="18" charset="0"/>
                <a:ea typeface="Cambria" panose="02040503050406030204" pitchFamily="18" charset="0"/>
              </a:rPr>
              <a:t>Your Climate Action Proposal – Module Capstone</a:t>
            </a:r>
            <a:endParaRPr lang="en-US" b="1" dirty="0">
              <a:latin typeface="Cambria" panose="02040503050406030204" pitchFamily="18" charset="0"/>
              <a:ea typeface="Cambria" panose="02040503050406030204" pitchFamily="18" charset="0"/>
            </a:endParaRPr>
          </a:p>
        </p:txBody>
      </p:sp>
      <p:sp>
        <p:nvSpPr>
          <p:cNvPr id="2" name="Footer Placeholder 1">
            <a:extLst>
              <a:ext uri="{FF2B5EF4-FFF2-40B4-BE49-F238E27FC236}">
                <a16:creationId xmlns:a16="http://schemas.microsoft.com/office/drawing/2014/main" id="{716723FC-88B0-EA69-5ECB-A57718327334}"/>
              </a:ext>
            </a:extLst>
          </p:cNvPr>
          <p:cNvSpPr>
            <a:spLocks noGrp="1"/>
          </p:cNvSpPr>
          <p:nvPr>
            <p:ph type="ftr" sz="quarter" idx="11"/>
          </p:nvPr>
        </p:nvSpPr>
        <p:spPr>
          <a:xfrm>
            <a:off x="4038600" y="6356350"/>
            <a:ext cx="4201048" cy="365125"/>
          </a:xfrm>
        </p:spPr>
        <p:txBody>
          <a:bodyPr/>
          <a:lstStyle/>
          <a:p>
            <a:r>
              <a:rPr lang="en-US" dirty="0" err="1">
                <a:solidFill>
                  <a:srgbClr val="4B5D55"/>
                </a:solidFill>
                <a:latin typeface="Calibri"/>
                <a:ea typeface="Calibri"/>
                <a:cs typeface="Calibri"/>
                <a:sym typeface="Calibri"/>
              </a:rPr>
              <a:t>GreenFutures</a:t>
            </a:r>
            <a:r>
              <a:rPr lang="en-US" dirty="0">
                <a:solidFill>
                  <a:srgbClr val="4B5D55"/>
                </a:solidFill>
                <a:latin typeface="Calibri"/>
                <a:ea typeface="Calibri"/>
                <a:cs typeface="Calibri"/>
                <a:sym typeface="Calibri"/>
              </a:rPr>
              <a:t>  |  Lesson 4 · Climate Justice and Futures Thinking</a:t>
            </a:r>
            <a:endParaRPr lang="en-US" dirty="0"/>
          </a:p>
          <a:p>
            <a:endParaRPr lang="en-US" dirty="0"/>
          </a:p>
        </p:txBody>
      </p:sp>
      <p:sp>
        <p:nvSpPr>
          <p:cNvPr id="12" name="Google Shape;130;p9">
            <a:extLst>
              <a:ext uri="{FF2B5EF4-FFF2-40B4-BE49-F238E27FC236}">
                <a16:creationId xmlns:a16="http://schemas.microsoft.com/office/drawing/2014/main" id="{B3BCB846-8AD9-5B78-BEE2-0A9820C90AFE}"/>
              </a:ext>
            </a:extLst>
          </p:cNvPr>
          <p:cNvSpPr/>
          <p:nvPr/>
        </p:nvSpPr>
        <p:spPr>
          <a:xfrm>
            <a:off x="608930" y="600825"/>
            <a:ext cx="1828800" cy="341142"/>
          </a:xfrm>
          <a:prstGeom prst="rect">
            <a:avLst/>
          </a:prstGeom>
          <a:solidFill>
            <a:srgbClr val="D98E2B"/>
          </a:solidFill>
          <a:ln>
            <a:noFill/>
          </a:ln>
        </p:spPr>
        <p:txBody>
          <a:bodyPr spcFirstLastPara="1" wrap="square" lIns="91425" tIns="45700" rIns="91425" bIns="45700" anchor="t" anchorCtr="0">
            <a:noAutofit/>
          </a:bodyPr>
          <a:lstStyle/>
          <a:p>
            <a:pPr lvl="0"/>
            <a:r>
              <a:rPr lang="en-US" sz="1400" b="1" dirty="0">
                <a:solidFill>
                  <a:srgbClr val="FFFFFF"/>
                </a:solidFill>
                <a:latin typeface="Calibri"/>
                <a:ea typeface="Calibri"/>
                <a:cs typeface="Calibri"/>
                <a:sym typeface="Calibri"/>
              </a:rPr>
              <a:t>             APPLY IT</a:t>
            </a:r>
            <a:endParaRPr sz="1800" dirty="0">
              <a:solidFill>
                <a:schemeClr val="bg1"/>
              </a:solidFill>
              <a:latin typeface="Calibri"/>
              <a:ea typeface="Calibri"/>
              <a:cs typeface="Calibri"/>
              <a:sym typeface="Calibri"/>
            </a:endParaRPr>
          </a:p>
        </p:txBody>
      </p:sp>
      <p:sp>
        <p:nvSpPr>
          <p:cNvPr id="14" name="Google Shape;132;p9">
            <a:extLst>
              <a:ext uri="{FF2B5EF4-FFF2-40B4-BE49-F238E27FC236}">
                <a16:creationId xmlns:a16="http://schemas.microsoft.com/office/drawing/2014/main" id="{21A2745A-1E9A-5383-D698-B3288EFD467F}"/>
              </a:ext>
            </a:extLst>
          </p:cNvPr>
          <p:cNvSpPr/>
          <p:nvPr/>
        </p:nvSpPr>
        <p:spPr>
          <a:xfrm>
            <a:off x="2606040" y="502920"/>
            <a:ext cx="2743200" cy="5029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A2420"/>
              </a:buClr>
              <a:buSzPts val="1300"/>
              <a:buFont typeface="Calibri"/>
              <a:buNone/>
            </a:pPr>
            <a:r>
              <a:rPr lang="en-US" sz="1300" b="1" dirty="0">
                <a:solidFill>
                  <a:srgbClr val="1A2420"/>
                </a:solidFill>
                <a:latin typeface="Calibri"/>
                <a:ea typeface="Calibri"/>
                <a:cs typeface="Calibri"/>
                <a:sym typeface="Calibri"/>
              </a:rPr>
              <a:t>⏱  ~15 minutes</a:t>
            </a:r>
            <a:endParaRPr sz="1300" dirty="0">
              <a:solidFill>
                <a:schemeClr val="dk1"/>
              </a:solidFill>
              <a:latin typeface="Calibri"/>
              <a:ea typeface="Calibri"/>
              <a:cs typeface="Calibri"/>
              <a:sym typeface="Calibri"/>
            </a:endParaRPr>
          </a:p>
        </p:txBody>
      </p:sp>
      <p:sp>
        <p:nvSpPr>
          <p:cNvPr id="18" name="TextBox 17">
            <a:extLst>
              <a:ext uri="{FF2B5EF4-FFF2-40B4-BE49-F238E27FC236}">
                <a16:creationId xmlns:a16="http://schemas.microsoft.com/office/drawing/2014/main" id="{FE9ED3DB-C3FF-1AB5-6A6E-95E737ED20F9}"/>
              </a:ext>
            </a:extLst>
          </p:cNvPr>
          <p:cNvSpPr txBox="1"/>
          <p:nvPr/>
        </p:nvSpPr>
        <p:spPr>
          <a:xfrm>
            <a:off x="967740" y="2504605"/>
            <a:ext cx="9020322" cy="1346779"/>
          </a:xfrm>
          <a:prstGeom prst="rect">
            <a:avLst/>
          </a:prstGeom>
          <a:noFill/>
        </p:spPr>
        <p:txBody>
          <a:bodyPr wrap="square">
            <a:spAutoFit/>
          </a:bodyPr>
          <a:lstStyle/>
          <a:p>
            <a:pPr lvl="0">
              <a:lnSpc>
                <a:spcPct val="130000"/>
              </a:lnSpc>
              <a:buClr>
                <a:srgbClr val="1A2420"/>
              </a:buClr>
              <a:buSzPts val="1600"/>
            </a:pPr>
            <a:r>
              <a:rPr lang="en-US" sz="1600" dirty="0">
                <a:solidFill>
                  <a:srgbClr val="1A2420"/>
                </a:solidFill>
                <a:latin typeface="Calibri"/>
                <a:ea typeface="Calibri"/>
                <a:cs typeface="Calibri"/>
                <a:sym typeface="Calibri"/>
              </a:rPr>
              <a:t>Drawing on everything from this module, including your climate journal entries from Lessons 1-3, design and present a </a:t>
            </a:r>
            <a:r>
              <a:rPr lang="en-US" sz="1600" b="1" i="1" dirty="0">
                <a:solidFill>
                  <a:srgbClr val="1A2420"/>
                </a:solidFill>
                <a:latin typeface="Calibri"/>
                <a:ea typeface="Calibri"/>
                <a:cs typeface="Calibri"/>
                <a:sym typeface="Calibri"/>
              </a:rPr>
              <a:t>climate action proposal</a:t>
            </a:r>
            <a:r>
              <a:rPr lang="en-US" sz="1600" dirty="0">
                <a:solidFill>
                  <a:srgbClr val="1A2420"/>
                </a:solidFill>
                <a:latin typeface="Calibri"/>
                <a:ea typeface="Calibri"/>
                <a:cs typeface="Calibri"/>
                <a:sym typeface="Calibri"/>
              </a:rPr>
              <a:t>: one realistic action or idea (personal, school-based, or community-based) that responds to something you have learned. Support it with at least one piece of evidence or example from the module.</a:t>
            </a:r>
            <a:endParaRPr lang="en-US" sz="1600" dirty="0">
              <a:solidFill>
                <a:schemeClr val="dk1"/>
              </a:solidFill>
              <a:latin typeface="Calibri"/>
              <a:ea typeface="Calibri"/>
              <a:cs typeface="Calibri"/>
              <a:sym typeface="Calibri"/>
            </a:endParaRPr>
          </a:p>
        </p:txBody>
      </p:sp>
      <p:sp>
        <p:nvSpPr>
          <p:cNvPr id="6" name="TextBox 5">
            <a:extLst>
              <a:ext uri="{FF2B5EF4-FFF2-40B4-BE49-F238E27FC236}">
                <a16:creationId xmlns:a16="http://schemas.microsoft.com/office/drawing/2014/main" id="{7DCA4CBF-A03C-9F5F-7629-DAF283B9EC18}"/>
              </a:ext>
            </a:extLst>
          </p:cNvPr>
          <p:cNvSpPr txBox="1"/>
          <p:nvPr/>
        </p:nvSpPr>
        <p:spPr>
          <a:xfrm>
            <a:off x="967740" y="4435991"/>
            <a:ext cx="7928148" cy="507831"/>
          </a:xfrm>
          <a:prstGeom prst="rect">
            <a:avLst/>
          </a:prstGeom>
          <a:noFill/>
        </p:spPr>
        <p:txBody>
          <a:bodyPr wrap="square">
            <a:spAutoFit/>
          </a:bodyPr>
          <a:lstStyle/>
          <a:p>
            <a:r>
              <a:rPr lang="en-US" sz="1350" b="1" dirty="0">
                <a:solidFill>
                  <a:srgbClr val="5A4416"/>
                </a:solidFill>
                <a:latin typeface="Calibri"/>
                <a:ea typeface="Calibri"/>
                <a:cs typeface="Calibri"/>
                <a:sym typeface="Calibri"/>
              </a:rPr>
              <a:t>How they show their work: </a:t>
            </a:r>
            <a:r>
              <a:rPr lang="en-US" sz="1350" dirty="0">
                <a:solidFill>
                  <a:srgbClr val="1A2420"/>
                </a:solidFill>
                <a:latin typeface="Calibri"/>
                <a:ea typeface="Calibri"/>
                <a:cs typeface="Calibri"/>
                <a:sym typeface="Calibri"/>
              </a:rPr>
              <a:t>Written or sketched proposal (worksheet or slide), presented briefly to the class or in small groups. This is the assessable capstone task for </a:t>
            </a:r>
            <a:r>
              <a:rPr lang="en-US" sz="1350" dirty="0" err="1">
                <a:solidFill>
                  <a:srgbClr val="1A2420"/>
                </a:solidFill>
                <a:latin typeface="Calibri"/>
                <a:ea typeface="Calibri"/>
                <a:cs typeface="Calibri"/>
                <a:sym typeface="Calibri"/>
              </a:rPr>
              <a:t>GreenFutures</a:t>
            </a:r>
            <a:r>
              <a:rPr lang="en-US" sz="1350" dirty="0">
                <a:solidFill>
                  <a:srgbClr val="1A2420"/>
                </a:solidFill>
                <a:latin typeface="Calibri"/>
                <a:ea typeface="Calibri"/>
                <a:cs typeface="Calibri"/>
                <a:sym typeface="Calibri"/>
              </a:rPr>
              <a:t>.</a:t>
            </a:r>
            <a:endParaRPr lang="en-BE" dirty="0"/>
          </a:p>
        </p:txBody>
      </p:sp>
    </p:spTree>
    <p:extLst>
      <p:ext uri="{BB962C8B-B14F-4D97-AF65-F5344CB8AC3E}">
        <p14:creationId xmlns:p14="http://schemas.microsoft.com/office/powerpoint/2010/main" val="21147186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6E06C8-AE7A-CD60-827F-C2ABE3ADAE8C}"/>
            </a:ext>
          </a:extLst>
        </p:cNvPr>
        <p:cNvGrpSpPr/>
        <p:nvPr/>
      </p:nvGrpSpPr>
      <p:grpSpPr>
        <a:xfrm>
          <a:off x="0" y="0"/>
          <a:ext cx="0" cy="0"/>
          <a:chOff x="0" y="0"/>
          <a:chExt cx="0" cy="0"/>
        </a:xfrm>
      </p:grpSpPr>
      <p:pic>
        <p:nvPicPr>
          <p:cNvPr id="33" name="Picture 32">
            <a:extLst>
              <a:ext uri="{FF2B5EF4-FFF2-40B4-BE49-F238E27FC236}">
                <a16:creationId xmlns:a16="http://schemas.microsoft.com/office/drawing/2014/main" id="{C5FE4AC7-24E0-4E36-4C10-E2C365ED1491}"/>
              </a:ext>
            </a:extLst>
          </p:cNvPr>
          <p:cNvPicPr>
            <a:picLocks noChangeAspect="1"/>
          </p:cNvPicPr>
          <p:nvPr/>
        </p:nvPicPr>
        <p:blipFill>
          <a:blip r:embed="rId3"/>
          <a:srcRect l="87917" t="63778" r="-42438" b="-127335"/>
          <a:stretch>
            <a:fillRect/>
          </a:stretch>
        </p:blipFill>
        <p:spPr>
          <a:xfrm>
            <a:off x="12471849" y="5672623"/>
            <a:ext cx="3385862" cy="5352455"/>
          </a:xfrm>
          <a:custGeom>
            <a:avLst/>
            <a:gdLst>
              <a:gd name="csX0" fmla="*/ 750375 w 3385862"/>
              <a:gd name="csY0" fmla="*/ 0 h 5352455"/>
              <a:gd name="csX1" fmla="*/ 3302525 w 3385862"/>
              <a:gd name="csY1" fmla="*/ 4420453 h 5352455"/>
              <a:gd name="csX2" fmla="*/ 3075125 w 3385862"/>
              <a:gd name="csY2" fmla="*/ 5269118 h 5352455"/>
              <a:gd name="csX3" fmla="*/ 2226460 w 3385862"/>
              <a:gd name="csY3" fmla="*/ 5041719 h 5352455"/>
              <a:gd name="csX4" fmla="*/ 0 w 3385862"/>
              <a:gd name="csY4" fmla="*/ 1185377 h 5352455"/>
              <a:gd name="csX5" fmla="*/ 750375 w 3385862"/>
              <a:gd name="csY5" fmla="*/ 1185377 h 5352455"/>
              <a:gd name="csX6" fmla="*/ 750375 w 3385862"/>
              <a:gd name="csY6" fmla="*/ 0 h 535245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385862" h="5352455">
                <a:moveTo>
                  <a:pt x="750375" y="0"/>
                </a:moveTo>
                <a:lnTo>
                  <a:pt x="3302525" y="4420453"/>
                </a:lnTo>
                <a:cubicBezTo>
                  <a:pt x="3474083" y="4717600"/>
                  <a:pt x="3372273" y="5097560"/>
                  <a:pt x="3075125" y="5269118"/>
                </a:cubicBezTo>
                <a:cubicBezTo>
                  <a:pt x="2777978" y="5440676"/>
                  <a:pt x="2398018" y="5338866"/>
                  <a:pt x="2226460" y="5041719"/>
                </a:cubicBezTo>
                <a:lnTo>
                  <a:pt x="0" y="1185377"/>
                </a:lnTo>
                <a:lnTo>
                  <a:pt x="750375" y="1185377"/>
                </a:lnTo>
                <a:lnTo>
                  <a:pt x="750375" y="0"/>
                </a:lnTo>
                <a:close/>
              </a:path>
            </a:pathLst>
          </a:custGeom>
        </p:spPr>
      </p:pic>
      <p:pic>
        <p:nvPicPr>
          <p:cNvPr id="32" name="Picture 31">
            <a:extLst>
              <a:ext uri="{FF2B5EF4-FFF2-40B4-BE49-F238E27FC236}">
                <a16:creationId xmlns:a16="http://schemas.microsoft.com/office/drawing/2014/main" id="{11EBF47C-E3D8-DF04-799D-C06D1ABC154B}"/>
              </a:ext>
            </a:extLst>
          </p:cNvPr>
          <p:cNvPicPr>
            <a:picLocks noChangeAspect="1"/>
          </p:cNvPicPr>
          <p:nvPr/>
        </p:nvPicPr>
        <p:blipFill>
          <a:blip r:embed="rId3"/>
          <a:srcRect l="35881" t="100000" r="-8881" b="-188072"/>
          <a:stretch>
            <a:fillRect/>
          </a:stretch>
        </p:blipFill>
        <p:spPr>
          <a:xfrm>
            <a:off x="9240302" y="6858000"/>
            <a:ext cx="4533427" cy="6154719"/>
          </a:xfrm>
          <a:custGeom>
            <a:avLst/>
            <a:gdLst>
              <a:gd name="csX0" fmla="*/ 0 w 4533427"/>
              <a:gd name="csY0" fmla="*/ 0 h 6154719"/>
              <a:gd name="csX1" fmla="*/ 1434753 w 4533427"/>
              <a:gd name="csY1" fmla="*/ 0 h 6154719"/>
              <a:gd name="csX2" fmla="*/ 4450090 w 4533427"/>
              <a:gd name="csY2" fmla="*/ 5222717 h 6154719"/>
              <a:gd name="csX3" fmla="*/ 4222690 w 4533427"/>
              <a:gd name="csY3" fmla="*/ 6071382 h 6154719"/>
              <a:gd name="csX4" fmla="*/ 3374025 w 4533427"/>
              <a:gd name="csY4" fmla="*/ 5843983 h 6154719"/>
              <a:gd name="csX5" fmla="*/ 0 w 4533427"/>
              <a:gd name="csY5" fmla="*/ 0 h 6154719"/>
            </a:gdLst>
            <a:ahLst/>
            <a:cxnLst>
              <a:cxn ang="0">
                <a:pos x="csX0" y="csY0"/>
              </a:cxn>
              <a:cxn ang="0">
                <a:pos x="csX1" y="csY1"/>
              </a:cxn>
              <a:cxn ang="0">
                <a:pos x="csX2" y="csY2"/>
              </a:cxn>
              <a:cxn ang="0">
                <a:pos x="csX3" y="csY3"/>
              </a:cxn>
              <a:cxn ang="0">
                <a:pos x="csX4" y="csY4"/>
              </a:cxn>
              <a:cxn ang="0">
                <a:pos x="csX5" y="csY5"/>
              </a:cxn>
            </a:cxnLst>
            <a:rect l="l" t="t" r="r" b="b"/>
            <a:pathLst>
              <a:path w="4533427" h="6154719">
                <a:moveTo>
                  <a:pt x="0" y="0"/>
                </a:moveTo>
                <a:lnTo>
                  <a:pt x="1434753" y="0"/>
                </a:lnTo>
                <a:lnTo>
                  <a:pt x="4450090" y="5222717"/>
                </a:lnTo>
                <a:cubicBezTo>
                  <a:pt x="4621648" y="5519864"/>
                  <a:pt x="4519838" y="5899824"/>
                  <a:pt x="4222690" y="6071382"/>
                </a:cubicBezTo>
                <a:cubicBezTo>
                  <a:pt x="3925543" y="6242940"/>
                  <a:pt x="3545583" y="6141130"/>
                  <a:pt x="3374025" y="5843983"/>
                </a:cubicBezTo>
                <a:lnTo>
                  <a:pt x="0" y="0"/>
                </a:lnTo>
                <a:close/>
              </a:path>
            </a:pathLst>
          </a:custGeom>
        </p:spPr>
      </p:pic>
      <p:pic>
        <p:nvPicPr>
          <p:cNvPr id="31" name="Picture 30">
            <a:extLst>
              <a:ext uri="{FF2B5EF4-FFF2-40B4-BE49-F238E27FC236}">
                <a16:creationId xmlns:a16="http://schemas.microsoft.com/office/drawing/2014/main" id="{5987C36B-511C-3BD3-B093-71B06C72910B}"/>
              </a:ext>
            </a:extLst>
          </p:cNvPr>
          <p:cNvPicPr>
            <a:picLocks noChangeAspect="1"/>
          </p:cNvPicPr>
          <p:nvPr/>
        </p:nvPicPr>
        <p:blipFill>
          <a:blip r:embed="rId3"/>
          <a:srcRect l="61893" t="100000" r="-16414" b="-127335"/>
          <a:stretch>
            <a:fillRect/>
          </a:stretch>
        </p:blipFill>
        <p:spPr>
          <a:xfrm>
            <a:off x="10855700" y="6858000"/>
            <a:ext cx="3385862" cy="4167078"/>
          </a:xfrm>
          <a:custGeom>
            <a:avLst/>
            <a:gdLst>
              <a:gd name="csX0" fmla="*/ 0 w 3385862"/>
              <a:gd name="csY0" fmla="*/ 0 h 4167078"/>
              <a:gd name="csX1" fmla="*/ 1434753 w 3385862"/>
              <a:gd name="csY1" fmla="*/ 0 h 4167078"/>
              <a:gd name="csX2" fmla="*/ 3302525 w 3385862"/>
              <a:gd name="csY2" fmla="*/ 3235076 h 4167078"/>
              <a:gd name="csX3" fmla="*/ 3075126 w 3385862"/>
              <a:gd name="csY3" fmla="*/ 4083741 h 4167078"/>
              <a:gd name="csX4" fmla="*/ 2226460 w 3385862"/>
              <a:gd name="csY4" fmla="*/ 3856342 h 4167078"/>
              <a:gd name="csX5" fmla="*/ 0 w 3385862"/>
              <a:gd name="csY5" fmla="*/ 0 h 4167078"/>
            </a:gdLst>
            <a:ahLst/>
            <a:cxnLst>
              <a:cxn ang="0">
                <a:pos x="csX0" y="csY0"/>
              </a:cxn>
              <a:cxn ang="0">
                <a:pos x="csX1" y="csY1"/>
              </a:cxn>
              <a:cxn ang="0">
                <a:pos x="csX2" y="csY2"/>
              </a:cxn>
              <a:cxn ang="0">
                <a:pos x="csX3" y="csY3"/>
              </a:cxn>
              <a:cxn ang="0">
                <a:pos x="csX4" y="csY4"/>
              </a:cxn>
              <a:cxn ang="0">
                <a:pos x="csX5" y="csY5"/>
              </a:cxn>
            </a:cxnLst>
            <a:rect l="l" t="t" r="r" b="b"/>
            <a:pathLst>
              <a:path w="3385862" h="4167078">
                <a:moveTo>
                  <a:pt x="0" y="0"/>
                </a:moveTo>
                <a:lnTo>
                  <a:pt x="1434753" y="0"/>
                </a:lnTo>
                <a:lnTo>
                  <a:pt x="3302525" y="3235076"/>
                </a:lnTo>
                <a:cubicBezTo>
                  <a:pt x="3474083" y="3532223"/>
                  <a:pt x="3372273" y="3912183"/>
                  <a:pt x="3075126" y="4083741"/>
                </a:cubicBezTo>
                <a:cubicBezTo>
                  <a:pt x="2777978" y="4255299"/>
                  <a:pt x="2398018" y="4153489"/>
                  <a:pt x="2226460" y="3856342"/>
                </a:cubicBezTo>
                <a:lnTo>
                  <a:pt x="0" y="0"/>
                </a:lnTo>
                <a:close/>
              </a:path>
            </a:pathLst>
          </a:custGeom>
        </p:spPr>
      </p:pic>
      <p:pic>
        <p:nvPicPr>
          <p:cNvPr id="7" name="Picture 6">
            <a:extLst>
              <a:ext uri="{FF2B5EF4-FFF2-40B4-BE49-F238E27FC236}">
                <a16:creationId xmlns:a16="http://schemas.microsoft.com/office/drawing/2014/main" id="{FBF3E651-A1A8-0527-5D32-3F9A76D5A57C}"/>
              </a:ext>
            </a:extLst>
          </p:cNvPr>
          <p:cNvPicPr>
            <a:picLocks noChangeAspect="1"/>
          </p:cNvPicPr>
          <p:nvPr/>
        </p:nvPicPr>
        <p:blipFill>
          <a:blip r:embed="rId4"/>
          <a:stretch>
            <a:fillRect/>
          </a:stretch>
        </p:blipFill>
        <p:spPr>
          <a:xfrm>
            <a:off x="9870120" y="42862"/>
            <a:ext cx="2201187" cy="1967756"/>
          </a:xfrm>
          <a:prstGeom prst="rect">
            <a:avLst/>
          </a:prstGeom>
        </p:spPr>
      </p:pic>
      <p:sp>
        <p:nvSpPr>
          <p:cNvPr id="8" name="Title 7">
            <a:extLst>
              <a:ext uri="{FF2B5EF4-FFF2-40B4-BE49-F238E27FC236}">
                <a16:creationId xmlns:a16="http://schemas.microsoft.com/office/drawing/2014/main" id="{C7B22DC2-84C7-8500-9C32-099DC513973A}"/>
              </a:ext>
            </a:extLst>
          </p:cNvPr>
          <p:cNvSpPr>
            <a:spLocks noGrp="1"/>
          </p:cNvSpPr>
          <p:nvPr>
            <p:ph type="title"/>
          </p:nvPr>
        </p:nvSpPr>
        <p:spPr>
          <a:xfrm>
            <a:off x="967740" y="1179042"/>
            <a:ext cx="8763000" cy="1325563"/>
          </a:xfrm>
        </p:spPr>
        <p:txBody>
          <a:bodyPr/>
          <a:lstStyle/>
          <a:p>
            <a:r>
              <a:rPr lang="en-US" sz="2800" b="1" dirty="0">
                <a:latin typeface="Cambria" panose="02040503050406030204" pitchFamily="18" charset="0"/>
                <a:ea typeface="Cambria" panose="02040503050406030204" pitchFamily="18" charset="0"/>
              </a:rPr>
              <a:t>Closing Reflection</a:t>
            </a:r>
            <a:endParaRPr lang="en-US" b="1" dirty="0">
              <a:latin typeface="Cambria" panose="02040503050406030204" pitchFamily="18" charset="0"/>
              <a:ea typeface="Cambria" panose="02040503050406030204" pitchFamily="18" charset="0"/>
            </a:endParaRPr>
          </a:p>
        </p:txBody>
      </p:sp>
      <p:sp>
        <p:nvSpPr>
          <p:cNvPr id="2" name="Footer Placeholder 1">
            <a:extLst>
              <a:ext uri="{FF2B5EF4-FFF2-40B4-BE49-F238E27FC236}">
                <a16:creationId xmlns:a16="http://schemas.microsoft.com/office/drawing/2014/main" id="{1C6388F0-650D-5A2E-F240-4BC0E622EEFA}"/>
              </a:ext>
            </a:extLst>
          </p:cNvPr>
          <p:cNvSpPr>
            <a:spLocks noGrp="1"/>
          </p:cNvSpPr>
          <p:nvPr>
            <p:ph type="ftr" sz="quarter" idx="11"/>
          </p:nvPr>
        </p:nvSpPr>
        <p:spPr>
          <a:xfrm>
            <a:off x="4038600" y="6356350"/>
            <a:ext cx="4251290" cy="365125"/>
          </a:xfrm>
        </p:spPr>
        <p:txBody>
          <a:bodyPr/>
          <a:lstStyle/>
          <a:p>
            <a:r>
              <a:rPr lang="en-US" dirty="0" err="1">
                <a:solidFill>
                  <a:srgbClr val="4B5D55"/>
                </a:solidFill>
                <a:latin typeface="Calibri"/>
                <a:ea typeface="Calibri"/>
                <a:cs typeface="Calibri"/>
                <a:sym typeface="Calibri"/>
              </a:rPr>
              <a:t>GreenFutures</a:t>
            </a:r>
            <a:r>
              <a:rPr lang="en-US" dirty="0">
                <a:solidFill>
                  <a:srgbClr val="4B5D55"/>
                </a:solidFill>
                <a:latin typeface="Calibri"/>
                <a:ea typeface="Calibri"/>
                <a:cs typeface="Calibri"/>
                <a:sym typeface="Calibri"/>
              </a:rPr>
              <a:t>  |  Lesson 4 · Climate Justice and Futures Thinking</a:t>
            </a:r>
            <a:endParaRPr lang="en-US" dirty="0"/>
          </a:p>
          <a:p>
            <a:endParaRPr lang="en-US" dirty="0"/>
          </a:p>
        </p:txBody>
      </p:sp>
      <p:sp>
        <p:nvSpPr>
          <p:cNvPr id="12" name="Google Shape;130;p9">
            <a:extLst>
              <a:ext uri="{FF2B5EF4-FFF2-40B4-BE49-F238E27FC236}">
                <a16:creationId xmlns:a16="http://schemas.microsoft.com/office/drawing/2014/main" id="{39C872FF-4E16-B0F2-5231-589ED57E1A9A}"/>
              </a:ext>
            </a:extLst>
          </p:cNvPr>
          <p:cNvSpPr/>
          <p:nvPr/>
        </p:nvSpPr>
        <p:spPr>
          <a:xfrm>
            <a:off x="608930" y="600825"/>
            <a:ext cx="1828800" cy="341142"/>
          </a:xfrm>
          <a:prstGeom prst="rect">
            <a:avLst/>
          </a:prstGeom>
          <a:solidFill>
            <a:srgbClr val="D98E2B"/>
          </a:solidFill>
          <a:ln>
            <a:noFill/>
          </a:ln>
        </p:spPr>
        <p:txBody>
          <a:bodyPr spcFirstLastPara="1" wrap="square" lIns="91425" tIns="45700" rIns="91425" bIns="45700" anchor="t" anchorCtr="0">
            <a:noAutofit/>
          </a:bodyPr>
          <a:lstStyle/>
          <a:p>
            <a:pPr lvl="0"/>
            <a:r>
              <a:rPr lang="en-US" sz="1400" b="1" dirty="0">
                <a:solidFill>
                  <a:srgbClr val="FFFFFF"/>
                </a:solidFill>
                <a:latin typeface="Calibri"/>
                <a:ea typeface="Calibri"/>
                <a:cs typeface="Calibri"/>
                <a:sym typeface="Calibri"/>
              </a:rPr>
              <a:t>             ACTIVITY</a:t>
            </a:r>
            <a:endParaRPr sz="1800" dirty="0">
              <a:solidFill>
                <a:schemeClr val="bg1"/>
              </a:solidFill>
              <a:latin typeface="Calibri"/>
              <a:ea typeface="Calibri"/>
              <a:cs typeface="Calibri"/>
              <a:sym typeface="Calibri"/>
            </a:endParaRPr>
          </a:p>
        </p:txBody>
      </p:sp>
      <p:sp>
        <p:nvSpPr>
          <p:cNvPr id="14" name="Google Shape;132;p9">
            <a:extLst>
              <a:ext uri="{FF2B5EF4-FFF2-40B4-BE49-F238E27FC236}">
                <a16:creationId xmlns:a16="http://schemas.microsoft.com/office/drawing/2014/main" id="{7A059317-5EB4-3AAB-A125-E36A988B5932}"/>
              </a:ext>
            </a:extLst>
          </p:cNvPr>
          <p:cNvSpPr/>
          <p:nvPr/>
        </p:nvSpPr>
        <p:spPr>
          <a:xfrm>
            <a:off x="2606040" y="502920"/>
            <a:ext cx="2743200" cy="5029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A2420"/>
              </a:buClr>
              <a:buSzPts val="1300"/>
              <a:buFont typeface="Calibri"/>
              <a:buNone/>
            </a:pPr>
            <a:r>
              <a:rPr lang="en-US" sz="1300" b="1" dirty="0">
                <a:solidFill>
                  <a:srgbClr val="1A2420"/>
                </a:solidFill>
                <a:latin typeface="Calibri"/>
                <a:ea typeface="Calibri"/>
                <a:cs typeface="Calibri"/>
                <a:sym typeface="Calibri"/>
              </a:rPr>
              <a:t>⏱  ~5 minutes</a:t>
            </a:r>
            <a:endParaRPr sz="1300" dirty="0">
              <a:solidFill>
                <a:schemeClr val="dk1"/>
              </a:solidFill>
              <a:latin typeface="Calibri"/>
              <a:ea typeface="Calibri"/>
              <a:cs typeface="Calibri"/>
              <a:sym typeface="Calibri"/>
            </a:endParaRPr>
          </a:p>
        </p:txBody>
      </p:sp>
      <p:sp>
        <p:nvSpPr>
          <p:cNvPr id="18" name="TextBox 17">
            <a:extLst>
              <a:ext uri="{FF2B5EF4-FFF2-40B4-BE49-F238E27FC236}">
                <a16:creationId xmlns:a16="http://schemas.microsoft.com/office/drawing/2014/main" id="{0699A54C-97EB-89FE-4CBD-3CB82F14748D}"/>
              </a:ext>
            </a:extLst>
          </p:cNvPr>
          <p:cNvSpPr txBox="1"/>
          <p:nvPr/>
        </p:nvSpPr>
        <p:spPr>
          <a:xfrm>
            <a:off x="967740" y="2504605"/>
            <a:ext cx="9020322" cy="2934906"/>
          </a:xfrm>
          <a:prstGeom prst="rect">
            <a:avLst/>
          </a:prstGeom>
          <a:noFill/>
        </p:spPr>
        <p:txBody>
          <a:bodyPr wrap="square">
            <a:spAutoFit/>
          </a:bodyPr>
          <a:lstStyle/>
          <a:p>
            <a:pPr marL="342900" lvl="0" indent="-342900">
              <a:lnSpc>
                <a:spcPct val="130000"/>
              </a:lnSpc>
              <a:buClr>
                <a:srgbClr val="1A2420"/>
              </a:buClr>
              <a:buSzPts val="1450"/>
              <a:buFont typeface="Calibri"/>
              <a:buAutoNum type="arabicPeriod"/>
            </a:pPr>
            <a:r>
              <a:rPr lang="en-US" sz="1600" dirty="0">
                <a:solidFill>
                  <a:srgbClr val="1A2420"/>
                </a:solidFill>
                <a:latin typeface="Calibri"/>
                <a:ea typeface="Calibri"/>
                <a:cs typeface="Calibri"/>
                <a:sym typeface="Calibri"/>
              </a:rPr>
              <a:t>Fear, hope, action: write or sketch one thing about the future you fear, one thing you hope for and one small thing (however small) that you personally could do, learn, or pursue that connects to that hope.</a:t>
            </a:r>
          </a:p>
          <a:p>
            <a:pPr marL="342900" lvl="0" indent="-342900">
              <a:lnSpc>
                <a:spcPct val="130000"/>
              </a:lnSpc>
              <a:buClr>
                <a:srgbClr val="1A2420"/>
              </a:buClr>
              <a:buSzPts val="1450"/>
              <a:buFont typeface="Calibri"/>
              <a:buAutoNum type="arabicPeriod"/>
            </a:pPr>
            <a:endParaRPr lang="en-US" sz="1600" dirty="0">
              <a:solidFill>
                <a:schemeClr val="dk1"/>
              </a:solidFill>
              <a:latin typeface="Calibri"/>
              <a:ea typeface="Calibri"/>
              <a:cs typeface="Calibri"/>
              <a:sym typeface="Calibri"/>
            </a:endParaRPr>
          </a:p>
          <a:p>
            <a:pPr marL="342900" lvl="0" indent="-342900">
              <a:lnSpc>
                <a:spcPct val="130000"/>
              </a:lnSpc>
              <a:spcBef>
                <a:spcPts val="800"/>
              </a:spcBef>
              <a:buClr>
                <a:srgbClr val="1A2420"/>
              </a:buClr>
              <a:buSzPts val="1450"/>
              <a:buFont typeface="Calibri"/>
              <a:buAutoNum type="arabicPeriod"/>
            </a:pPr>
            <a:r>
              <a:rPr lang="en-US" sz="1600" dirty="0">
                <a:solidFill>
                  <a:srgbClr val="1A2420"/>
                </a:solidFill>
                <a:latin typeface="Calibri"/>
                <a:ea typeface="Calibri"/>
                <a:cs typeface="Calibri"/>
                <a:sym typeface="Calibri"/>
              </a:rPr>
              <a:t>One-word takeaway: what is one word to describe what you are taking away from this module?</a:t>
            </a:r>
          </a:p>
          <a:p>
            <a:pPr marL="342900" lvl="0" indent="-342900">
              <a:lnSpc>
                <a:spcPct val="130000"/>
              </a:lnSpc>
              <a:spcBef>
                <a:spcPts val="800"/>
              </a:spcBef>
              <a:buClr>
                <a:srgbClr val="1A2420"/>
              </a:buClr>
              <a:buSzPts val="1450"/>
              <a:buFont typeface="Calibri"/>
              <a:buAutoNum type="arabicPeriod"/>
            </a:pPr>
            <a:endParaRPr lang="en-US" sz="1600" dirty="0">
              <a:solidFill>
                <a:schemeClr val="dk1"/>
              </a:solidFill>
              <a:latin typeface="Calibri"/>
              <a:ea typeface="Calibri"/>
              <a:cs typeface="Calibri"/>
              <a:sym typeface="Calibri"/>
            </a:endParaRPr>
          </a:p>
          <a:p>
            <a:pPr marL="342900" lvl="0" indent="-342900">
              <a:lnSpc>
                <a:spcPct val="130000"/>
              </a:lnSpc>
              <a:spcBef>
                <a:spcPts val="800"/>
              </a:spcBef>
              <a:buClr>
                <a:srgbClr val="1A2420"/>
              </a:buClr>
              <a:buSzPts val="1450"/>
              <a:buFont typeface="Calibri"/>
              <a:buAutoNum type="arabicPeriod"/>
            </a:pPr>
            <a:r>
              <a:rPr lang="en-US" sz="1600" dirty="0">
                <a:solidFill>
                  <a:srgbClr val="1A2420"/>
                </a:solidFill>
                <a:latin typeface="Calibri"/>
                <a:ea typeface="Calibri"/>
                <a:cs typeface="Calibri"/>
                <a:sym typeface="Calibri"/>
              </a:rPr>
              <a:t>Optional closer: what is one thing within your sphere of influence, however small, that connects to what we have discussed today?</a:t>
            </a:r>
            <a:endParaRPr lang="en-US" sz="16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124831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00F63-83F3-50D9-838B-454137024AB7}"/>
            </a:ext>
          </a:extLst>
        </p:cNvPr>
        <p:cNvGrpSpPr/>
        <p:nvPr/>
      </p:nvGrpSpPr>
      <p:grpSpPr>
        <a:xfrm>
          <a:off x="0" y="0"/>
          <a:ext cx="0" cy="0"/>
          <a:chOff x="0" y="0"/>
          <a:chExt cx="0" cy="0"/>
        </a:xfrm>
      </p:grpSpPr>
      <p:pic>
        <p:nvPicPr>
          <p:cNvPr id="33" name="Picture 32">
            <a:extLst>
              <a:ext uri="{FF2B5EF4-FFF2-40B4-BE49-F238E27FC236}">
                <a16:creationId xmlns:a16="http://schemas.microsoft.com/office/drawing/2014/main" id="{99CA2068-18FE-170C-C32D-68A110D2A617}"/>
              </a:ext>
            </a:extLst>
          </p:cNvPr>
          <p:cNvPicPr>
            <a:picLocks noChangeAspect="1"/>
          </p:cNvPicPr>
          <p:nvPr/>
        </p:nvPicPr>
        <p:blipFill>
          <a:blip r:embed="rId3"/>
          <a:srcRect l="87917" t="63778" r="-42438" b="-127335"/>
          <a:stretch>
            <a:fillRect/>
          </a:stretch>
        </p:blipFill>
        <p:spPr>
          <a:xfrm>
            <a:off x="12471849" y="5672623"/>
            <a:ext cx="3385862" cy="5352455"/>
          </a:xfrm>
          <a:custGeom>
            <a:avLst/>
            <a:gdLst>
              <a:gd name="csX0" fmla="*/ 750375 w 3385862"/>
              <a:gd name="csY0" fmla="*/ 0 h 5352455"/>
              <a:gd name="csX1" fmla="*/ 3302525 w 3385862"/>
              <a:gd name="csY1" fmla="*/ 4420453 h 5352455"/>
              <a:gd name="csX2" fmla="*/ 3075125 w 3385862"/>
              <a:gd name="csY2" fmla="*/ 5269118 h 5352455"/>
              <a:gd name="csX3" fmla="*/ 2226460 w 3385862"/>
              <a:gd name="csY3" fmla="*/ 5041719 h 5352455"/>
              <a:gd name="csX4" fmla="*/ 0 w 3385862"/>
              <a:gd name="csY4" fmla="*/ 1185377 h 5352455"/>
              <a:gd name="csX5" fmla="*/ 750375 w 3385862"/>
              <a:gd name="csY5" fmla="*/ 1185377 h 5352455"/>
              <a:gd name="csX6" fmla="*/ 750375 w 3385862"/>
              <a:gd name="csY6" fmla="*/ 0 h 535245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385862" h="5352455">
                <a:moveTo>
                  <a:pt x="750375" y="0"/>
                </a:moveTo>
                <a:lnTo>
                  <a:pt x="3302525" y="4420453"/>
                </a:lnTo>
                <a:cubicBezTo>
                  <a:pt x="3474083" y="4717600"/>
                  <a:pt x="3372273" y="5097560"/>
                  <a:pt x="3075125" y="5269118"/>
                </a:cubicBezTo>
                <a:cubicBezTo>
                  <a:pt x="2777978" y="5440676"/>
                  <a:pt x="2398018" y="5338866"/>
                  <a:pt x="2226460" y="5041719"/>
                </a:cubicBezTo>
                <a:lnTo>
                  <a:pt x="0" y="1185377"/>
                </a:lnTo>
                <a:lnTo>
                  <a:pt x="750375" y="1185377"/>
                </a:lnTo>
                <a:lnTo>
                  <a:pt x="750375" y="0"/>
                </a:lnTo>
                <a:close/>
              </a:path>
            </a:pathLst>
          </a:custGeom>
        </p:spPr>
      </p:pic>
      <p:pic>
        <p:nvPicPr>
          <p:cNvPr id="32" name="Picture 31">
            <a:extLst>
              <a:ext uri="{FF2B5EF4-FFF2-40B4-BE49-F238E27FC236}">
                <a16:creationId xmlns:a16="http://schemas.microsoft.com/office/drawing/2014/main" id="{E0699CC4-7BFD-9525-413F-9334F3FFFC7C}"/>
              </a:ext>
            </a:extLst>
          </p:cNvPr>
          <p:cNvPicPr>
            <a:picLocks noChangeAspect="1"/>
          </p:cNvPicPr>
          <p:nvPr/>
        </p:nvPicPr>
        <p:blipFill>
          <a:blip r:embed="rId3"/>
          <a:srcRect l="35881" t="100000" r="-8881" b="-188072"/>
          <a:stretch>
            <a:fillRect/>
          </a:stretch>
        </p:blipFill>
        <p:spPr>
          <a:xfrm>
            <a:off x="9240302" y="6858000"/>
            <a:ext cx="4533427" cy="6154719"/>
          </a:xfrm>
          <a:custGeom>
            <a:avLst/>
            <a:gdLst>
              <a:gd name="csX0" fmla="*/ 0 w 4533427"/>
              <a:gd name="csY0" fmla="*/ 0 h 6154719"/>
              <a:gd name="csX1" fmla="*/ 1434753 w 4533427"/>
              <a:gd name="csY1" fmla="*/ 0 h 6154719"/>
              <a:gd name="csX2" fmla="*/ 4450090 w 4533427"/>
              <a:gd name="csY2" fmla="*/ 5222717 h 6154719"/>
              <a:gd name="csX3" fmla="*/ 4222690 w 4533427"/>
              <a:gd name="csY3" fmla="*/ 6071382 h 6154719"/>
              <a:gd name="csX4" fmla="*/ 3374025 w 4533427"/>
              <a:gd name="csY4" fmla="*/ 5843983 h 6154719"/>
              <a:gd name="csX5" fmla="*/ 0 w 4533427"/>
              <a:gd name="csY5" fmla="*/ 0 h 6154719"/>
            </a:gdLst>
            <a:ahLst/>
            <a:cxnLst>
              <a:cxn ang="0">
                <a:pos x="csX0" y="csY0"/>
              </a:cxn>
              <a:cxn ang="0">
                <a:pos x="csX1" y="csY1"/>
              </a:cxn>
              <a:cxn ang="0">
                <a:pos x="csX2" y="csY2"/>
              </a:cxn>
              <a:cxn ang="0">
                <a:pos x="csX3" y="csY3"/>
              </a:cxn>
              <a:cxn ang="0">
                <a:pos x="csX4" y="csY4"/>
              </a:cxn>
              <a:cxn ang="0">
                <a:pos x="csX5" y="csY5"/>
              </a:cxn>
            </a:cxnLst>
            <a:rect l="l" t="t" r="r" b="b"/>
            <a:pathLst>
              <a:path w="4533427" h="6154719">
                <a:moveTo>
                  <a:pt x="0" y="0"/>
                </a:moveTo>
                <a:lnTo>
                  <a:pt x="1434753" y="0"/>
                </a:lnTo>
                <a:lnTo>
                  <a:pt x="4450090" y="5222717"/>
                </a:lnTo>
                <a:cubicBezTo>
                  <a:pt x="4621648" y="5519864"/>
                  <a:pt x="4519838" y="5899824"/>
                  <a:pt x="4222690" y="6071382"/>
                </a:cubicBezTo>
                <a:cubicBezTo>
                  <a:pt x="3925543" y="6242940"/>
                  <a:pt x="3545583" y="6141130"/>
                  <a:pt x="3374025" y="5843983"/>
                </a:cubicBezTo>
                <a:lnTo>
                  <a:pt x="0" y="0"/>
                </a:lnTo>
                <a:close/>
              </a:path>
            </a:pathLst>
          </a:custGeom>
        </p:spPr>
      </p:pic>
      <p:pic>
        <p:nvPicPr>
          <p:cNvPr id="31" name="Picture 30">
            <a:extLst>
              <a:ext uri="{FF2B5EF4-FFF2-40B4-BE49-F238E27FC236}">
                <a16:creationId xmlns:a16="http://schemas.microsoft.com/office/drawing/2014/main" id="{1A92AC0C-9D37-5446-56AF-B7117015937B}"/>
              </a:ext>
            </a:extLst>
          </p:cNvPr>
          <p:cNvPicPr>
            <a:picLocks noChangeAspect="1"/>
          </p:cNvPicPr>
          <p:nvPr/>
        </p:nvPicPr>
        <p:blipFill>
          <a:blip r:embed="rId3"/>
          <a:srcRect l="61893" t="100000" r="-16414" b="-127335"/>
          <a:stretch>
            <a:fillRect/>
          </a:stretch>
        </p:blipFill>
        <p:spPr>
          <a:xfrm>
            <a:off x="10855700" y="6858000"/>
            <a:ext cx="3385862" cy="4167078"/>
          </a:xfrm>
          <a:custGeom>
            <a:avLst/>
            <a:gdLst>
              <a:gd name="csX0" fmla="*/ 0 w 3385862"/>
              <a:gd name="csY0" fmla="*/ 0 h 4167078"/>
              <a:gd name="csX1" fmla="*/ 1434753 w 3385862"/>
              <a:gd name="csY1" fmla="*/ 0 h 4167078"/>
              <a:gd name="csX2" fmla="*/ 3302525 w 3385862"/>
              <a:gd name="csY2" fmla="*/ 3235076 h 4167078"/>
              <a:gd name="csX3" fmla="*/ 3075126 w 3385862"/>
              <a:gd name="csY3" fmla="*/ 4083741 h 4167078"/>
              <a:gd name="csX4" fmla="*/ 2226460 w 3385862"/>
              <a:gd name="csY4" fmla="*/ 3856342 h 4167078"/>
              <a:gd name="csX5" fmla="*/ 0 w 3385862"/>
              <a:gd name="csY5" fmla="*/ 0 h 4167078"/>
            </a:gdLst>
            <a:ahLst/>
            <a:cxnLst>
              <a:cxn ang="0">
                <a:pos x="csX0" y="csY0"/>
              </a:cxn>
              <a:cxn ang="0">
                <a:pos x="csX1" y="csY1"/>
              </a:cxn>
              <a:cxn ang="0">
                <a:pos x="csX2" y="csY2"/>
              </a:cxn>
              <a:cxn ang="0">
                <a:pos x="csX3" y="csY3"/>
              </a:cxn>
              <a:cxn ang="0">
                <a:pos x="csX4" y="csY4"/>
              </a:cxn>
              <a:cxn ang="0">
                <a:pos x="csX5" y="csY5"/>
              </a:cxn>
            </a:cxnLst>
            <a:rect l="l" t="t" r="r" b="b"/>
            <a:pathLst>
              <a:path w="3385862" h="4167078">
                <a:moveTo>
                  <a:pt x="0" y="0"/>
                </a:moveTo>
                <a:lnTo>
                  <a:pt x="1434753" y="0"/>
                </a:lnTo>
                <a:lnTo>
                  <a:pt x="3302525" y="3235076"/>
                </a:lnTo>
                <a:cubicBezTo>
                  <a:pt x="3474083" y="3532223"/>
                  <a:pt x="3372273" y="3912183"/>
                  <a:pt x="3075126" y="4083741"/>
                </a:cubicBezTo>
                <a:cubicBezTo>
                  <a:pt x="2777978" y="4255299"/>
                  <a:pt x="2398018" y="4153489"/>
                  <a:pt x="2226460" y="3856342"/>
                </a:cubicBezTo>
                <a:lnTo>
                  <a:pt x="0" y="0"/>
                </a:lnTo>
                <a:close/>
              </a:path>
            </a:pathLst>
          </a:custGeom>
        </p:spPr>
      </p:pic>
      <p:pic>
        <p:nvPicPr>
          <p:cNvPr id="7" name="Picture 6">
            <a:extLst>
              <a:ext uri="{FF2B5EF4-FFF2-40B4-BE49-F238E27FC236}">
                <a16:creationId xmlns:a16="http://schemas.microsoft.com/office/drawing/2014/main" id="{3E4FCC2F-12BB-5162-9B74-D0D739F3CEDF}"/>
              </a:ext>
            </a:extLst>
          </p:cNvPr>
          <p:cNvPicPr>
            <a:picLocks noChangeAspect="1"/>
          </p:cNvPicPr>
          <p:nvPr/>
        </p:nvPicPr>
        <p:blipFill>
          <a:blip r:embed="rId4"/>
          <a:stretch>
            <a:fillRect/>
          </a:stretch>
        </p:blipFill>
        <p:spPr>
          <a:xfrm>
            <a:off x="9870120" y="42862"/>
            <a:ext cx="2201187" cy="1967756"/>
          </a:xfrm>
          <a:prstGeom prst="rect">
            <a:avLst/>
          </a:prstGeom>
        </p:spPr>
      </p:pic>
      <p:sp>
        <p:nvSpPr>
          <p:cNvPr id="8" name="Title 7">
            <a:extLst>
              <a:ext uri="{FF2B5EF4-FFF2-40B4-BE49-F238E27FC236}">
                <a16:creationId xmlns:a16="http://schemas.microsoft.com/office/drawing/2014/main" id="{330E33FF-9DDC-DFCF-4BC0-1BC981ED41FF}"/>
              </a:ext>
            </a:extLst>
          </p:cNvPr>
          <p:cNvSpPr>
            <a:spLocks noGrp="1"/>
          </p:cNvSpPr>
          <p:nvPr>
            <p:ph type="title"/>
          </p:nvPr>
        </p:nvSpPr>
        <p:spPr>
          <a:xfrm>
            <a:off x="534215" y="724152"/>
            <a:ext cx="8763000" cy="1325563"/>
          </a:xfrm>
        </p:spPr>
        <p:txBody>
          <a:bodyPr>
            <a:normAutofit fontScale="90000"/>
          </a:bodyPr>
          <a:lstStyle/>
          <a:p>
            <a:r>
              <a:rPr lang="en-US" sz="3600" b="1" dirty="0">
                <a:solidFill>
                  <a:schemeClr val="accent6">
                    <a:lumMod val="50000"/>
                  </a:schemeClr>
                </a:solidFill>
                <a:latin typeface="Cambria"/>
                <a:ea typeface="Cambria"/>
                <a:cs typeface="Cambria"/>
                <a:sym typeface="Cambria"/>
              </a:rPr>
              <a:t>What have we learned across all four lessons? </a:t>
            </a:r>
            <a:br>
              <a:rPr lang="en-US" dirty="0">
                <a:solidFill>
                  <a:schemeClr val="accent6">
                    <a:lumMod val="50000"/>
                  </a:schemeClr>
                </a:solidFill>
                <a:latin typeface="Calibri"/>
                <a:ea typeface="Calibri"/>
                <a:cs typeface="Calibri"/>
                <a:sym typeface="Calibri"/>
              </a:rPr>
            </a:br>
            <a:endParaRPr lang="en-US" dirty="0">
              <a:solidFill>
                <a:schemeClr val="accent6">
                  <a:lumMod val="50000"/>
                </a:schemeClr>
              </a:solidFill>
            </a:endParaRPr>
          </a:p>
        </p:txBody>
      </p:sp>
      <p:sp>
        <p:nvSpPr>
          <p:cNvPr id="12" name="Google Shape;31;p2">
            <a:extLst>
              <a:ext uri="{FF2B5EF4-FFF2-40B4-BE49-F238E27FC236}">
                <a16:creationId xmlns:a16="http://schemas.microsoft.com/office/drawing/2014/main" id="{52277753-33FA-D988-3A95-B31F43F91E24}"/>
              </a:ext>
            </a:extLst>
          </p:cNvPr>
          <p:cNvSpPr/>
          <p:nvPr/>
        </p:nvSpPr>
        <p:spPr>
          <a:xfrm>
            <a:off x="1106826" y="2247172"/>
            <a:ext cx="502920" cy="502920"/>
          </a:xfrm>
          <a:prstGeom prst="ellipse">
            <a:avLst/>
          </a:prstGeom>
          <a:solidFill>
            <a:schemeClr val="accent6"/>
          </a:solidFill>
          <a:ln>
            <a:noFill/>
          </a:ln>
        </p:spPr>
        <p:txBody>
          <a:bodyPr spcFirstLastPara="1" wrap="square" lIns="91425" tIns="45700" rIns="91425" bIns="45700" anchor="t" anchorCtr="0">
            <a:noAutofit/>
          </a:bodyPr>
          <a:lstStyle/>
          <a:p>
            <a:r>
              <a:rPr lang="en-US" b="1" dirty="0">
                <a:solidFill>
                  <a:schemeClr val="bg1"/>
                </a:solidFill>
                <a:latin typeface="Calibri"/>
                <a:ea typeface="Calibri"/>
                <a:cs typeface="Calibri"/>
                <a:sym typeface="Calibri"/>
              </a:rPr>
              <a:t>✓</a:t>
            </a:r>
            <a:endParaRPr lang="en-US" dirty="0">
              <a:solidFill>
                <a:schemeClr val="bg1"/>
              </a:solidFill>
              <a:latin typeface="Calibri"/>
              <a:ea typeface="Calibri"/>
              <a:cs typeface="Calibri"/>
              <a:sym typeface="Calibri"/>
            </a:endParaRPr>
          </a:p>
          <a:p>
            <a:pPr marL="0" marR="0" lvl="0" indent="0" algn="l" rtl="0">
              <a:spcBef>
                <a:spcPts val="0"/>
              </a:spcBef>
              <a:spcAft>
                <a:spcPts val="0"/>
              </a:spcAft>
              <a:buNone/>
            </a:pPr>
            <a:endParaRPr sz="1800" dirty="0">
              <a:solidFill>
                <a:schemeClr val="bg1"/>
              </a:solidFill>
              <a:latin typeface="Calibri"/>
              <a:ea typeface="Calibri"/>
              <a:cs typeface="Calibri"/>
              <a:sym typeface="Calibri"/>
            </a:endParaRPr>
          </a:p>
        </p:txBody>
      </p:sp>
      <p:sp>
        <p:nvSpPr>
          <p:cNvPr id="14" name="Google Shape;33;p2">
            <a:extLst>
              <a:ext uri="{FF2B5EF4-FFF2-40B4-BE49-F238E27FC236}">
                <a16:creationId xmlns:a16="http://schemas.microsoft.com/office/drawing/2014/main" id="{3798F650-BDE1-D7FB-7C19-53BAEBFC1466}"/>
              </a:ext>
            </a:extLst>
          </p:cNvPr>
          <p:cNvSpPr/>
          <p:nvPr/>
        </p:nvSpPr>
        <p:spPr>
          <a:xfrm>
            <a:off x="1848394" y="2130780"/>
            <a:ext cx="10058400" cy="804672"/>
          </a:xfrm>
          <a:prstGeom prst="rect">
            <a:avLst/>
          </a:prstGeom>
          <a:noFill/>
          <a:ln>
            <a:noFill/>
          </a:ln>
        </p:spPr>
        <p:txBody>
          <a:bodyPr spcFirstLastPara="1" wrap="square" lIns="91425" tIns="45700" rIns="91425" bIns="45700" anchor="ctr" anchorCtr="0">
            <a:noAutofit/>
          </a:bodyPr>
          <a:lstStyle/>
          <a:p>
            <a:pPr lvl="0">
              <a:buClr>
                <a:srgbClr val="1A2420"/>
              </a:buClr>
              <a:buSzPts val="1600"/>
            </a:pPr>
            <a:r>
              <a:rPr lang="en-US" sz="1600" dirty="0">
                <a:solidFill>
                  <a:srgbClr val="1A2420"/>
                </a:solidFill>
                <a:latin typeface="Calibri"/>
                <a:ea typeface="Calibri"/>
                <a:cs typeface="Calibri"/>
                <a:sym typeface="Calibri"/>
              </a:rPr>
              <a:t>Lesson 1: how scientists study a changing climate and why data matters</a:t>
            </a:r>
            <a:endParaRPr sz="1600" dirty="0">
              <a:solidFill>
                <a:schemeClr val="dk1"/>
              </a:solidFill>
              <a:latin typeface="Calibri"/>
              <a:ea typeface="Calibri"/>
              <a:cs typeface="Calibri"/>
              <a:sym typeface="Calibri"/>
            </a:endParaRPr>
          </a:p>
        </p:txBody>
      </p:sp>
      <p:sp>
        <p:nvSpPr>
          <p:cNvPr id="20" name="Google Shape;31;p2">
            <a:extLst>
              <a:ext uri="{FF2B5EF4-FFF2-40B4-BE49-F238E27FC236}">
                <a16:creationId xmlns:a16="http://schemas.microsoft.com/office/drawing/2014/main" id="{F1D38859-AD0C-41E2-C011-4DC379B40A73}"/>
              </a:ext>
            </a:extLst>
          </p:cNvPr>
          <p:cNvSpPr/>
          <p:nvPr/>
        </p:nvSpPr>
        <p:spPr>
          <a:xfrm>
            <a:off x="1106826" y="3005953"/>
            <a:ext cx="502920" cy="502920"/>
          </a:xfrm>
          <a:prstGeom prst="ellipse">
            <a:avLst/>
          </a:prstGeom>
          <a:solidFill>
            <a:schemeClr val="accent1">
              <a:lumMod val="60000"/>
              <a:lumOff val="40000"/>
            </a:schemeClr>
          </a:solidFill>
          <a:ln>
            <a:noFill/>
          </a:ln>
        </p:spPr>
        <p:txBody>
          <a:bodyPr spcFirstLastPara="1" wrap="square" lIns="91425" tIns="45700" rIns="91425" bIns="45700" anchor="t" anchorCtr="0">
            <a:noAutofit/>
          </a:bodyPr>
          <a:lstStyle/>
          <a:p>
            <a:r>
              <a:rPr lang="en-US" b="1" dirty="0">
                <a:solidFill>
                  <a:schemeClr val="bg1"/>
                </a:solidFill>
                <a:latin typeface="Calibri"/>
                <a:ea typeface="Calibri"/>
                <a:cs typeface="Calibri"/>
                <a:sym typeface="Calibri"/>
              </a:rPr>
              <a:t>✓</a:t>
            </a:r>
            <a:endParaRPr lang="en-US" dirty="0">
              <a:solidFill>
                <a:schemeClr val="bg1"/>
              </a:solidFill>
              <a:latin typeface="Calibri"/>
              <a:ea typeface="Calibri"/>
              <a:cs typeface="Calibri"/>
              <a:sym typeface="Calibri"/>
            </a:endParaRPr>
          </a:p>
          <a:p>
            <a:pPr marL="0" marR="0" lvl="0" indent="0" algn="l" rtl="0">
              <a:spcBef>
                <a:spcPts val="0"/>
              </a:spcBef>
              <a:spcAft>
                <a:spcPts val="0"/>
              </a:spcAft>
              <a:buNone/>
            </a:pPr>
            <a:endParaRPr sz="1800" dirty="0">
              <a:solidFill>
                <a:schemeClr val="bg1"/>
              </a:solidFill>
              <a:latin typeface="Calibri"/>
              <a:ea typeface="Calibri"/>
              <a:cs typeface="Calibri"/>
              <a:sym typeface="Calibri"/>
            </a:endParaRPr>
          </a:p>
        </p:txBody>
      </p:sp>
      <p:sp>
        <p:nvSpPr>
          <p:cNvPr id="22" name="Google Shape;31;p2">
            <a:extLst>
              <a:ext uri="{FF2B5EF4-FFF2-40B4-BE49-F238E27FC236}">
                <a16:creationId xmlns:a16="http://schemas.microsoft.com/office/drawing/2014/main" id="{5F801AB6-F5BD-0D94-F067-587515DB8E7E}"/>
              </a:ext>
            </a:extLst>
          </p:cNvPr>
          <p:cNvSpPr/>
          <p:nvPr/>
        </p:nvSpPr>
        <p:spPr>
          <a:xfrm>
            <a:off x="1106826" y="3764734"/>
            <a:ext cx="502920" cy="502920"/>
          </a:xfrm>
          <a:prstGeom prst="ellipse">
            <a:avLst/>
          </a:prstGeom>
          <a:solidFill>
            <a:schemeClr val="accent2">
              <a:lumMod val="60000"/>
              <a:lumOff val="40000"/>
            </a:schemeClr>
          </a:solidFill>
          <a:ln>
            <a:noFill/>
          </a:ln>
        </p:spPr>
        <p:txBody>
          <a:bodyPr spcFirstLastPara="1" wrap="square" lIns="91425" tIns="45700" rIns="91425" bIns="45700" anchor="t" anchorCtr="0">
            <a:noAutofit/>
          </a:bodyPr>
          <a:lstStyle/>
          <a:p>
            <a:r>
              <a:rPr lang="en-US" b="1" dirty="0">
                <a:solidFill>
                  <a:schemeClr val="bg1"/>
                </a:solidFill>
                <a:latin typeface="Calibri"/>
                <a:ea typeface="Calibri"/>
                <a:cs typeface="Calibri"/>
                <a:sym typeface="Calibri"/>
              </a:rPr>
              <a:t>✓</a:t>
            </a:r>
            <a:endParaRPr lang="en-US" dirty="0">
              <a:solidFill>
                <a:schemeClr val="bg1"/>
              </a:solidFill>
              <a:latin typeface="Calibri"/>
              <a:ea typeface="Calibri"/>
              <a:cs typeface="Calibri"/>
              <a:sym typeface="Calibri"/>
            </a:endParaRPr>
          </a:p>
          <a:p>
            <a:pPr marL="0" marR="0" lvl="0" indent="0" algn="l" rtl="0">
              <a:spcBef>
                <a:spcPts val="0"/>
              </a:spcBef>
              <a:spcAft>
                <a:spcPts val="0"/>
              </a:spcAft>
              <a:buNone/>
            </a:pPr>
            <a:endParaRPr sz="1800" dirty="0">
              <a:solidFill>
                <a:schemeClr val="bg1"/>
              </a:solidFill>
              <a:latin typeface="Calibri"/>
              <a:ea typeface="Calibri"/>
              <a:cs typeface="Calibri"/>
              <a:sym typeface="Calibri"/>
            </a:endParaRPr>
          </a:p>
        </p:txBody>
      </p:sp>
      <p:sp>
        <p:nvSpPr>
          <p:cNvPr id="29" name="Google Shape;31;p2">
            <a:extLst>
              <a:ext uri="{FF2B5EF4-FFF2-40B4-BE49-F238E27FC236}">
                <a16:creationId xmlns:a16="http://schemas.microsoft.com/office/drawing/2014/main" id="{AC3369D3-AA58-51C0-3B34-A8EDD0D0607A}"/>
              </a:ext>
            </a:extLst>
          </p:cNvPr>
          <p:cNvSpPr/>
          <p:nvPr/>
        </p:nvSpPr>
        <p:spPr>
          <a:xfrm>
            <a:off x="1106826" y="4523515"/>
            <a:ext cx="502920" cy="502920"/>
          </a:xfrm>
          <a:prstGeom prst="ellipse">
            <a:avLst/>
          </a:prstGeom>
          <a:solidFill>
            <a:schemeClr val="accent3">
              <a:lumMod val="75000"/>
            </a:schemeClr>
          </a:solidFill>
          <a:ln>
            <a:noFill/>
          </a:ln>
        </p:spPr>
        <p:txBody>
          <a:bodyPr spcFirstLastPara="1" wrap="square" lIns="91425" tIns="45700" rIns="91425" bIns="45700" anchor="t" anchorCtr="0">
            <a:noAutofit/>
          </a:bodyPr>
          <a:lstStyle/>
          <a:p>
            <a:r>
              <a:rPr lang="en-US" b="1" dirty="0">
                <a:solidFill>
                  <a:schemeClr val="bg1"/>
                </a:solidFill>
                <a:latin typeface="Calibri"/>
                <a:ea typeface="Calibri"/>
                <a:cs typeface="Calibri"/>
                <a:sym typeface="Calibri"/>
              </a:rPr>
              <a:t>✓</a:t>
            </a:r>
            <a:endParaRPr lang="en-US" dirty="0">
              <a:solidFill>
                <a:schemeClr val="bg1"/>
              </a:solidFill>
              <a:latin typeface="Calibri"/>
              <a:ea typeface="Calibri"/>
              <a:cs typeface="Calibri"/>
              <a:sym typeface="Calibri"/>
            </a:endParaRPr>
          </a:p>
          <a:p>
            <a:pPr marL="0" marR="0" lvl="0" indent="0" algn="l" rtl="0">
              <a:spcBef>
                <a:spcPts val="0"/>
              </a:spcBef>
              <a:spcAft>
                <a:spcPts val="0"/>
              </a:spcAft>
              <a:buNone/>
            </a:pPr>
            <a:endParaRPr sz="1800" dirty="0">
              <a:solidFill>
                <a:schemeClr val="bg1"/>
              </a:solidFill>
              <a:latin typeface="Calibri"/>
              <a:ea typeface="Calibri"/>
              <a:cs typeface="Calibri"/>
              <a:sym typeface="Calibri"/>
            </a:endParaRPr>
          </a:p>
        </p:txBody>
      </p:sp>
      <p:sp>
        <p:nvSpPr>
          <p:cNvPr id="30" name="Footer Placeholder 12">
            <a:extLst>
              <a:ext uri="{FF2B5EF4-FFF2-40B4-BE49-F238E27FC236}">
                <a16:creationId xmlns:a16="http://schemas.microsoft.com/office/drawing/2014/main" id="{AC75F0DD-CA51-4018-1CA2-B79B4AC666AA}"/>
              </a:ext>
            </a:extLst>
          </p:cNvPr>
          <p:cNvSpPr>
            <a:spLocks noGrp="1"/>
          </p:cNvSpPr>
          <p:nvPr>
            <p:ph type="ftr" sz="quarter" idx="11"/>
          </p:nvPr>
        </p:nvSpPr>
        <p:spPr>
          <a:xfrm>
            <a:off x="4038599" y="6356350"/>
            <a:ext cx="4170903" cy="365125"/>
          </a:xfrm>
        </p:spPr>
        <p:txBody>
          <a:bodyPr/>
          <a:lstStyle/>
          <a:p>
            <a:r>
              <a:rPr lang="en-US" dirty="0" err="1">
                <a:solidFill>
                  <a:srgbClr val="4B5D55"/>
                </a:solidFill>
                <a:latin typeface="Calibri"/>
                <a:ea typeface="Calibri"/>
                <a:cs typeface="Calibri"/>
                <a:sym typeface="Calibri"/>
              </a:rPr>
              <a:t>GreenFutures</a:t>
            </a:r>
            <a:r>
              <a:rPr lang="en-US" dirty="0">
                <a:solidFill>
                  <a:srgbClr val="4B5D55"/>
                </a:solidFill>
                <a:latin typeface="Calibri"/>
                <a:ea typeface="Calibri"/>
                <a:cs typeface="Calibri"/>
                <a:sym typeface="Calibri"/>
              </a:rPr>
              <a:t>  |  Lesson 4 · Climate Justice and Futures Thinking</a:t>
            </a:r>
            <a:endParaRPr lang="en-US" dirty="0"/>
          </a:p>
        </p:txBody>
      </p:sp>
      <p:sp>
        <p:nvSpPr>
          <p:cNvPr id="38" name="Google Shape;37;p2">
            <a:extLst>
              <a:ext uri="{FF2B5EF4-FFF2-40B4-BE49-F238E27FC236}">
                <a16:creationId xmlns:a16="http://schemas.microsoft.com/office/drawing/2014/main" id="{1B25774B-6DEF-D6DC-4F44-974385E07DE9}"/>
              </a:ext>
            </a:extLst>
          </p:cNvPr>
          <p:cNvSpPr/>
          <p:nvPr/>
        </p:nvSpPr>
        <p:spPr>
          <a:xfrm>
            <a:off x="1848394" y="2880209"/>
            <a:ext cx="10058400" cy="804672"/>
          </a:xfrm>
          <a:prstGeom prst="rect">
            <a:avLst/>
          </a:prstGeom>
          <a:noFill/>
          <a:ln>
            <a:noFill/>
          </a:ln>
        </p:spPr>
        <p:txBody>
          <a:bodyPr spcFirstLastPara="1" wrap="square" lIns="91425" tIns="45700" rIns="91425" bIns="45700" anchor="ctr" anchorCtr="0">
            <a:noAutofit/>
          </a:bodyPr>
          <a:lstStyle/>
          <a:p>
            <a:pPr lvl="0">
              <a:buClr>
                <a:srgbClr val="1A2420"/>
              </a:buClr>
              <a:buSzPts val="1600"/>
            </a:pPr>
            <a:r>
              <a:rPr lang="en-US" sz="1600" dirty="0">
                <a:solidFill>
                  <a:srgbClr val="1A2420"/>
                </a:solidFill>
                <a:latin typeface="Calibri"/>
                <a:ea typeface="Calibri"/>
                <a:cs typeface="Calibri"/>
                <a:sym typeface="Calibri"/>
              </a:rPr>
              <a:t>Lesson 2: what AI is, how it helps climate science, and the ethical questions it raises</a:t>
            </a:r>
            <a:endParaRPr sz="1600" dirty="0">
              <a:solidFill>
                <a:schemeClr val="dk1"/>
              </a:solidFill>
              <a:latin typeface="Calibri"/>
              <a:ea typeface="Calibri"/>
              <a:cs typeface="Calibri"/>
              <a:sym typeface="Calibri"/>
            </a:endParaRPr>
          </a:p>
        </p:txBody>
      </p:sp>
      <p:sp>
        <p:nvSpPr>
          <p:cNvPr id="40" name="Google Shape;41;p2">
            <a:extLst>
              <a:ext uri="{FF2B5EF4-FFF2-40B4-BE49-F238E27FC236}">
                <a16:creationId xmlns:a16="http://schemas.microsoft.com/office/drawing/2014/main" id="{AA4A064C-0891-5CDD-CB0F-B8879C5AA3FC}"/>
              </a:ext>
            </a:extLst>
          </p:cNvPr>
          <p:cNvSpPr/>
          <p:nvPr/>
        </p:nvSpPr>
        <p:spPr>
          <a:xfrm>
            <a:off x="1848394" y="3629637"/>
            <a:ext cx="10058400" cy="804672"/>
          </a:xfrm>
          <a:prstGeom prst="rect">
            <a:avLst/>
          </a:prstGeom>
          <a:noFill/>
          <a:ln>
            <a:noFill/>
          </a:ln>
        </p:spPr>
        <p:txBody>
          <a:bodyPr spcFirstLastPara="1" wrap="square" lIns="91425" tIns="45700" rIns="91425" bIns="45700" anchor="ctr" anchorCtr="0">
            <a:noAutofit/>
          </a:bodyPr>
          <a:lstStyle/>
          <a:p>
            <a:pPr lvl="0">
              <a:buClr>
                <a:srgbClr val="1A2420"/>
              </a:buClr>
              <a:buSzPts val="1600"/>
            </a:pPr>
            <a:r>
              <a:rPr lang="en-US" sz="1600" dirty="0">
                <a:solidFill>
                  <a:srgbClr val="1A2420"/>
                </a:solidFill>
                <a:latin typeface="Calibri"/>
                <a:ea typeface="Calibri"/>
                <a:cs typeface="Calibri"/>
                <a:sym typeface="Calibri"/>
              </a:rPr>
              <a:t>Lesson 3: how energy, nature, food and cities connect to sustainability, with real Irish examples</a:t>
            </a:r>
            <a:endParaRPr sz="1600" dirty="0">
              <a:solidFill>
                <a:schemeClr val="dk1"/>
              </a:solidFill>
              <a:latin typeface="Calibri"/>
              <a:ea typeface="Calibri"/>
              <a:cs typeface="Calibri"/>
              <a:sym typeface="Calibri"/>
            </a:endParaRPr>
          </a:p>
        </p:txBody>
      </p:sp>
      <p:sp>
        <p:nvSpPr>
          <p:cNvPr id="44" name="Google Shape;49;p2">
            <a:extLst>
              <a:ext uri="{FF2B5EF4-FFF2-40B4-BE49-F238E27FC236}">
                <a16:creationId xmlns:a16="http://schemas.microsoft.com/office/drawing/2014/main" id="{42ADE5F2-B44B-96B4-397A-276FB139E781}"/>
              </a:ext>
            </a:extLst>
          </p:cNvPr>
          <p:cNvSpPr/>
          <p:nvPr/>
        </p:nvSpPr>
        <p:spPr>
          <a:xfrm>
            <a:off x="1848394" y="4434309"/>
            <a:ext cx="10058400" cy="804672"/>
          </a:xfrm>
          <a:prstGeom prst="rect">
            <a:avLst/>
          </a:prstGeom>
          <a:noFill/>
          <a:ln>
            <a:noFill/>
          </a:ln>
        </p:spPr>
        <p:txBody>
          <a:bodyPr spcFirstLastPara="1" wrap="square" lIns="91425" tIns="45700" rIns="91425" bIns="45700" anchor="ctr" anchorCtr="0">
            <a:noAutofit/>
          </a:bodyPr>
          <a:lstStyle/>
          <a:p>
            <a:pPr lvl="0">
              <a:buClr>
                <a:srgbClr val="1A2420"/>
              </a:buClr>
              <a:buSzPts val="1600"/>
            </a:pPr>
            <a:r>
              <a:rPr lang="en-US" sz="1600" dirty="0">
                <a:solidFill>
                  <a:srgbClr val="1A2420"/>
                </a:solidFill>
                <a:latin typeface="Calibri"/>
                <a:ea typeface="Calibri"/>
                <a:cs typeface="Calibri"/>
                <a:sym typeface="Calibri"/>
              </a:rPr>
              <a:t>Lesson 4: climate justice, possible futures, and your own climate action proposal </a:t>
            </a:r>
            <a:endParaRPr sz="1600" dirty="0">
              <a:solidFill>
                <a:schemeClr val="dk1"/>
              </a:solidFill>
              <a:latin typeface="Calibri"/>
              <a:ea typeface="Calibri"/>
              <a:cs typeface="Calibri"/>
              <a:sym typeface="Calibri"/>
            </a:endParaRPr>
          </a:p>
        </p:txBody>
      </p:sp>
      <p:sp>
        <p:nvSpPr>
          <p:cNvPr id="3" name="Google Shape;319;p13">
            <a:extLst>
              <a:ext uri="{FF2B5EF4-FFF2-40B4-BE49-F238E27FC236}">
                <a16:creationId xmlns:a16="http://schemas.microsoft.com/office/drawing/2014/main" id="{82635894-41BF-BE5A-20B5-B93EFDA5191D}"/>
              </a:ext>
            </a:extLst>
          </p:cNvPr>
          <p:cNvSpPr/>
          <p:nvPr/>
        </p:nvSpPr>
        <p:spPr>
          <a:xfrm>
            <a:off x="534215" y="5471615"/>
            <a:ext cx="10972800" cy="548640"/>
          </a:xfrm>
          <a:prstGeom prst="rect">
            <a:avLst/>
          </a:prstGeom>
          <a:noFill/>
          <a:ln>
            <a:noFill/>
          </a:ln>
        </p:spPr>
        <p:txBody>
          <a:bodyPr spcFirstLastPara="1" wrap="square" lIns="91425" tIns="45700" rIns="91425" bIns="45700" anchor="ctr" anchorCtr="0">
            <a:noAutofit/>
          </a:bodyPr>
          <a:lstStyle/>
          <a:p>
            <a:pPr lvl="0">
              <a:buClr>
                <a:srgbClr val="4B5D55"/>
              </a:buClr>
              <a:buSzPts val="1300"/>
            </a:pPr>
            <a:r>
              <a:rPr lang="en-US" sz="1300" i="1" dirty="0">
                <a:solidFill>
                  <a:srgbClr val="4B5D55"/>
                </a:solidFill>
                <a:latin typeface="Calibri"/>
                <a:ea typeface="Calibri"/>
                <a:cs typeface="Calibri"/>
                <a:sym typeface="Calibri"/>
              </a:rPr>
              <a:t>Congratulations! You have completed </a:t>
            </a:r>
            <a:r>
              <a:rPr lang="en-US" sz="1300" i="1" dirty="0" err="1">
                <a:solidFill>
                  <a:srgbClr val="4B5D55"/>
                </a:solidFill>
                <a:latin typeface="Calibri"/>
                <a:ea typeface="Calibri"/>
                <a:cs typeface="Calibri"/>
                <a:sym typeface="Calibri"/>
              </a:rPr>
              <a:t>GreenFutures</a:t>
            </a:r>
            <a:r>
              <a:rPr lang="en-US" sz="1300" i="1" dirty="0">
                <a:solidFill>
                  <a:srgbClr val="4B5D55"/>
                </a:solidFill>
                <a:latin typeface="Calibri"/>
                <a:ea typeface="Calibri"/>
                <a:cs typeface="Calibri"/>
                <a:sym typeface="Calibri"/>
              </a:rPr>
              <a:t>. </a:t>
            </a:r>
            <a:endParaRPr sz="13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041697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215;p15">
            <a:extLst>
              <a:ext uri="{FF2B5EF4-FFF2-40B4-BE49-F238E27FC236}">
                <a16:creationId xmlns:a16="http://schemas.microsoft.com/office/drawing/2014/main" id="{2BCBFC44-3524-497F-0300-F2E23B702FC6}"/>
              </a:ext>
            </a:extLst>
          </p:cNvPr>
          <p:cNvSpPr>
            <a:spLocks noGrp="1"/>
          </p:cNvSpPr>
          <p:nvPr>
            <p:ph type="title"/>
          </p:nvPr>
        </p:nvSpPr>
        <p:spPr>
          <a:xfrm>
            <a:off x="7423356" y="1859628"/>
            <a:ext cx="4409110" cy="2191263"/>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3000"/>
              <a:buFont typeface="Cambria"/>
              <a:buNone/>
            </a:pPr>
            <a:r>
              <a:rPr lang="en-US" sz="3600" b="1" dirty="0">
                <a:solidFill>
                  <a:srgbClr val="FFFFFF"/>
                </a:solidFill>
                <a:latin typeface="Cambria"/>
                <a:ea typeface="Cambria"/>
                <a:cs typeface="Cambria"/>
                <a:sym typeface="Cambria"/>
              </a:rPr>
              <a:t>Thank you for taking part in </a:t>
            </a:r>
            <a:r>
              <a:rPr lang="en-US" sz="3600" b="1" dirty="0" err="1">
                <a:solidFill>
                  <a:srgbClr val="FFFFFF"/>
                </a:solidFill>
                <a:latin typeface="Cambria"/>
                <a:ea typeface="Cambria"/>
                <a:cs typeface="Cambria"/>
                <a:sym typeface="Cambria"/>
              </a:rPr>
              <a:t>GreenFutures</a:t>
            </a:r>
            <a:endParaRPr sz="3600" dirty="0">
              <a:solidFill>
                <a:schemeClr val="dk1"/>
              </a:solidFill>
              <a:latin typeface="Calibri"/>
              <a:ea typeface="Calibri"/>
              <a:cs typeface="Calibri"/>
              <a:sym typeface="Calibri"/>
            </a:endParaRPr>
          </a:p>
        </p:txBody>
      </p:sp>
      <p:sp>
        <p:nvSpPr>
          <p:cNvPr id="8" name="Google Shape;216;p15">
            <a:extLst>
              <a:ext uri="{FF2B5EF4-FFF2-40B4-BE49-F238E27FC236}">
                <a16:creationId xmlns:a16="http://schemas.microsoft.com/office/drawing/2014/main" id="{5A38BEF8-416F-F9DB-35E1-25486B9ECA11}"/>
              </a:ext>
            </a:extLst>
          </p:cNvPr>
          <p:cNvSpPr>
            <a:spLocks noGrp="1"/>
          </p:cNvSpPr>
          <p:nvPr>
            <p:ph sz="half" idx="2"/>
          </p:nvPr>
        </p:nvSpPr>
        <p:spPr>
          <a:xfrm>
            <a:off x="7701448" y="4183012"/>
            <a:ext cx="4247204" cy="2674988"/>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D8E8DF"/>
              </a:buClr>
              <a:buSzPts val="1400"/>
              <a:buFont typeface="Calibri"/>
              <a:buNone/>
            </a:pPr>
            <a:r>
              <a:rPr lang="en-US" sz="1400" i="1" dirty="0">
                <a:solidFill>
                  <a:srgbClr val="D8E8DF"/>
                </a:solidFill>
                <a:latin typeface="Calibri"/>
                <a:ea typeface="Calibri"/>
                <a:cs typeface="Calibri"/>
                <a:sym typeface="Calibri"/>
              </a:rPr>
              <a:t>Developed by the ADAPT Research Centre in partnership with Huawei and UNESCO.</a:t>
            </a:r>
            <a:endParaRPr sz="1400" dirty="0">
              <a:solidFill>
                <a:schemeClr val="dk1"/>
              </a:solidFill>
              <a:latin typeface="Calibri"/>
              <a:ea typeface="Calibri"/>
              <a:cs typeface="Calibri"/>
              <a:sym typeface="Calibri"/>
            </a:endParaRPr>
          </a:p>
        </p:txBody>
      </p:sp>
      <p:sp>
        <p:nvSpPr>
          <p:cNvPr id="10" name="Google Shape;214;p15">
            <a:extLst>
              <a:ext uri="{FF2B5EF4-FFF2-40B4-BE49-F238E27FC236}">
                <a16:creationId xmlns:a16="http://schemas.microsoft.com/office/drawing/2014/main" id="{EE3851C0-3D65-F939-67FF-38C271EDBB07}"/>
              </a:ext>
            </a:extLst>
          </p:cNvPr>
          <p:cNvSpPr/>
          <p:nvPr/>
        </p:nvSpPr>
        <p:spPr>
          <a:xfrm>
            <a:off x="4370111" y="799000"/>
            <a:ext cx="10515600" cy="4572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6FA287"/>
              </a:buClr>
              <a:buSzPts val="1400"/>
              <a:buFont typeface="Calibri"/>
              <a:buNone/>
            </a:pPr>
            <a:r>
              <a:rPr lang="en-US" sz="1400" b="1" dirty="0" err="1">
                <a:solidFill>
                  <a:srgbClr val="6FA287"/>
                </a:solidFill>
                <a:latin typeface="Calibri"/>
                <a:ea typeface="Calibri"/>
                <a:cs typeface="Calibri"/>
                <a:sym typeface="Calibri"/>
              </a:rPr>
              <a:t>GreenFutures</a:t>
            </a:r>
            <a:endParaRPr sz="1400" dirty="0">
              <a:solidFill>
                <a:schemeClr val="dk1"/>
              </a:solidFill>
              <a:latin typeface="Calibri"/>
              <a:ea typeface="Calibri"/>
              <a:cs typeface="Calibri"/>
              <a:sym typeface="Calibri"/>
            </a:endParaRPr>
          </a:p>
        </p:txBody>
      </p:sp>
      <p:sp>
        <p:nvSpPr>
          <p:cNvPr id="2" name="Footer Placeholder 2">
            <a:extLst>
              <a:ext uri="{FF2B5EF4-FFF2-40B4-BE49-F238E27FC236}">
                <a16:creationId xmlns:a16="http://schemas.microsoft.com/office/drawing/2014/main" id="{BE6B5199-13EF-E9D8-0D0C-A78C481A1184}"/>
              </a:ext>
            </a:extLst>
          </p:cNvPr>
          <p:cNvSpPr>
            <a:spLocks noGrp="1"/>
          </p:cNvSpPr>
          <p:nvPr>
            <p:ph type="ftr" sz="quarter" idx="11"/>
          </p:nvPr>
        </p:nvSpPr>
        <p:spPr>
          <a:xfrm>
            <a:off x="7728155" y="6334919"/>
            <a:ext cx="4210664" cy="365125"/>
          </a:xfrm>
        </p:spPr>
        <p:txBody>
          <a:bodyPr/>
          <a:lstStyle/>
          <a:p>
            <a:r>
              <a:rPr lang="en-US" dirty="0" err="1">
                <a:solidFill>
                  <a:schemeClr val="bg1"/>
                </a:solidFill>
                <a:latin typeface="Calibri"/>
                <a:ea typeface="Calibri"/>
                <a:cs typeface="Calibri"/>
                <a:sym typeface="Calibri"/>
              </a:rPr>
              <a:t>GreenFutures</a:t>
            </a:r>
            <a:r>
              <a:rPr lang="en-US" dirty="0">
                <a:solidFill>
                  <a:schemeClr val="bg1"/>
                </a:solidFill>
                <a:latin typeface="Calibri"/>
                <a:ea typeface="Calibri"/>
                <a:cs typeface="Calibri"/>
                <a:sym typeface="Calibri"/>
              </a:rPr>
              <a:t>  |  Lesson 4 · Climate Justice and Futures Thinking</a:t>
            </a:r>
            <a:endParaRPr lang="en-US" dirty="0">
              <a:solidFill>
                <a:schemeClr val="bg1"/>
              </a:solidFill>
              <a:latin typeface="Calibri"/>
              <a:ea typeface="Calibri"/>
              <a:cs typeface="Calibri"/>
            </a:endParaRPr>
          </a:p>
          <a:p>
            <a:endParaRPr lang="en-US" dirty="0"/>
          </a:p>
        </p:txBody>
      </p:sp>
    </p:spTree>
    <p:extLst>
      <p:ext uri="{BB962C8B-B14F-4D97-AF65-F5344CB8AC3E}">
        <p14:creationId xmlns:p14="http://schemas.microsoft.com/office/powerpoint/2010/main" val="12189318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Google Shape;18;p1">
            <a:extLst>
              <a:ext uri="{FF2B5EF4-FFF2-40B4-BE49-F238E27FC236}">
                <a16:creationId xmlns:a16="http://schemas.microsoft.com/office/drawing/2014/main" id="{F1729D0F-AE61-8DA3-6408-BA369EFD270C}"/>
              </a:ext>
            </a:extLst>
          </p:cNvPr>
          <p:cNvSpPr/>
          <p:nvPr/>
        </p:nvSpPr>
        <p:spPr>
          <a:xfrm>
            <a:off x="640080" y="2697480"/>
            <a:ext cx="8686800" cy="1554480"/>
          </a:xfrm>
          <a:prstGeom prst="rect">
            <a:avLst/>
          </a:prstGeom>
          <a:noFill/>
          <a:ln>
            <a:noFill/>
          </a:ln>
        </p:spPr>
        <p:txBody>
          <a:bodyPr spcFirstLastPara="1" wrap="square" lIns="91425" tIns="45700" rIns="91425" bIns="45700" anchor="ctr" anchorCtr="0">
            <a:noAutofit/>
          </a:bodyPr>
          <a:lstStyle/>
          <a:p>
            <a:pPr>
              <a:lnSpc>
                <a:spcPct val="105000"/>
              </a:lnSpc>
              <a:buClr>
                <a:srgbClr val="FFFFFF"/>
              </a:buClr>
              <a:buSzPts val="4000"/>
            </a:pPr>
            <a:r>
              <a:rPr lang="en-US" sz="4000" b="1" dirty="0">
                <a:latin typeface="Cambria"/>
                <a:ea typeface="Cambria"/>
                <a:sym typeface="Cambria"/>
              </a:rPr>
              <a:t>Climate Justice, Futures Thinking and Green Innovation</a:t>
            </a:r>
            <a:endParaRPr lang="en-US" sz="4000" b="1" dirty="0">
              <a:latin typeface="Cambria"/>
              <a:ea typeface="Cambria"/>
              <a:sym typeface="Calibri"/>
            </a:endParaRPr>
          </a:p>
        </p:txBody>
      </p:sp>
      <p:sp>
        <p:nvSpPr>
          <p:cNvPr id="10" name="Google Shape;19;p1">
            <a:extLst>
              <a:ext uri="{FF2B5EF4-FFF2-40B4-BE49-F238E27FC236}">
                <a16:creationId xmlns:a16="http://schemas.microsoft.com/office/drawing/2014/main" id="{5166427F-BF0A-9D99-A39A-5D3E5D478714}"/>
              </a:ext>
            </a:extLst>
          </p:cNvPr>
          <p:cNvSpPr/>
          <p:nvPr/>
        </p:nvSpPr>
        <p:spPr>
          <a:xfrm>
            <a:off x="640080" y="4160520"/>
            <a:ext cx="8686800" cy="731520"/>
          </a:xfrm>
          <a:prstGeom prst="rect">
            <a:avLst/>
          </a:prstGeom>
          <a:noFill/>
          <a:ln>
            <a:noFill/>
          </a:ln>
        </p:spPr>
        <p:txBody>
          <a:bodyPr spcFirstLastPara="1" wrap="square" lIns="91425" tIns="45700" rIns="91425" bIns="45700" anchor="ctr" anchorCtr="0">
            <a:noAutofit/>
          </a:bodyPr>
          <a:lstStyle/>
          <a:p>
            <a:pPr lvl="0">
              <a:buClr>
                <a:srgbClr val="D8E8DF"/>
              </a:buClr>
              <a:buSzPts val="1500"/>
            </a:pPr>
            <a:r>
              <a:rPr lang="en-US" sz="1500" b="1" i="1" dirty="0">
                <a:solidFill>
                  <a:schemeClr val="accent6">
                    <a:lumMod val="75000"/>
                  </a:schemeClr>
                </a:solidFill>
                <a:latin typeface="Calibri"/>
                <a:ea typeface="Calibri"/>
                <a:cs typeface="Calibri"/>
                <a:sym typeface="Calibri"/>
              </a:rPr>
              <a:t>Who is most affected, what futures are still possible and what part you can play.</a:t>
            </a:r>
            <a:endParaRPr sz="1500" b="1" i="1" dirty="0">
              <a:solidFill>
                <a:schemeClr val="accent6">
                  <a:lumMod val="75000"/>
                </a:schemeClr>
              </a:solidFill>
              <a:latin typeface="Calibri"/>
              <a:ea typeface="Calibri"/>
              <a:cs typeface="Calibri"/>
              <a:sym typeface="Calibri"/>
            </a:endParaRPr>
          </a:p>
        </p:txBody>
      </p:sp>
      <p:sp>
        <p:nvSpPr>
          <p:cNvPr id="12" name="Google Shape;21;p1">
            <a:extLst>
              <a:ext uri="{FF2B5EF4-FFF2-40B4-BE49-F238E27FC236}">
                <a16:creationId xmlns:a16="http://schemas.microsoft.com/office/drawing/2014/main" id="{48E0F759-C828-A2B8-9DDC-754793B25878}"/>
              </a:ext>
            </a:extLst>
          </p:cNvPr>
          <p:cNvSpPr/>
          <p:nvPr/>
        </p:nvSpPr>
        <p:spPr>
          <a:xfrm>
            <a:off x="640080" y="5121323"/>
            <a:ext cx="8229600" cy="822960"/>
          </a:xfrm>
          <a:prstGeom prst="rect">
            <a:avLst/>
          </a:prstGeom>
          <a:noFill/>
          <a:ln>
            <a:noFill/>
          </a:ln>
        </p:spPr>
        <p:txBody>
          <a:bodyPr spcFirstLastPara="1" wrap="square" lIns="91425" tIns="45700" rIns="91425" bIns="45700" anchor="t" anchorCtr="0">
            <a:noAutofit/>
          </a:bodyPr>
          <a:lstStyle/>
          <a:p>
            <a:pPr lvl="0">
              <a:buClr>
                <a:srgbClr val="6FA287"/>
              </a:buClr>
              <a:buSzPts val="1250"/>
            </a:pPr>
            <a:r>
              <a:rPr lang="en-US" sz="1250" b="1" dirty="0">
                <a:solidFill>
                  <a:schemeClr val="accent6">
                    <a:lumMod val="50000"/>
                  </a:schemeClr>
                </a:solidFill>
                <a:latin typeface="Calibri"/>
                <a:ea typeface="Calibri"/>
                <a:cs typeface="Calibri"/>
                <a:sym typeface="Calibri"/>
              </a:rPr>
              <a:t>UNESCO Greening Curriculum concepts: </a:t>
            </a:r>
            <a:r>
              <a:rPr lang="en-US" sz="1250" dirty="0">
                <a:solidFill>
                  <a:schemeClr val="accent6">
                    <a:lumMod val="50000"/>
                  </a:schemeClr>
                </a:solidFill>
                <a:latin typeface="Calibri"/>
                <a:ea typeface="Calibri"/>
                <a:cs typeface="Calibri"/>
                <a:sym typeface="Calibri"/>
              </a:rPr>
              <a:t>Climate Justice · Resilience Building · Post-Carbon Economies</a:t>
            </a:r>
            <a:endParaRPr sz="1250" dirty="0">
              <a:solidFill>
                <a:schemeClr val="accent6">
                  <a:lumMod val="50000"/>
                </a:schemeClr>
              </a:solidFill>
              <a:latin typeface="Calibri"/>
              <a:ea typeface="Calibri"/>
              <a:cs typeface="Calibri"/>
              <a:sym typeface="Calibri"/>
            </a:endParaRPr>
          </a:p>
        </p:txBody>
      </p:sp>
      <p:sp>
        <p:nvSpPr>
          <p:cNvPr id="13" name="Footer Placeholder 12">
            <a:extLst>
              <a:ext uri="{FF2B5EF4-FFF2-40B4-BE49-F238E27FC236}">
                <a16:creationId xmlns:a16="http://schemas.microsoft.com/office/drawing/2014/main" id="{53EFE117-5175-A09C-9DBD-F62E6FC77314}"/>
              </a:ext>
            </a:extLst>
          </p:cNvPr>
          <p:cNvSpPr>
            <a:spLocks noGrp="1"/>
          </p:cNvSpPr>
          <p:nvPr>
            <p:ph type="ftr" sz="quarter" idx="11"/>
          </p:nvPr>
        </p:nvSpPr>
        <p:spPr>
          <a:xfrm>
            <a:off x="4038599" y="6356350"/>
            <a:ext cx="4230329" cy="365125"/>
          </a:xfrm>
        </p:spPr>
        <p:txBody>
          <a:bodyPr/>
          <a:lstStyle/>
          <a:p>
            <a:r>
              <a:rPr lang="en-US" dirty="0" err="1">
                <a:solidFill>
                  <a:srgbClr val="4B5D55"/>
                </a:solidFill>
                <a:latin typeface="Calibri"/>
                <a:ea typeface="Calibri"/>
                <a:cs typeface="Calibri"/>
                <a:sym typeface="Calibri"/>
              </a:rPr>
              <a:t>GreenFutures</a:t>
            </a:r>
            <a:r>
              <a:rPr lang="en-US" dirty="0">
                <a:solidFill>
                  <a:srgbClr val="4B5D55"/>
                </a:solidFill>
                <a:latin typeface="Calibri"/>
                <a:ea typeface="Calibri"/>
                <a:cs typeface="Calibri"/>
                <a:sym typeface="Calibri"/>
              </a:rPr>
              <a:t>  |  Lesson 4 · Climate Justice and Futures Thinking</a:t>
            </a:r>
            <a:endParaRPr lang="en-US" dirty="0"/>
          </a:p>
        </p:txBody>
      </p:sp>
      <p:sp>
        <p:nvSpPr>
          <p:cNvPr id="15" name="Title 14">
            <a:extLst>
              <a:ext uri="{FF2B5EF4-FFF2-40B4-BE49-F238E27FC236}">
                <a16:creationId xmlns:a16="http://schemas.microsoft.com/office/drawing/2014/main" id="{5E605D75-C9C5-4B34-416D-AD20B82AD7F2}"/>
              </a:ext>
            </a:extLst>
          </p:cNvPr>
          <p:cNvSpPr>
            <a:spLocks noGrp="1"/>
          </p:cNvSpPr>
          <p:nvPr>
            <p:ph type="title"/>
          </p:nvPr>
        </p:nvSpPr>
        <p:spPr/>
        <p:txBody>
          <a:bodyPr/>
          <a:lstStyle/>
          <a:p>
            <a:r>
              <a:rPr lang="fr-BE" dirty="0"/>
              <a:t>LESSON 4</a:t>
            </a:r>
            <a:endParaRPr lang="en-BE" dirty="0"/>
          </a:p>
        </p:txBody>
      </p:sp>
    </p:spTree>
    <p:extLst>
      <p:ext uri="{BB962C8B-B14F-4D97-AF65-F5344CB8AC3E}">
        <p14:creationId xmlns:p14="http://schemas.microsoft.com/office/powerpoint/2010/main" val="34402082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7987B-751D-37AF-DC88-78D02608DE91}"/>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0C56947F-898D-6CFF-13A8-87259B1031E1}"/>
              </a:ext>
            </a:extLst>
          </p:cNvPr>
          <p:cNvPicPr>
            <a:picLocks noChangeAspect="1"/>
          </p:cNvPicPr>
          <p:nvPr/>
        </p:nvPicPr>
        <p:blipFill>
          <a:blip r:embed="rId3"/>
          <a:stretch>
            <a:fillRect/>
          </a:stretch>
        </p:blipFill>
        <p:spPr>
          <a:xfrm>
            <a:off x="893967" y="706672"/>
            <a:ext cx="640135" cy="640135"/>
          </a:xfrm>
          <a:prstGeom prst="rect">
            <a:avLst/>
          </a:prstGeom>
        </p:spPr>
      </p:pic>
      <p:pic>
        <p:nvPicPr>
          <p:cNvPr id="33" name="Picture 32">
            <a:extLst>
              <a:ext uri="{FF2B5EF4-FFF2-40B4-BE49-F238E27FC236}">
                <a16:creationId xmlns:a16="http://schemas.microsoft.com/office/drawing/2014/main" id="{0301C56A-624B-428F-8EBC-4FAA999D9689}"/>
              </a:ext>
            </a:extLst>
          </p:cNvPr>
          <p:cNvPicPr>
            <a:picLocks noChangeAspect="1"/>
          </p:cNvPicPr>
          <p:nvPr/>
        </p:nvPicPr>
        <p:blipFill>
          <a:blip r:embed="rId4"/>
          <a:srcRect l="87917" t="63778" r="-42438" b="-127335"/>
          <a:stretch>
            <a:fillRect/>
          </a:stretch>
        </p:blipFill>
        <p:spPr>
          <a:xfrm>
            <a:off x="12471849" y="5672623"/>
            <a:ext cx="3385862" cy="5352455"/>
          </a:xfrm>
          <a:custGeom>
            <a:avLst/>
            <a:gdLst>
              <a:gd name="csX0" fmla="*/ 750375 w 3385862"/>
              <a:gd name="csY0" fmla="*/ 0 h 5352455"/>
              <a:gd name="csX1" fmla="*/ 3302525 w 3385862"/>
              <a:gd name="csY1" fmla="*/ 4420453 h 5352455"/>
              <a:gd name="csX2" fmla="*/ 3075125 w 3385862"/>
              <a:gd name="csY2" fmla="*/ 5269118 h 5352455"/>
              <a:gd name="csX3" fmla="*/ 2226460 w 3385862"/>
              <a:gd name="csY3" fmla="*/ 5041719 h 5352455"/>
              <a:gd name="csX4" fmla="*/ 0 w 3385862"/>
              <a:gd name="csY4" fmla="*/ 1185377 h 5352455"/>
              <a:gd name="csX5" fmla="*/ 750375 w 3385862"/>
              <a:gd name="csY5" fmla="*/ 1185377 h 5352455"/>
              <a:gd name="csX6" fmla="*/ 750375 w 3385862"/>
              <a:gd name="csY6" fmla="*/ 0 h 535245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385862" h="5352455">
                <a:moveTo>
                  <a:pt x="750375" y="0"/>
                </a:moveTo>
                <a:lnTo>
                  <a:pt x="3302525" y="4420453"/>
                </a:lnTo>
                <a:cubicBezTo>
                  <a:pt x="3474083" y="4717600"/>
                  <a:pt x="3372273" y="5097560"/>
                  <a:pt x="3075125" y="5269118"/>
                </a:cubicBezTo>
                <a:cubicBezTo>
                  <a:pt x="2777978" y="5440676"/>
                  <a:pt x="2398018" y="5338866"/>
                  <a:pt x="2226460" y="5041719"/>
                </a:cubicBezTo>
                <a:lnTo>
                  <a:pt x="0" y="1185377"/>
                </a:lnTo>
                <a:lnTo>
                  <a:pt x="750375" y="1185377"/>
                </a:lnTo>
                <a:lnTo>
                  <a:pt x="750375" y="0"/>
                </a:lnTo>
                <a:close/>
              </a:path>
            </a:pathLst>
          </a:custGeom>
        </p:spPr>
      </p:pic>
      <p:pic>
        <p:nvPicPr>
          <p:cNvPr id="32" name="Picture 31">
            <a:extLst>
              <a:ext uri="{FF2B5EF4-FFF2-40B4-BE49-F238E27FC236}">
                <a16:creationId xmlns:a16="http://schemas.microsoft.com/office/drawing/2014/main" id="{93F6C5B2-2FEB-5F2A-DA17-EC085323541C}"/>
              </a:ext>
            </a:extLst>
          </p:cNvPr>
          <p:cNvPicPr>
            <a:picLocks noChangeAspect="1"/>
          </p:cNvPicPr>
          <p:nvPr/>
        </p:nvPicPr>
        <p:blipFill>
          <a:blip r:embed="rId4"/>
          <a:srcRect l="35881" t="100000" r="-8881" b="-188072"/>
          <a:stretch>
            <a:fillRect/>
          </a:stretch>
        </p:blipFill>
        <p:spPr>
          <a:xfrm>
            <a:off x="9240302" y="6858000"/>
            <a:ext cx="4533427" cy="6154719"/>
          </a:xfrm>
          <a:custGeom>
            <a:avLst/>
            <a:gdLst>
              <a:gd name="csX0" fmla="*/ 0 w 4533427"/>
              <a:gd name="csY0" fmla="*/ 0 h 6154719"/>
              <a:gd name="csX1" fmla="*/ 1434753 w 4533427"/>
              <a:gd name="csY1" fmla="*/ 0 h 6154719"/>
              <a:gd name="csX2" fmla="*/ 4450090 w 4533427"/>
              <a:gd name="csY2" fmla="*/ 5222717 h 6154719"/>
              <a:gd name="csX3" fmla="*/ 4222690 w 4533427"/>
              <a:gd name="csY3" fmla="*/ 6071382 h 6154719"/>
              <a:gd name="csX4" fmla="*/ 3374025 w 4533427"/>
              <a:gd name="csY4" fmla="*/ 5843983 h 6154719"/>
              <a:gd name="csX5" fmla="*/ 0 w 4533427"/>
              <a:gd name="csY5" fmla="*/ 0 h 6154719"/>
            </a:gdLst>
            <a:ahLst/>
            <a:cxnLst>
              <a:cxn ang="0">
                <a:pos x="csX0" y="csY0"/>
              </a:cxn>
              <a:cxn ang="0">
                <a:pos x="csX1" y="csY1"/>
              </a:cxn>
              <a:cxn ang="0">
                <a:pos x="csX2" y="csY2"/>
              </a:cxn>
              <a:cxn ang="0">
                <a:pos x="csX3" y="csY3"/>
              </a:cxn>
              <a:cxn ang="0">
                <a:pos x="csX4" y="csY4"/>
              </a:cxn>
              <a:cxn ang="0">
                <a:pos x="csX5" y="csY5"/>
              </a:cxn>
            </a:cxnLst>
            <a:rect l="l" t="t" r="r" b="b"/>
            <a:pathLst>
              <a:path w="4533427" h="6154719">
                <a:moveTo>
                  <a:pt x="0" y="0"/>
                </a:moveTo>
                <a:lnTo>
                  <a:pt x="1434753" y="0"/>
                </a:lnTo>
                <a:lnTo>
                  <a:pt x="4450090" y="5222717"/>
                </a:lnTo>
                <a:cubicBezTo>
                  <a:pt x="4621648" y="5519864"/>
                  <a:pt x="4519838" y="5899824"/>
                  <a:pt x="4222690" y="6071382"/>
                </a:cubicBezTo>
                <a:cubicBezTo>
                  <a:pt x="3925543" y="6242940"/>
                  <a:pt x="3545583" y="6141130"/>
                  <a:pt x="3374025" y="5843983"/>
                </a:cubicBezTo>
                <a:lnTo>
                  <a:pt x="0" y="0"/>
                </a:lnTo>
                <a:close/>
              </a:path>
            </a:pathLst>
          </a:custGeom>
        </p:spPr>
      </p:pic>
      <p:pic>
        <p:nvPicPr>
          <p:cNvPr id="31" name="Picture 30">
            <a:extLst>
              <a:ext uri="{FF2B5EF4-FFF2-40B4-BE49-F238E27FC236}">
                <a16:creationId xmlns:a16="http://schemas.microsoft.com/office/drawing/2014/main" id="{54DBE5A6-E029-CDEB-9BE5-176D7131824A}"/>
              </a:ext>
            </a:extLst>
          </p:cNvPr>
          <p:cNvPicPr>
            <a:picLocks noChangeAspect="1"/>
          </p:cNvPicPr>
          <p:nvPr/>
        </p:nvPicPr>
        <p:blipFill>
          <a:blip r:embed="rId4"/>
          <a:srcRect l="61893" t="100000" r="-16414" b="-127335"/>
          <a:stretch>
            <a:fillRect/>
          </a:stretch>
        </p:blipFill>
        <p:spPr>
          <a:xfrm>
            <a:off x="10855700" y="6858000"/>
            <a:ext cx="3385862" cy="4167078"/>
          </a:xfrm>
          <a:custGeom>
            <a:avLst/>
            <a:gdLst>
              <a:gd name="csX0" fmla="*/ 0 w 3385862"/>
              <a:gd name="csY0" fmla="*/ 0 h 4167078"/>
              <a:gd name="csX1" fmla="*/ 1434753 w 3385862"/>
              <a:gd name="csY1" fmla="*/ 0 h 4167078"/>
              <a:gd name="csX2" fmla="*/ 3302525 w 3385862"/>
              <a:gd name="csY2" fmla="*/ 3235076 h 4167078"/>
              <a:gd name="csX3" fmla="*/ 3075126 w 3385862"/>
              <a:gd name="csY3" fmla="*/ 4083741 h 4167078"/>
              <a:gd name="csX4" fmla="*/ 2226460 w 3385862"/>
              <a:gd name="csY4" fmla="*/ 3856342 h 4167078"/>
              <a:gd name="csX5" fmla="*/ 0 w 3385862"/>
              <a:gd name="csY5" fmla="*/ 0 h 4167078"/>
            </a:gdLst>
            <a:ahLst/>
            <a:cxnLst>
              <a:cxn ang="0">
                <a:pos x="csX0" y="csY0"/>
              </a:cxn>
              <a:cxn ang="0">
                <a:pos x="csX1" y="csY1"/>
              </a:cxn>
              <a:cxn ang="0">
                <a:pos x="csX2" y="csY2"/>
              </a:cxn>
              <a:cxn ang="0">
                <a:pos x="csX3" y="csY3"/>
              </a:cxn>
              <a:cxn ang="0">
                <a:pos x="csX4" y="csY4"/>
              </a:cxn>
              <a:cxn ang="0">
                <a:pos x="csX5" y="csY5"/>
              </a:cxn>
            </a:cxnLst>
            <a:rect l="l" t="t" r="r" b="b"/>
            <a:pathLst>
              <a:path w="3385862" h="4167078">
                <a:moveTo>
                  <a:pt x="0" y="0"/>
                </a:moveTo>
                <a:lnTo>
                  <a:pt x="1434753" y="0"/>
                </a:lnTo>
                <a:lnTo>
                  <a:pt x="3302525" y="3235076"/>
                </a:lnTo>
                <a:cubicBezTo>
                  <a:pt x="3474083" y="3532223"/>
                  <a:pt x="3372273" y="3912183"/>
                  <a:pt x="3075126" y="4083741"/>
                </a:cubicBezTo>
                <a:cubicBezTo>
                  <a:pt x="2777978" y="4255299"/>
                  <a:pt x="2398018" y="4153489"/>
                  <a:pt x="2226460" y="3856342"/>
                </a:cubicBezTo>
                <a:lnTo>
                  <a:pt x="0" y="0"/>
                </a:lnTo>
                <a:close/>
              </a:path>
            </a:pathLst>
          </a:custGeom>
        </p:spPr>
      </p:pic>
      <p:pic>
        <p:nvPicPr>
          <p:cNvPr id="7" name="Picture 6">
            <a:extLst>
              <a:ext uri="{FF2B5EF4-FFF2-40B4-BE49-F238E27FC236}">
                <a16:creationId xmlns:a16="http://schemas.microsoft.com/office/drawing/2014/main" id="{A5CD28A3-66BA-B684-7C12-A390904B278E}"/>
              </a:ext>
            </a:extLst>
          </p:cNvPr>
          <p:cNvPicPr>
            <a:picLocks noChangeAspect="1"/>
          </p:cNvPicPr>
          <p:nvPr/>
        </p:nvPicPr>
        <p:blipFill>
          <a:blip r:embed="rId5"/>
          <a:stretch>
            <a:fillRect/>
          </a:stretch>
        </p:blipFill>
        <p:spPr>
          <a:xfrm>
            <a:off x="9870120" y="42862"/>
            <a:ext cx="2201187" cy="1967756"/>
          </a:xfrm>
          <a:prstGeom prst="rect">
            <a:avLst/>
          </a:prstGeom>
        </p:spPr>
      </p:pic>
      <p:sp>
        <p:nvSpPr>
          <p:cNvPr id="2" name="Footer Placeholder 1">
            <a:extLst>
              <a:ext uri="{FF2B5EF4-FFF2-40B4-BE49-F238E27FC236}">
                <a16:creationId xmlns:a16="http://schemas.microsoft.com/office/drawing/2014/main" id="{A0C4A0A9-73DA-3048-FF57-05ED46B3F011}"/>
              </a:ext>
            </a:extLst>
          </p:cNvPr>
          <p:cNvSpPr>
            <a:spLocks noGrp="1"/>
          </p:cNvSpPr>
          <p:nvPr>
            <p:ph type="ftr" sz="quarter" idx="11"/>
          </p:nvPr>
        </p:nvSpPr>
        <p:spPr>
          <a:xfrm>
            <a:off x="4038600" y="6356350"/>
            <a:ext cx="4371870" cy="365125"/>
          </a:xfrm>
        </p:spPr>
        <p:txBody>
          <a:bodyPr/>
          <a:lstStyle/>
          <a:p>
            <a:r>
              <a:rPr lang="en-US" dirty="0" err="1">
                <a:solidFill>
                  <a:srgbClr val="4B5D55"/>
                </a:solidFill>
                <a:latin typeface="Calibri"/>
                <a:ea typeface="Calibri"/>
                <a:cs typeface="Calibri"/>
                <a:sym typeface="Calibri"/>
              </a:rPr>
              <a:t>GreenFutures</a:t>
            </a:r>
            <a:r>
              <a:rPr lang="en-US" dirty="0">
                <a:solidFill>
                  <a:srgbClr val="4B5D55"/>
                </a:solidFill>
                <a:latin typeface="Calibri"/>
                <a:ea typeface="Calibri"/>
                <a:cs typeface="Calibri"/>
                <a:sym typeface="Calibri"/>
              </a:rPr>
              <a:t>  |  Lesson 4 · Climate Justice and Futures Thinking</a:t>
            </a:r>
            <a:endParaRPr lang="en-US" dirty="0"/>
          </a:p>
          <a:p>
            <a:endParaRPr lang="en-US" dirty="0"/>
          </a:p>
        </p:txBody>
      </p:sp>
      <p:sp>
        <p:nvSpPr>
          <p:cNvPr id="6" name="Google Shape;57;p3">
            <a:extLst>
              <a:ext uri="{FF2B5EF4-FFF2-40B4-BE49-F238E27FC236}">
                <a16:creationId xmlns:a16="http://schemas.microsoft.com/office/drawing/2014/main" id="{919C2783-7538-41DE-96D6-1F7E2D9D7398}"/>
              </a:ext>
            </a:extLst>
          </p:cNvPr>
          <p:cNvSpPr/>
          <p:nvPr/>
        </p:nvSpPr>
        <p:spPr>
          <a:xfrm>
            <a:off x="894022" y="706727"/>
            <a:ext cx="640080" cy="640080"/>
          </a:xfrm>
          <a:prstGeom prst="rect">
            <a:avLst/>
          </a:prstGeom>
          <a:noFill/>
          <a:ln>
            <a:noFill/>
          </a:ln>
        </p:spPr>
        <p:txBody>
          <a:bodyPr spcFirstLastPara="1" wrap="square" lIns="91425" tIns="45700" rIns="91425" bIns="45700" anchor="ctr" anchorCtr="0">
            <a:noAutofit/>
          </a:bodyPr>
          <a:lstStyle/>
          <a:p>
            <a:pPr algn="ctr">
              <a:buClr>
                <a:srgbClr val="FFFFFF"/>
              </a:buClr>
              <a:buSzPts val="2200"/>
            </a:pPr>
            <a:endParaRPr lang="en-US" sz="2200" dirty="0">
              <a:solidFill>
                <a:srgbClr val="FFFFFF"/>
              </a:solidFill>
              <a:latin typeface="Calibri"/>
              <a:ea typeface="Calibri"/>
              <a:cs typeface="Calibri"/>
              <a:sym typeface="Calibri"/>
            </a:endParaRPr>
          </a:p>
          <a:p>
            <a:pPr algn="ctr">
              <a:buClr>
                <a:srgbClr val="FFFFFF"/>
              </a:buClr>
              <a:buSzPts val="2200"/>
            </a:pPr>
            <a:r>
              <a:rPr lang="en-US" sz="2200" dirty="0">
                <a:solidFill>
                  <a:srgbClr val="FFFFFF"/>
                </a:solidFill>
                <a:latin typeface="Calibri"/>
                <a:ea typeface="Calibri"/>
                <a:cs typeface="Calibri"/>
                <a:sym typeface="Calibri"/>
              </a:rPr>
              <a:t>💬</a:t>
            </a:r>
            <a:endParaRPr lang="en-US" sz="2200" dirty="0">
              <a:solidFill>
                <a:schemeClr val="dk1"/>
              </a:solidFill>
              <a:latin typeface="Calibri"/>
              <a:ea typeface="Calibri"/>
              <a:cs typeface="Calibri"/>
              <a:sym typeface="Calibri"/>
            </a:endParaRPr>
          </a:p>
          <a:p>
            <a:pPr lvl="0" algn="ctr">
              <a:buClr>
                <a:srgbClr val="FFFFFF"/>
              </a:buClr>
              <a:buSzPts val="2200"/>
            </a:pPr>
            <a:endParaRPr sz="2200" dirty="0">
              <a:solidFill>
                <a:schemeClr val="dk1"/>
              </a:solidFill>
              <a:latin typeface="Calibri"/>
              <a:ea typeface="Calibri"/>
              <a:cs typeface="Calibri"/>
              <a:sym typeface="Calibri"/>
            </a:endParaRPr>
          </a:p>
        </p:txBody>
      </p:sp>
      <p:sp>
        <p:nvSpPr>
          <p:cNvPr id="16" name="Google Shape;58;p3">
            <a:extLst>
              <a:ext uri="{FF2B5EF4-FFF2-40B4-BE49-F238E27FC236}">
                <a16:creationId xmlns:a16="http://schemas.microsoft.com/office/drawing/2014/main" id="{CDB36D59-F068-0DC6-35D3-D3BB492564E6}"/>
              </a:ext>
            </a:extLst>
          </p:cNvPr>
          <p:cNvSpPr/>
          <p:nvPr/>
        </p:nvSpPr>
        <p:spPr>
          <a:xfrm>
            <a:off x="1696778" y="546652"/>
            <a:ext cx="9601200" cy="320040"/>
          </a:xfrm>
          <a:prstGeom prst="rect">
            <a:avLst/>
          </a:prstGeom>
          <a:noFill/>
          <a:ln>
            <a:noFill/>
          </a:ln>
        </p:spPr>
        <p:txBody>
          <a:bodyPr spcFirstLastPara="1" wrap="square" lIns="91425" tIns="45700" rIns="91425" bIns="45700" anchor="ctr" anchorCtr="0">
            <a:noAutofit/>
          </a:bodyPr>
          <a:lstStyle/>
          <a:p>
            <a:pPr lvl="0">
              <a:buClr>
                <a:srgbClr val="1F6F4A"/>
              </a:buClr>
              <a:buSzPts val="1250"/>
            </a:pPr>
            <a:r>
              <a:rPr lang="en-US" sz="1400" b="1" dirty="0">
                <a:solidFill>
                  <a:srgbClr val="1F6F4A"/>
                </a:solidFill>
                <a:latin typeface="Calibri"/>
                <a:ea typeface="Calibri"/>
                <a:cs typeface="Calibri"/>
                <a:sym typeface="Calibri"/>
              </a:rPr>
              <a:t>BEFORE WE START</a:t>
            </a:r>
            <a:endParaRPr sz="1250" dirty="0">
              <a:solidFill>
                <a:schemeClr val="dk1"/>
              </a:solidFill>
              <a:latin typeface="Calibri"/>
              <a:ea typeface="Calibri"/>
              <a:cs typeface="Calibri"/>
              <a:sym typeface="Calibri"/>
            </a:endParaRPr>
          </a:p>
        </p:txBody>
      </p:sp>
      <p:sp>
        <p:nvSpPr>
          <p:cNvPr id="18" name="Google Shape;59;p3">
            <a:extLst>
              <a:ext uri="{FF2B5EF4-FFF2-40B4-BE49-F238E27FC236}">
                <a16:creationId xmlns:a16="http://schemas.microsoft.com/office/drawing/2014/main" id="{222D1787-CBCC-5B9F-080F-0C3266491286}"/>
              </a:ext>
            </a:extLst>
          </p:cNvPr>
          <p:cNvSpPr>
            <a:spLocks noGrp="1"/>
          </p:cNvSpPr>
          <p:nvPr>
            <p:ph type="title"/>
          </p:nvPr>
        </p:nvSpPr>
        <p:spPr>
          <a:xfrm>
            <a:off x="1616290" y="647658"/>
            <a:ext cx="8763000" cy="1325563"/>
          </a:xfrm>
          <a:prstGeom prst="rect">
            <a:avLst/>
          </a:prstGeom>
          <a:noFill/>
          <a:ln>
            <a:noFill/>
          </a:ln>
        </p:spPr>
        <p:txBody>
          <a:bodyPr spcFirstLastPara="1" wrap="square" lIns="91425" tIns="45700" rIns="91425" bIns="45700" anchor="ctr" anchorCtr="0">
            <a:noAutofit/>
          </a:bodyPr>
          <a:lstStyle/>
          <a:p>
            <a:pPr>
              <a:spcBef>
                <a:spcPts val="0"/>
              </a:spcBef>
              <a:buClr>
                <a:srgbClr val="1A2420"/>
              </a:buClr>
              <a:buSzPts val="2500"/>
            </a:pPr>
            <a:br>
              <a:rPr lang="en-US" sz="2800" b="1" dirty="0">
                <a:solidFill>
                  <a:srgbClr val="1A2420"/>
                </a:solidFill>
                <a:latin typeface="Cambria"/>
                <a:ea typeface="Cambria"/>
                <a:sym typeface="Cambria"/>
              </a:rPr>
            </a:br>
            <a:r>
              <a:rPr lang="en-US" sz="2800" b="1" dirty="0">
                <a:solidFill>
                  <a:srgbClr val="1A2420"/>
                </a:solidFill>
                <a:latin typeface="Cambria"/>
                <a:ea typeface="Cambria"/>
                <a:sym typeface="Cambria"/>
              </a:rPr>
              <a:t>A Word Before We Begin</a:t>
            </a:r>
            <a:br>
              <a:rPr lang="en-US" sz="2800" dirty="0">
                <a:solidFill>
                  <a:schemeClr val="dk1"/>
                </a:solidFill>
                <a:latin typeface="Calibri"/>
                <a:ea typeface="Calibri"/>
                <a:cs typeface="Calibri"/>
                <a:sym typeface="Calibri"/>
              </a:rPr>
            </a:br>
            <a:endParaRPr sz="2800" dirty="0">
              <a:solidFill>
                <a:schemeClr val="dk1"/>
              </a:solidFill>
              <a:latin typeface="Calibri"/>
              <a:ea typeface="Calibri"/>
              <a:cs typeface="Calibri"/>
              <a:sym typeface="Calibri"/>
            </a:endParaRPr>
          </a:p>
        </p:txBody>
      </p:sp>
      <p:cxnSp>
        <p:nvCxnSpPr>
          <p:cNvPr id="20" name="Straight Connector 19">
            <a:extLst>
              <a:ext uri="{FF2B5EF4-FFF2-40B4-BE49-F238E27FC236}">
                <a16:creationId xmlns:a16="http://schemas.microsoft.com/office/drawing/2014/main" id="{7CD05EEB-6899-382A-E7D4-9A5C743B423F}"/>
              </a:ext>
            </a:extLst>
          </p:cNvPr>
          <p:cNvCxnSpPr/>
          <p:nvPr/>
        </p:nvCxnSpPr>
        <p:spPr>
          <a:xfrm>
            <a:off x="1024932" y="2010618"/>
            <a:ext cx="8963130" cy="0"/>
          </a:xfrm>
          <a:prstGeom prst="line">
            <a:avLst/>
          </a:prstGeom>
          <a:ln>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2293DA8C-A07C-FA34-B28C-F97DE59B2F6C}"/>
              </a:ext>
            </a:extLst>
          </p:cNvPr>
          <p:cNvSpPr txBox="1"/>
          <p:nvPr/>
        </p:nvSpPr>
        <p:spPr>
          <a:xfrm>
            <a:off x="893966" y="2240501"/>
            <a:ext cx="9707045" cy="2999283"/>
          </a:xfrm>
          <a:prstGeom prst="rect">
            <a:avLst/>
          </a:prstGeom>
          <a:noFill/>
        </p:spPr>
        <p:txBody>
          <a:bodyPr wrap="square">
            <a:spAutoFit/>
          </a:bodyPr>
          <a:lstStyle/>
          <a:p>
            <a:pPr marL="177800" lvl="0" indent="-177800">
              <a:lnSpc>
                <a:spcPct val="128000"/>
              </a:lnSpc>
              <a:buClr>
                <a:srgbClr val="1A2420"/>
              </a:buClr>
              <a:buSzPts val="1450"/>
              <a:buFont typeface="Calibri"/>
              <a:buChar char="•"/>
            </a:pPr>
            <a:r>
              <a:rPr lang="en-US" sz="1600" dirty="0">
                <a:solidFill>
                  <a:srgbClr val="1A2420"/>
                </a:solidFill>
                <a:latin typeface="Calibri"/>
                <a:ea typeface="Calibri"/>
                <a:cs typeface="Calibri"/>
                <a:sym typeface="Calibri"/>
              </a:rPr>
              <a:t>The topics in this module so far have been heavy: climate change, AI risks, difficult trade-offs. It is completely okay to find that difficult.</a:t>
            </a:r>
            <a:endParaRPr lang="en-US" sz="1600" dirty="0">
              <a:solidFill>
                <a:schemeClr val="dk1"/>
              </a:solidFill>
              <a:latin typeface="Calibri"/>
              <a:ea typeface="Calibri"/>
              <a:cs typeface="Calibri"/>
              <a:sym typeface="Calibri"/>
            </a:endParaRPr>
          </a:p>
          <a:p>
            <a:pPr marL="177800" lvl="0" indent="-177800">
              <a:lnSpc>
                <a:spcPct val="128000"/>
              </a:lnSpc>
              <a:spcBef>
                <a:spcPts val="800"/>
              </a:spcBef>
              <a:buClr>
                <a:srgbClr val="1A2420"/>
              </a:buClr>
              <a:buSzPts val="1450"/>
              <a:buFont typeface="Calibri"/>
              <a:buChar char="•"/>
            </a:pPr>
            <a:r>
              <a:rPr lang="en-US" sz="1600" dirty="0">
                <a:solidFill>
                  <a:srgbClr val="1A2420"/>
                </a:solidFill>
                <a:latin typeface="Calibri"/>
                <a:ea typeface="Calibri"/>
                <a:cs typeface="Calibri"/>
                <a:sym typeface="Calibri"/>
              </a:rPr>
              <a:t>This final lesson is different: it is about the people, ideas and movements already changing things for the better.</a:t>
            </a:r>
            <a:endParaRPr lang="en-US" sz="1600" dirty="0">
              <a:solidFill>
                <a:schemeClr val="dk1"/>
              </a:solidFill>
              <a:latin typeface="Calibri"/>
              <a:ea typeface="Calibri"/>
              <a:cs typeface="Calibri"/>
              <a:sym typeface="Calibri"/>
            </a:endParaRPr>
          </a:p>
          <a:p>
            <a:pPr marL="177800" lvl="0" indent="-177800">
              <a:lnSpc>
                <a:spcPct val="128000"/>
              </a:lnSpc>
              <a:spcBef>
                <a:spcPts val="800"/>
              </a:spcBef>
              <a:buClr>
                <a:srgbClr val="1A2420"/>
              </a:buClr>
              <a:buSzPts val="1450"/>
              <a:buFont typeface="Calibri"/>
              <a:buChar char="•"/>
            </a:pPr>
            <a:r>
              <a:rPr lang="en-US" sz="1600" dirty="0">
                <a:solidFill>
                  <a:srgbClr val="1A2420"/>
                </a:solidFill>
                <a:latin typeface="Calibri"/>
                <a:ea typeface="Calibri"/>
                <a:cs typeface="Calibri"/>
                <a:sym typeface="Calibri"/>
              </a:rPr>
              <a:t>Writer Rebecca Solnit (Hope in the Dark) describes hope as the belief that the future is not yet written - nothing here is decided yet and that includes the part you will play in it.</a:t>
            </a:r>
          </a:p>
          <a:p>
            <a:pPr lvl="0">
              <a:lnSpc>
                <a:spcPct val="128000"/>
              </a:lnSpc>
              <a:spcBef>
                <a:spcPts val="800"/>
              </a:spcBef>
              <a:buClr>
                <a:srgbClr val="1A2420"/>
              </a:buClr>
              <a:buSzPts val="1450"/>
            </a:pPr>
            <a:endParaRPr lang="en-US" sz="1600" dirty="0">
              <a:solidFill>
                <a:srgbClr val="1A2420"/>
              </a:solidFill>
              <a:latin typeface="Calibri"/>
              <a:ea typeface="Calibri"/>
              <a:cs typeface="Calibri"/>
              <a:sym typeface="Calibri"/>
            </a:endParaRPr>
          </a:p>
          <a:p>
            <a:pPr marL="177800" lvl="0" indent="-177800">
              <a:lnSpc>
                <a:spcPct val="128000"/>
              </a:lnSpc>
              <a:spcBef>
                <a:spcPts val="800"/>
              </a:spcBef>
              <a:buClr>
                <a:srgbClr val="1A2420"/>
              </a:buClr>
              <a:buSzPts val="1450"/>
              <a:buFont typeface="Calibri"/>
              <a:buChar char="•"/>
            </a:pPr>
            <a:r>
              <a:rPr lang="en-US" sz="1600" dirty="0">
                <a:solidFill>
                  <a:srgbClr val="1A2420"/>
                </a:solidFill>
                <a:latin typeface="Calibri"/>
                <a:ea typeface="Calibri"/>
                <a:cs typeface="Calibri"/>
                <a:sym typeface="Calibri"/>
              </a:rPr>
              <a:t>Rebecca Solnit - </a:t>
            </a:r>
            <a:r>
              <a:rPr lang="en-US" sz="1600" u="sng" dirty="0">
                <a:solidFill>
                  <a:schemeClr val="hlink"/>
                </a:solidFill>
                <a:latin typeface="Calibri"/>
                <a:ea typeface="Calibri"/>
                <a:cs typeface="Calibri"/>
                <a:sym typeface="Calibri"/>
                <a:hlinkClick r:id="rId6"/>
              </a:rPr>
              <a:t>Not Too Late: Changing the Climate Story from Despair to Possibility</a:t>
            </a:r>
            <a:endParaRPr lang="en-US" sz="2400" b="1" dirty="0">
              <a:solidFill>
                <a:srgbClr val="0F0F0F"/>
              </a:solidFill>
              <a:highlight>
                <a:srgbClr val="FFFFFF"/>
              </a:highlight>
              <a:latin typeface="Roboto"/>
              <a:ea typeface="Roboto"/>
              <a:cs typeface="Roboto"/>
              <a:sym typeface="Roboto"/>
            </a:endParaRPr>
          </a:p>
          <a:p>
            <a:pPr marL="177800" lvl="0" indent="-177800">
              <a:lnSpc>
                <a:spcPct val="128000"/>
              </a:lnSpc>
              <a:buClr>
                <a:srgbClr val="1A2420"/>
              </a:buClr>
              <a:buSzPts val="1450"/>
              <a:buFont typeface="Calibri"/>
              <a:buChar char="•"/>
            </a:pPr>
            <a:endParaRPr lang="en-US" sz="1600" dirty="0">
              <a:solidFill>
                <a:schemeClr val="accent1">
                  <a:lumMod val="75000"/>
                </a:schemeClr>
              </a:solidFill>
              <a:latin typeface="Calibri"/>
              <a:ea typeface="Calibri"/>
              <a:cs typeface="Calibri"/>
              <a:sym typeface="Calibri"/>
            </a:endParaRPr>
          </a:p>
        </p:txBody>
      </p:sp>
    </p:spTree>
    <p:extLst>
      <p:ext uri="{BB962C8B-B14F-4D97-AF65-F5344CB8AC3E}">
        <p14:creationId xmlns:p14="http://schemas.microsoft.com/office/powerpoint/2010/main" val="18000307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C2EC01-03A3-842A-C240-7CFB397E8197}"/>
            </a:ext>
          </a:extLst>
        </p:cNvPr>
        <p:cNvGrpSpPr/>
        <p:nvPr/>
      </p:nvGrpSpPr>
      <p:grpSpPr>
        <a:xfrm>
          <a:off x="0" y="0"/>
          <a:ext cx="0" cy="0"/>
          <a:chOff x="0" y="0"/>
          <a:chExt cx="0" cy="0"/>
        </a:xfrm>
      </p:grpSpPr>
      <p:pic>
        <p:nvPicPr>
          <p:cNvPr id="33" name="Picture 32">
            <a:extLst>
              <a:ext uri="{FF2B5EF4-FFF2-40B4-BE49-F238E27FC236}">
                <a16:creationId xmlns:a16="http://schemas.microsoft.com/office/drawing/2014/main" id="{85BF21DC-0C02-64E5-A822-87DAC8A1B4B1}"/>
              </a:ext>
            </a:extLst>
          </p:cNvPr>
          <p:cNvPicPr>
            <a:picLocks noChangeAspect="1"/>
          </p:cNvPicPr>
          <p:nvPr/>
        </p:nvPicPr>
        <p:blipFill>
          <a:blip r:embed="rId3"/>
          <a:srcRect l="87917" t="63778" r="-42438" b="-127335"/>
          <a:stretch>
            <a:fillRect/>
          </a:stretch>
        </p:blipFill>
        <p:spPr>
          <a:xfrm>
            <a:off x="12471849" y="5672623"/>
            <a:ext cx="3385862" cy="5352455"/>
          </a:xfrm>
          <a:custGeom>
            <a:avLst/>
            <a:gdLst>
              <a:gd name="csX0" fmla="*/ 750375 w 3385862"/>
              <a:gd name="csY0" fmla="*/ 0 h 5352455"/>
              <a:gd name="csX1" fmla="*/ 3302525 w 3385862"/>
              <a:gd name="csY1" fmla="*/ 4420453 h 5352455"/>
              <a:gd name="csX2" fmla="*/ 3075125 w 3385862"/>
              <a:gd name="csY2" fmla="*/ 5269118 h 5352455"/>
              <a:gd name="csX3" fmla="*/ 2226460 w 3385862"/>
              <a:gd name="csY3" fmla="*/ 5041719 h 5352455"/>
              <a:gd name="csX4" fmla="*/ 0 w 3385862"/>
              <a:gd name="csY4" fmla="*/ 1185377 h 5352455"/>
              <a:gd name="csX5" fmla="*/ 750375 w 3385862"/>
              <a:gd name="csY5" fmla="*/ 1185377 h 5352455"/>
              <a:gd name="csX6" fmla="*/ 750375 w 3385862"/>
              <a:gd name="csY6" fmla="*/ 0 h 535245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385862" h="5352455">
                <a:moveTo>
                  <a:pt x="750375" y="0"/>
                </a:moveTo>
                <a:lnTo>
                  <a:pt x="3302525" y="4420453"/>
                </a:lnTo>
                <a:cubicBezTo>
                  <a:pt x="3474083" y="4717600"/>
                  <a:pt x="3372273" y="5097560"/>
                  <a:pt x="3075125" y="5269118"/>
                </a:cubicBezTo>
                <a:cubicBezTo>
                  <a:pt x="2777978" y="5440676"/>
                  <a:pt x="2398018" y="5338866"/>
                  <a:pt x="2226460" y="5041719"/>
                </a:cubicBezTo>
                <a:lnTo>
                  <a:pt x="0" y="1185377"/>
                </a:lnTo>
                <a:lnTo>
                  <a:pt x="750375" y="1185377"/>
                </a:lnTo>
                <a:lnTo>
                  <a:pt x="750375" y="0"/>
                </a:lnTo>
                <a:close/>
              </a:path>
            </a:pathLst>
          </a:custGeom>
        </p:spPr>
      </p:pic>
      <p:pic>
        <p:nvPicPr>
          <p:cNvPr id="32" name="Picture 31">
            <a:extLst>
              <a:ext uri="{FF2B5EF4-FFF2-40B4-BE49-F238E27FC236}">
                <a16:creationId xmlns:a16="http://schemas.microsoft.com/office/drawing/2014/main" id="{72E63A89-97A9-2115-4121-F1A3A0297574}"/>
              </a:ext>
            </a:extLst>
          </p:cNvPr>
          <p:cNvPicPr>
            <a:picLocks noChangeAspect="1"/>
          </p:cNvPicPr>
          <p:nvPr/>
        </p:nvPicPr>
        <p:blipFill>
          <a:blip r:embed="rId3"/>
          <a:srcRect l="35881" t="100000" r="-8881" b="-188072"/>
          <a:stretch>
            <a:fillRect/>
          </a:stretch>
        </p:blipFill>
        <p:spPr>
          <a:xfrm>
            <a:off x="9240302" y="6858000"/>
            <a:ext cx="4533427" cy="6154719"/>
          </a:xfrm>
          <a:custGeom>
            <a:avLst/>
            <a:gdLst>
              <a:gd name="csX0" fmla="*/ 0 w 4533427"/>
              <a:gd name="csY0" fmla="*/ 0 h 6154719"/>
              <a:gd name="csX1" fmla="*/ 1434753 w 4533427"/>
              <a:gd name="csY1" fmla="*/ 0 h 6154719"/>
              <a:gd name="csX2" fmla="*/ 4450090 w 4533427"/>
              <a:gd name="csY2" fmla="*/ 5222717 h 6154719"/>
              <a:gd name="csX3" fmla="*/ 4222690 w 4533427"/>
              <a:gd name="csY3" fmla="*/ 6071382 h 6154719"/>
              <a:gd name="csX4" fmla="*/ 3374025 w 4533427"/>
              <a:gd name="csY4" fmla="*/ 5843983 h 6154719"/>
              <a:gd name="csX5" fmla="*/ 0 w 4533427"/>
              <a:gd name="csY5" fmla="*/ 0 h 6154719"/>
            </a:gdLst>
            <a:ahLst/>
            <a:cxnLst>
              <a:cxn ang="0">
                <a:pos x="csX0" y="csY0"/>
              </a:cxn>
              <a:cxn ang="0">
                <a:pos x="csX1" y="csY1"/>
              </a:cxn>
              <a:cxn ang="0">
                <a:pos x="csX2" y="csY2"/>
              </a:cxn>
              <a:cxn ang="0">
                <a:pos x="csX3" y="csY3"/>
              </a:cxn>
              <a:cxn ang="0">
                <a:pos x="csX4" y="csY4"/>
              </a:cxn>
              <a:cxn ang="0">
                <a:pos x="csX5" y="csY5"/>
              </a:cxn>
            </a:cxnLst>
            <a:rect l="l" t="t" r="r" b="b"/>
            <a:pathLst>
              <a:path w="4533427" h="6154719">
                <a:moveTo>
                  <a:pt x="0" y="0"/>
                </a:moveTo>
                <a:lnTo>
                  <a:pt x="1434753" y="0"/>
                </a:lnTo>
                <a:lnTo>
                  <a:pt x="4450090" y="5222717"/>
                </a:lnTo>
                <a:cubicBezTo>
                  <a:pt x="4621648" y="5519864"/>
                  <a:pt x="4519838" y="5899824"/>
                  <a:pt x="4222690" y="6071382"/>
                </a:cubicBezTo>
                <a:cubicBezTo>
                  <a:pt x="3925543" y="6242940"/>
                  <a:pt x="3545583" y="6141130"/>
                  <a:pt x="3374025" y="5843983"/>
                </a:cubicBezTo>
                <a:lnTo>
                  <a:pt x="0" y="0"/>
                </a:lnTo>
                <a:close/>
              </a:path>
            </a:pathLst>
          </a:custGeom>
        </p:spPr>
      </p:pic>
      <p:pic>
        <p:nvPicPr>
          <p:cNvPr id="31" name="Picture 30">
            <a:extLst>
              <a:ext uri="{FF2B5EF4-FFF2-40B4-BE49-F238E27FC236}">
                <a16:creationId xmlns:a16="http://schemas.microsoft.com/office/drawing/2014/main" id="{BA8AFDD3-33C7-BB45-BD3F-476A2D7537A4}"/>
              </a:ext>
            </a:extLst>
          </p:cNvPr>
          <p:cNvPicPr>
            <a:picLocks noChangeAspect="1"/>
          </p:cNvPicPr>
          <p:nvPr/>
        </p:nvPicPr>
        <p:blipFill>
          <a:blip r:embed="rId3"/>
          <a:srcRect l="61893" t="100000" r="-16414" b="-127335"/>
          <a:stretch>
            <a:fillRect/>
          </a:stretch>
        </p:blipFill>
        <p:spPr>
          <a:xfrm>
            <a:off x="10855700" y="6858000"/>
            <a:ext cx="3385862" cy="4167078"/>
          </a:xfrm>
          <a:custGeom>
            <a:avLst/>
            <a:gdLst>
              <a:gd name="csX0" fmla="*/ 0 w 3385862"/>
              <a:gd name="csY0" fmla="*/ 0 h 4167078"/>
              <a:gd name="csX1" fmla="*/ 1434753 w 3385862"/>
              <a:gd name="csY1" fmla="*/ 0 h 4167078"/>
              <a:gd name="csX2" fmla="*/ 3302525 w 3385862"/>
              <a:gd name="csY2" fmla="*/ 3235076 h 4167078"/>
              <a:gd name="csX3" fmla="*/ 3075126 w 3385862"/>
              <a:gd name="csY3" fmla="*/ 4083741 h 4167078"/>
              <a:gd name="csX4" fmla="*/ 2226460 w 3385862"/>
              <a:gd name="csY4" fmla="*/ 3856342 h 4167078"/>
              <a:gd name="csX5" fmla="*/ 0 w 3385862"/>
              <a:gd name="csY5" fmla="*/ 0 h 4167078"/>
            </a:gdLst>
            <a:ahLst/>
            <a:cxnLst>
              <a:cxn ang="0">
                <a:pos x="csX0" y="csY0"/>
              </a:cxn>
              <a:cxn ang="0">
                <a:pos x="csX1" y="csY1"/>
              </a:cxn>
              <a:cxn ang="0">
                <a:pos x="csX2" y="csY2"/>
              </a:cxn>
              <a:cxn ang="0">
                <a:pos x="csX3" y="csY3"/>
              </a:cxn>
              <a:cxn ang="0">
                <a:pos x="csX4" y="csY4"/>
              </a:cxn>
              <a:cxn ang="0">
                <a:pos x="csX5" y="csY5"/>
              </a:cxn>
            </a:cxnLst>
            <a:rect l="l" t="t" r="r" b="b"/>
            <a:pathLst>
              <a:path w="3385862" h="4167078">
                <a:moveTo>
                  <a:pt x="0" y="0"/>
                </a:moveTo>
                <a:lnTo>
                  <a:pt x="1434753" y="0"/>
                </a:lnTo>
                <a:lnTo>
                  <a:pt x="3302525" y="3235076"/>
                </a:lnTo>
                <a:cubicBezTo>
                  <a:pt x="3474083" y="3532223"/>
                  <a:pt x="3372273" y="3912183"/>
                  <a:pt x="3075126" y="4083741"/>
                </a:cubicBezTo>
                <a:cubicBezTo>
                  <a:pt x="2777978" y="4255299"/>
                  <a:pt x="2398018" y="4153489"/>
                  <a:pt x="2226460" y="3856342"/>
                </a:cubicBezTo>
                <a:lnTo>
                  <a:pt x="0" y="0"/>
                </a:lnTo>
                <a:close/>
              </a:path>
            </a:pathLst>
          </a:custGeom>
        </p:spPr>
      </p:pic>
      <p:pic>
        <p:nvPicPr>
          <p:cNvPr id="7" name="Picture 6">
            <a:extLst>
              <a:ext uri="{FF2B5EF4-FFF2-40B4-BE49-F238E27FC236}">
                <a16:creationId xmlns:a16="http://schemas.microsoft.com/office/drawing/2014/main" id="{ACE5DB85-9C27-D0A2-333D-C87428CC9960}"/>
              </a:ext>
            </a:extLst>
          </p:cNvPr>
          <p:cNvPicPr>
            <a:picLocks noChangeAspect="1"/>
          </p:cNvPicPr>
          <p:nvPr/>
        </p:nvPicPr>
        <p:blipFill>
          <a:blip r:embed="rId4"/>
          <a:stretch>
            <a:fillRect/>
          </a:stretch>
        </p:blipFill>
        <p:spPr>
          <a:xfrm>
            <a:off x="9870120" y="42862"/>
            <a:ext cx="2201187" cy="1967756"/>
          </a:xfrm>
          <a:prstGeom prst="rect">
            <a:avLst/>
          </a:prstGeom>
        </p:spPr>
      </p:pic>
      <p:sp>
        <p:nvSpPr>
          <p:cNvPr id="8" name="Title 7">
            <a:extLst>
              <a:ext uri="{FF2B5EF4-FFF2-40B4-BE49-F238E27FC236}">
                <a16:creationId xmlns:a16="http://schemas.microsoft.com/office/drawing/2014/main" id="{45F8F8A7-75EB-B303-A1CE-B0D46098C5AC}"/>
              </a:ext>
            </a:extLst>
          </p:cNvPr>
          <p:cNvSpPr>
            <a:spLocks noGrp="1"/>
          </p:cNvSpPr>
          <p:nvPr>
            <p:ph type="title"/>
          </p:nvPr>
        </p:nvSpPr>
        <p:spPr>
          <a:xfrm>
            <a:off x="565575" y="1347836"/>
            <a:ext cx="8763000" cy="1325563"/>
          </a:xfrm>
        </p:spPr>
        <p:txBody>
          <a:bodyPr>
            <a:normAutofit/>
          </a:bodyPr>
          <a:lstStyle/>
          <a:p>
            <a:r>
              <a:rPr lang="en-US" sz="3600" b="1" dirty="0">
                <a:solidFill>
                  <a:schemeClr val="accent6">
                    <a:lumMod val="50000"/>
                  </a:schemeClr>
                </a:solidFill>
                <a:latin typeface="Cambria"/>
                <a:ea typeface="Cambria"/>
                <a:cs typeface="Cambria"/>
                <a:sym typeface="Cambria"/>
              </a:rPr>
              <a:t>What you’ll learn today</a:t>
            </a:r>
            <a:br>
              <a:rPr lang="en-US" dirty="0">
                <a:solidFill>
                  <a:schemeClr val="accent6">
                    <a:lumMod val="50000"/>
                  </a:schemeClr>
                </a:solidFill>
                <a:latin typeface="Calibri"/>
                <a:ea typeface="Calibri"/>
                <a:cs typeface="Calibri"/>
                <a:sym typeface="Calibri"/>
              </a:rPr>
            </a:br>
            <a:endParaRPr lang="en-US" dirty="0">
              <a:solidFill>
                <a:schemeClr val="accent6">
                  <a:lumMod val="50000"/>
                </a:schemeClr>
              </a:solidFill>
            </a:endParaRPr>
          </a:p>
        </p:txBody>
      </p:sp>
      <p:sp>
        <p:nvSpPr>
          <p:cNvPr id="6" name="Google Shape;29;p2">
            <a:extLst>
              <a:ext uri="{FF2B5EF4-FFF2-40B4-BE49-F238E27FC236}">
                <a16:creationId xmlns:a16="http://schemas.microsoft.com/office/drawing/2014/main" id="{1440A857-4F93-86AC-9F27-6606F6971E12}"/>
              </a:ext>
            </a:extLst>
          </p:cNvPr>
          <p:cNvSpPr/>
          <p:nvPr/>
        </p:nvSpPr>
        <p:spPr>
          <a:xfrm>
            <a:off x="647701" y="542857"/>
            <a:ext cx="9144000" cy="36576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6FA287"/>
              </a:buClr>
              <a:buSzPts val="1300"/>
              <a:buFont typeface="Calibri"/>
              <a:buNone/>
            </a:pPr>
            <a:r>
              <a:rPr lang="en-US" sz="1300" b="1" dirty="0" err="1">
                <a:solidFill>
                  <a:srgbClr val="6FA287"/>
                </a:solidFill>
                <a:latin typeface="Calibri"/>
                <a:ea typeface="Calibri"/>
                <a:cs typeface="Calibri"/>
                <a:sym typeface="Calibri"/>
              </a:rPr>
              <a:t>GreenFutures</a:t>
            </a:r>
            <a:r>
              <a:rPr lang="en-US" sz="1300" b="1" dirty="0">
                <a:solidFill>
                  <a:srgbClr val="6FA287"/>
                </a:solidFill>
                <a:latin typeface="Calibri"/>
                <a:ea typeface="Calibri"/>
                <a:cs typeface="Calibri"/>
                <a:sym typeface="Calibri"/>
              </a:rPr>
              <a:t> — Lesson 4 of 4</a:t>
            </a:r>
            <a:endParaRPr sz="1300" dirty="0">
              <a:solidFill>
                <a:schemeClr val="dk1"/>
              </a:solidFill>
              <a:latin typeface="Calibri"/>
              <a:ea typeface="Calibri"/>
              <a:cs typeface="Calibri"/>
              <a:sym typeface="Calibri"/>
            </a:endParaRPr>
          </a:p>
        </p:txBody>
      </p:sp>
      <p:sp>
        <p:nvSpPr>
          <p:cNvPr id="12" name="Google Shape;31;p2">
            <a:extLst>
              <a:ext uri="{FF2B5EF4-FFF2-40B4-BE49-F238E27FC236}">
                <a16:creationId xmlns:a16="http://schemas.microsoft.com/office/drawing/2014/main" id="{E840F692-7102-BA07-9485-D8F47CA7B3EA}"/>
              </a:ext>
            </a:extLst>
          </p:cNvPr>
          <p:cNvSpPr/>
          <p:nvPr/>
        </p:nvSpPr>
        <p:spPr>
          <a:xfrm>
            <a:off x="1106826" y="2247172"/>
            <a:ext cx="502920" cy="502920"/>
          </a:xfrm>
          <a:prstGeom prst="ellipse">
            <a:avLst/>
          </a:prstGeom>
          <a:solidFill>
            <a:schemeClr val="accent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BE" sz="1800" dirty="0">
                <a:solidFill>
                  <a:schemeClr val="bg1"/>
                </a:solidFill>
                <a:latin typeface="Calibri"/>
                <a:ea typeface="Calibri"/>
                <a:cs typeface="Calibri"/>
                <a:sym typeface="Calibri"/>
              </a:rPr>
              <a:t>1</a:t>
            </a:r>
            <a:endParaRPr sz="1800" dirty="0">
              <a:solidFill>
                <a:schemeClr val="bg1"/>
              </a:solidFill>
              <a:latin typeface="Calibri"/>
              <a:ea typeface="Calibri"/>
              <a:cs typeface="Calibri"/>
              <a:sym typeface="Calibri"/>
            </a:endParaRPr>
          </a:p>
        </p:txBody>
      </p:sp>
      <p:sp>
        <p:nvSpPr>
          <p:cNvPr id="14" name="Google Shape;33;p2">
            <a:extLst>
              <a:ext uri="{FF2B5EF4-FFF2-40B4-BE49-F238E27FC236}">
                <a16:creationId xmlns:a16="http://schemas.microsoft.com/office/drawing/2014/main" id="{037D1D7B-4912-B8E7-8E01-465D9A7F5BD7}"/>
              </a:ext>
            </a:extLst>
          </p:cNvPr>
          <p:cNvSpPr/>
          <p:nvPr/>
        </p:nvSpPr>
        <p:spPr>
          <a:xfrm>
            <a:off x="1848394" y="2130780"/>
            <a:ext cx="10058400" cy="804672"/>
          </a:xfrm>
          <a:prstGeom prst="rect">
            <a:avLst/>
          </a:prstGeom>
          <a:noFill/>
          <a:ln>
            <a:noFill/>
          </a:ln>
        </p:spPr>
        <p:txBody>
          <a:bodyPr spcFirstLastPara="1" wrap="square" lIns="91425" tIns="45700" rIns="91425" bIns="45700" anchor="ctr" anchorCtr="0">
            <a:noAutofit/>
          </a:bodyPr>
          <a:lstStyle/>
          <a:p>
            <a:pPr lvl="0">
              <a:buClr>
                <a:srgbClr val="1A2420"/>
              </a:buClr>
              <a:buSzPts val="1600"/>
            </a:pPr>
            <a:r>
              <a:rPr lang="en-US" sz="1600" dirty="0">
                <a:solidFill>
                  <a:srgbClr val="1A2420"/>
                </a:solidFill>
                <a:latin typeface="Calibri"/>
                <a:ea typeface="Calibri"/>
                <a:cs typeface="Calibri"/>
                <a:sym typeface="Calibri"/>
              </a:rPr>
              <a:t>Explain the concept of climate justice</a:t>
            </a:r>
            <a:endParaRPr lang="en-US" sz="1600" dirty="0">
              <a:solidFill>
                <a:schemeClr val="dk1"/>
              </a:solidFill>
              <a:latin typeface="Calibri"/>
              <a:ea typeface="Calibri"/>
              <a:cs typeface="Calibri"/>
              <a:sym typeface="Calibri"/>
            </a:endParaRPr>
          </a:p>
        </p:txBody>
      </p:sp>
      <p:sp>
        <p:nvSpPr>
          <p:cNvPr id="20" name="Google Shape;31;p2">
            <a:extLst>
              <a:ext uri="{FF2B5EF4-FFF2-40B4-BE49-F238E27FC236}">
                <a16:creationId xmlns:a16="http://schemas.microsoft.com/office/drawing/2014/main" id="{F80F92CE-378C-5ADD-2CAA-EDDE11E9C8D3}"/>
              </a:ext>
            </a:extLst>
          </p:cNvPr>
          <p:cNvSpPr/>
          <p:nvPr/>
        </p:nvSpPr>
        <p:spPr>
          <a:xfrm>
            <a:off x="1106826" y="3005953"/>
            <a:ext cx="502920" cy="502920"/>
          </a:xfrm>
          <a:prstGeom prst="ellipse">
            <a:avLst/>
          </a:prstGeom>
          <a:solidFill>
            <a:schemeClr val="accent1">
              <a:lumMod val="60000"/>
              <a:lumOff val="40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BE" dirty="0">
                <a:solidFill>
                  <a:schemeClr val="bg1"/>
                </a:solidFill>
                <a:latin typeface="Calibri"/>
                <a:ea typeface="Calibri"/>
                <a:cs typeface="Calibri"/>
                <a:sym typeface="Calibri"/>
              </a:rPr>
              <a:t>2</a:t>
            </a:r>
            <a:endParaRPr sz="1800" dirty="0">
              <a:solidFill>
                <a:schemeClr val="bg1"/>
              </a:solidFill>
              <a:latin typeface="Calibri"/>
              <a:ea typeface="Calibri"/>
              <a:cs typeface="Calibri"/>
              <a:sym typeface="Calibri"/>
            </a:endParaRPr>
          </a:p>
        </p:txBody>
      </p:sp>
      <p:sp>
        <p:nvSpPr>
          <p:cNvPr id="22" name="Google Shape;31;p2">
            <a:extLst>
              <a:ext uri="{FF2B5EF4-FFF2-40B4-BE49-F238E27FC236}">
                <a16:creationId xmlns:a16="http://schemas.microsoft.com/office/drawing/2014/main" id="{4CEF5367-2F5C-239B-0E42-ED73AA6BA944}"/>
              </a:ext>
            </a:extLst>
          </p:cNvPr>
          <p:cNvSpPr/>
          <p:nvPr/>
        </p:nvSpPr>
        <p:spPr>
          <a:xfrm>
            <a:off x="1106826" y="3764734"/>
            <a:ext cx="502920" cy="502920"/>
          </a:xfrm>
          <a:prstGeom prst="ellipse">
            <a:avLst/>
          </a:prstGeom>
          <a:solidFill>
            <a:schemeClr val="accent2">
              <a:lumMod val="60000"/>
              <a:lumOff val="40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BE" dirty="0">
                <a:solidFill>
                  <a:schemeClr val="bg1"/>
                </a:solidFill>
                <a:latin typeface="Calibri"/>
                <a:ea typeface="Calibri"/>
                <a:cs typeface="Calibri"/>
                <a:sym typeface="Calibri"/>
              </a:rPr>
              <a:t>3</a:t>
            </a:r>
            <a:endParaRPr sz="1800" dirty="0">
              <a:solidFill>
                <a:schemeClr val="bg1"/>
              </a:solidFill>
              <a:latin typeface="Calibri"/>
              <a:ea typeface="Calibri"/>
              <a:cs typeface="Calibri"/>
              <a:sym typeface="Calibri"/>
            </a:endParaRPr>
          </a:p>
        </p:txBody>
      </p:sp>
      <p:sp>
        <p:nvSpPr>
          <p:cNvPr id="24" name="Google Shape;31;p2">
            <a:extLst>
              <a:ext uri="{FF2B5EF4-FFF2-40B4-BE49-F238E27FC236}">
                <a16:creationId xmlns:a16="http://schemas.microsoft.com/office/drawing/2014/main" id="{EFC5199C-4492-8446-4E8A-2326A98658CE}"/>
              </a:ext>
            </a:extLst>
          </p:cNvPr>
          <p:cNvSpPr/>
          <p:nvPr/>
        </p:nvSpPr>
        <p:spPr>
          <a:xfrm>
            <a:off x="1106826" y="4523515"/>
            <a:ext cx="502920" cy="502920"/>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BE" dirty="0">
                <a:solidFill>
                  <a:schemeClr val="bg1"/>
                </a:solidFill>
                <a:latin typeface="Calibri"/>
                <a:ea typeface="Calibri"/>
                <a:cs typeface="Calibri"/>
                <a:sym typeface="Calibri"/>
              </a:rPr>
              <a:t>4</a:t>
            </a:r>
            <a:endParaRPr sz="1800" dirty="0">
              <a:solidFill>
                <a:schemeClr val="bg1"/>
              </a:solidFill>
              <a:latin typeface="Calibri"/>
              <a:ea typeface="Calibri"/>
              <a:cs typeface="Calibri"/>
              <a:sym typeface="Calibri"/>
            </a:endParaRPr>
          </a:p>
        </p:txBody>
      </p:sp>
      <p:sp>
        <p:nvSpPr>
          <p:cNvPr id="29" name="Google Shape;31;p2">
            <a:extLst>
              <a:ext uri="{FF2B5EF4-FFF2-40B4-BE49-F238E27FC236}">
                <a16:creationId xmlns:a16="http://schemas.microsoft.com/office/drawing/2014/main" id="{6FC53C35-0DC2-14B9-889D-E292071FA226}"/>
              </a:ext>
            </a:extLst>
          </p:cNvPr>
          <p:cNvSpPr/>
          <p:nvPr/>
        </p:nvSpPr>
        <p:spPr>
          <a:xfrm>
            <a:off x="1106826" y="5282296"/>
            <a:ext cx="502920" cy="502920"/>
          </a:xfrm>
          <a:prstGeom prst="ellipse">
            <a:avLst/>
          </a:prstGeom>
          <a:solidFill>
            <a:schemeClr val="accent3">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BE" dirty="0">
                <a:solidFill>
                  <a:schemeClr val="bg1"/>
                </a:solidFill>
                <a:latin typeface="Calibri"/>
                <a:ea typeface="Calibri"/>
                <a:cs typeface="Calibri"/>
                <a:sym typeface="Calibri"/>
              </a:rPr>
              <a:t>5</a:t>
            </a:r>
            <a:endParaRPr sz="1800" dirty="0">
              <a:solidFill>
                <a:schemeClr val="bg1"/>
              </a:solidFill>
              <a:latin typeface="Calibri"/>
              <a:ea typeface="Calibri"/>
              <a:cs typeface="Calibri"/>
              <a:sym typeface="Calibri"/>
            </a:endParaRPr>
          </a:p>
        </p:txBody>
      </p:sp>
      <p:sp>
        <p:nvSpPr>
          <p:cNvPr id="30" name="Footer Placeholder 12">
            <a:extLst>
              <a:ext uri="{FF2B5EF4-FFF2-40B4-BE49-F238E27FC236}">
                <a16:creationId xmlns:a16="http://schemas.microsoft.com/office/drawing/2014/main" id="{9335FCD2-04AD-C2F4-3B48-50B6E449B4AC}"/>
              </a:ext>
            </a:extLst>
          </p:cNvPr>
          <p:cNvSpPr>
            <a:spLocks noGrp="1"/>
          </p:cNvSpPr>
          <p:nvPr>
            <p:ph type="ftr" sz="quarter" idx="11"/>
          </p:nvPr>
        </p:nvSpPr>
        <p:spPr>
          <a:xfrm>
            <a:off x="4038600" y="6356350"/>
            <a:ext cx="4191000" cy="365125"/>
          </a:xfrm>
        </p:spPr>
        <p:txBody>
          <a:bodyPr/>
          <a:lstStyle/>
          <a:p>
            <a:r>
              <a:rPr lang="en-US" dirty="0" err="1">
                <a:solidFill>
                  <a:srgbClr val="4B5D55"/>
                </a:solidFill>
                <a:latin typeface="Calibri"/>
                <a:ea typeface="Calibri"/>
                <a:cs typeface="Calibri"/>
                <a:sym typeface="Calibri"/>
              </a:rPr>
              <a:t>GreenFutures</a:t>
            </a:r>
            <a:r>
              <a:rPr lang="en-US" dirty="0">
                <a:solidFill>
                  <a:srgbClr val="4B5D55"/>
                </a:solidFill>
                <a:latin typeface="Calibri"/>
                <a:ea typeface="Calibri"/>
                <a:cs typeface="Calibri"/>
                <a:sym typeface="Calibri"/>
              </a:rPr>
              <a:t>  |  Lesson 4 · Climate Justice and Futures Thinking</a:t>
            </a:r>
            <a:endParaRPr lang="en-US" dirty="0"/>
          </a:p>
        </p:txBody>
      </p:sp>
      <p:sp>
        <p:nvSpPr>
          <p:cNvPr id="38" name="Google Shape;37;p2">
            <a:extLst>
              <a:ext uri="{FF2B5EF4-FFF2-40B4-BE49-F238E27FC236}">
                <a16:creationId xmlns:a16="http://schemas.microsoft.com/office/drawing/2014/main" id="{E04B65D2-A95A-836E-A2D4-4D9DBD8523EC}"/>
              </a:ext>
            </a:extLst>
          </p:cNvPr>
          <p:cNvSpPr/>
          <p:nvPr/>
        </p:nvSpPr>
        <p:spPr>
          <a:xfrm>
            <a:off x="1848394" y="2880209"/>
            <a:ext cx="10058400" cy="804672"/>
          </a:xfrm>
          <a:prstGeom prst="rect">
            <a:avLst/>
          </a:prstGeom>
          <a:noFill/>
          <a:ln>
            <a:noFill/>
          </a:ln>
        </p:spPr>
        <p:txBody>
          <a:bodyPr spcFirstLastPara="1" wrap="square" lIns="91425" tIns="45700" rIns="91425" bIns="45700" anchor="ctr" anchorCtr="0">
            <a:noAutofit/>
          </a:bodyPr>
          <a:lstStyle/>
          <a:p>
            <a:pPr lvl="0">
              <a:buClr>
                <a:srgbClr val="1A2420"/>
              </a:buClr>
              <a:buSzPts val="1600"/>
            </a:pPr>
            <a:r>
              <a:rPr lang="en-US" sz="1600" dirty="0">
                <a:solidFill>
                  <a:srgbClr val="1A2420"/>
                </a:solidFill>
                <a:latin typeface="Calibri"/>
                <a:ea typeface="Calibri"/>
                <a:cs typeface="Calibri"/>
                <a:sym typeface="Calibri"/>
              </a:rPr>
              <a:t>Discuss how climate change affects different communities differently, including within Ireland</a:t>
            </a:r>
            <a:endParaRPr lang="en-US" sz="1600" dirty="0">
              <a:solidFill>
                <a:schemeClr val="dk1"/>
              </a:solidFill>
              <a:latin typeface="Calibri"/>
              <a:ea typeface="Calibri"/>
              <a:cs typeface="Calibri"/>
              <a:sym typeface="Calibri"/>
            </a:endParaRPr>
          </a:p>
        </p:txBody>
      </p:sp>
      <p:sp>
        <p:nvSpPr>
          <p:cNvPr id="40" name="Google Shape;41;p2">
            <a:extLst>
              <a:ext uri="{FF2B5EF4-FFF2-40B4-BE49-F238E27FC236}">
                <a16:creationId xmlns:a16="http://schemas.microsoft.com/office/drawing/2014/main" id="{35AB673C-66D4-9456-AF39-E0AF57F010DE}"/>
              </a:ext>
            </a:extLst>
          </p:cNvPr>
          <p:cNvSpPr/>
          <p:nvPr/>
        </p:nvSpPr>
        <p:spPr>
          <a:xfrm>
            <a:off x="1848394" y="3743959"/>
            <a:ext cx="10058400" cy="804672"/>
          </a:xfrm>
          <a:prstGeom prst="rect">
            <a:avLst/>
          </a:prstGeom>
          <a:noFill/>
          <a:ln>
            <a:noFill/>
          </a:ln>
        </p:spPr>
        <p:txBody>
          <a:bodyPr spcFirstLastPara="1" wrap="square" lIns="91425" tIns="45700" rIns="91425" bIns="45700" anchor="ctr" anchorCtr="0">
            <a:noAutofit/>
          </a:bodyPr>
          <a:lstStyle/>
          <a:p>
            <a:pPr>
              <a:buClr>
                <a:srgbClr val="1A2420"/>
              </a:buClr>
              <a:buSzPts val="1600"/>
            </a:pPr>
            <a:r>
              <a:rPr lang="en-US" sz="1600" dirty="0">
                <a:solidFill>
                  <a:srgbClr val="1A2420"/>
                </a:solidFill>
                <a:latin typeface="Calibri"/>
                <a:ea typeface="Calibri"/>
                <a:cs typeface="Calibri"/>
                <a:sym typeface="Calibri"/>
              </a:rPr>
              <a:t>Evaluate the role of technology, policy and </a:t>
            </a:r>
            <a:r>
              <a:rPr lang="en-US" sz="1600" dirty="0" err="1">
                <a:solidFill>
                  <a:srgbClr val="1A2420"/>
                </a:solidFill>
                <a:latin typeface="Calibri"/>
                <a:ea typeface="Calibri"/>
                <a:cs typeface="Calibri"/>
                <a:sym typeface="Calibri"/>
              </a:rPr>
              <a:t>behaviour</a:t>
            </a:r>
            <a:r>
              <a:rPr lang="en-US" sz="1600" dirty="0">
                <a:solidFill>
                  <a:srgbClr val="1A2420"/>
                </a:solidFill>
                <a:latin typeface="Calibri"/>
                <a:ea typeface="Calibri"/>
                <a:cs typeface="Calibri"/>
                <a:sym typeface="Calibri"/>
              </a:rPr>
              <a:t> in climate action</a:t>
            </a:r>
            <a:endParaRPr lang="en-US" sz="1600" dirty="0">
              <a:solidFill>
                <a:schemeClr val="dk1"/>
              </a:solidFill>
              <a:latin typeface="Calibri"/>
              <a:ea typeface="Calibri"/>
              <a:cs typeface="Calibri"/>
              <a:sym typeface="Calibri"/>
            </a:endParaRPr>
          </a:p>
          <a:p>
            <a:pPr lvl="0">
              <a:buClr>
                <a:srgbClr val="1A2420"/>
              </a:buClr>
              <a:buSzPts val="1600"/>
            </a:pPr>
            <a:endParaRPr lang="en-US" sz="1600" dirty="0">
              <a:solidFill>
                <a:schemeClr val="dk1"/>
              </a:solidFill>
              <a:latin typeface="Calibri"/>
              <a:ea typeface="Calibri"/>
              <a:cs typeface="Calibri"/>
              <a:sym typeface="Calibri"/>
            </a:endParaRPr>
          </a:p>
        </p:txBody>
      </p:sp>
      <p:sp>
        <p:nvSpPr>
          <p:cNvPr id="42" name="Google Shape;45;p2">
            <a:extLst>
              <a:ext uri="{FF2B5EF4-FFF2-40B4-BE49-F238E27FC236}">
                <a16:creationId xmlns:a16="http://schemas.microsoft.com/office/drawing/2014/main" id="{496114D9-08E6-53DE-D760-EFD19F40F2CD}"/>
              </a:ext>
            </a:extLst>
          </p:cNvPr>
          <p:cNvSpPr/>
          <p:nvPr/>
        </p:nvSpPr>
        <p:spPr>
          <a:xfrm>
            <a:off x="1848394" y="4339833"/>
            <a:ext cx="10058400" cy="804672"/>
          </a:xfrm>
          <a:prstGeom prst="rect">
            <a:avLst/>
          </a:prstGeom>
          <a:noFill/>
          <a:ln>
            <a:noFill/>
          </a:ln>
        </p:spPr>
        <p:txBody>
          <a:bodyPr spcFirstLastPara="1" wrap="square" lIns="91425" tIns="45700" rIns="91425" bIns="45700" anchor="ctr" anchorCtr="0">
            <a:noAutofit/>
          </a:bodyPr>
          <a:lstStyle/>
          <a:p>
            <a:pPr lvl="0">
              <a:buClr>
                <a:srgbClr val="1A2420"/>
              </a:buClr>
              <a:buSzPts val="1600"/>
            </a:pPr>
            <a:r>
              <a:rPr lang="en-US" sz="1600" dirty="0">
                <a:solidFill>
                  <a:srgbClr val="1A2420"/>
                </a:solidFill>
                <a:latin typeface="Calibri"/>
                <a:ea typeface="Calibri"/>
                <a:cs typeface="Calibri"/>
                <a:sym typeface="Calibri"/>
              </a:rPr>
              <a:t>Reflect on possible future climate scenarios</a:t>
            </a:r>
            <a:endParaRPr sz="1600" dirty="0">
              <a:solidFill>
                <a:schemeClr val="dk1"/>
              </a:solidFill>
              <a:latin typeface="Calibri"/>
              <a:ea typeface="Calibri"/>
              <a:cs typeface="Calibri"/>
              <a:sym typeface="Calibri"/>
            </a:endParaRPr>
          </a:p>
        </p:txBody>
      </p:sp>
      <p:sp>
        <p:nvSpPr>
          <p:cNvPr id="44" name="Google Shape;49;p2">
            <a:extLst>
              <a:ext uri="{FF2B5EF4-FFF2-40B4-BE49-F238E27FC236}">
                <a16:creationId xmlns:a16="http://schemas.microsoft.com/office/drawing/2014/main" id="{0A4E427A-3985-51D7-DD7C-60FA1684E97D}"/>
              </a:ext>
            </a:extLst>
          </p:cNvPr>
          <p:cNvSpPr/>
          <p:nvPr/>
        </p:nvSpPr>
        <p:spPr>
          <a:xfrm>
            <a:off x="1848394" y="5144505"/>
            <a:ext cx="10058400" cy="804672"/>
          </a:xfrm>
          <a:prstGeom prst="rect">
            <a:avLst/>
          </a:prstGeom>
          <a:noFill/>
          <a:ln>
            <a:noFill/>
          </a:ln>
        </p:spPr>
        <p:txBody>
          <a:bodyPr spcFirstLastPara="1" wrap="square" lIns="91425" tIns="45700" rIns="91425" bIns="45700" anchor="ctr" anchorCtr="0">
            <a:noAutofit/>
          </a:bodyPr>
          <a:lstStyle/>
          <a:p>
            <a:pPr lvl="0">
              <a:buClr>
                <a:srgbClr val="1A2420"/>
              </a:buClr>
              <a:buSzPts val="1600"/>
            </a:pPr>
            <a:r>
              <a:rPr lang="en-US" sz="1600" dirty="0">
                <a:solidFill>
                  <a:srgbClr val="1A2420"/>
                </a:solidFill>
                <a:latin typeface="Calibri"/>
                <a:ea typeface="Calibri"/>
                <a:cs typeface="Calibri"/>
                <a:sym typeface="Calibri"/>
              </a:rPr>
              <a:t>Identify emerging green careers and finish with your own climate action proposal</a:t>
            </a:r>
            <a:endParaRPr sz="16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171317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FC8147-FE1A-9D3B-FDF9-B35A737158CA}"/>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65038876-3C1D-C5A1-4561-19462A77117D}"/>
              </a:ext>
            </a:extLst>
          </p:cNvPr>
          <p:cNvPicPr>
            <a:picLocks noChangeAspect="1"/>
          </p:cNvPicPr>
          <p:nvPr/>
        </p:nvPicPr>
        <p:blipFill>
          <a:blip r:embed="rId3"/>
          <a:stretch>
            <a:fillRect/>
          </a:stretch>
        </p:blipFill>
        <p:spPr>
          <a:xfrm>
            <a:off x="893967" y="706672"/>
            <a:ext cx="640135" cy="640135"/>
          </a:xfrm>
          <a:prstGeom prst="rect">
            <a:avLst/>
          </a:prstGeom>
        </p:spPr>
      </p:pic>
      <p:pic>
        <p:nvPicPr>
          <p:cNvPr id="33" name="Picture 32">
            <a:extLst>
              <a:ext uri="{FF2B5EF4-FFF2-40B4-BE49-F238E27FC236}">
                <a16:creationId xmlns:a16="http://schemas.microsoft.com/office/drawing/2014/main" id="{EFFC2060-B47A-1BB6-B37C-F032B3D410DF}"/>
              </a:ext>
            </a:extLst>
          </p:cNvPr>
          <p:cNvPicPr>
            <a:picLocks noChangeAspect="1"/>
          </p:cNvPicPr>
          <p:nvPr/>
        </p:nvPicPr>
        <p:blipFill>
          <a:blip r:embed="rId4"/>
          <a:srcRect l="87917" t="63778" r="-42438" b="-127335"/>
          <a:stretch>
            <a:fillRect/>
          </a:stretch>
        </p:blipFill>
        <p:spPr>
          <a:xfrm>
            <a:off x="12471849" y="5672623"/>
            <a:ext cx="3385862" cy="5352455"/>
          </a:xfrm>
          <a:custGeom>
            <a:avLst/>
            <a:gdLst>
              <a:gd name="csX0" fmla="*/ 750375 w 3385862"/>
              <a:gd name="csY0" fmla="*/ 0 h 5352455"/>
              <a:gd name="csX1" fmla="*/ 3302525 w 3385862"/>
              <a:gd name="csY1" fmla="*/ 4420453 h 5352455"/>
              <a:gd name="csX2" fmla="*/ 3075125 w 3385862"/>
              <a:gd name="csY2" fmla="*/ 5269118 h 5352455"/>
              <a:gd name="csX3" fmla="*/ 2226460 w 3385862"/>
              <a:gd name="csY3" fmla="*/ 5041719 h 5352455"/>
              <a:gd name="csX4" fmla="*/ 0 w 3385862"/>
              <a:gd name="csY4" fmla="*/ 1185377 h 5352455"/>
              <a:gd name="csX5" fmla="*/ 750375 w 3385862"/>
              <a:gd name="csY5" fmla="*/ 1185377 h 5352455"/>
              <a:gd name="csX6" fmla="*/ 750375 w 3385862"/>
              <a:gd name="csY6" fmla="*/ 0 h 535245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385862" h="5352455">
                <a:moveTo>
                  <a:pt x="750375" y="0"/>
                </a:moveTo>
                <a:lnTo>
                  <a:pt x="3302525" y="4420453"/>
                </a:lnTo>
                <a:cubicBezTo>
                  <a:pt x="3474083" y="4717600"/>
                  <a:pt x="3372273" y="5097560"/>
                  <a:pt x="3075125" y="5269118"/>
                </a:cubicBezTo>
                <a:cubicBezTo>
                  <a:pt x="2777978" y="5440676"/>
                  <a:pt x="2398018" y="5338866"/>
                  <a:pt x="2226460" y="5041719"/>
                </a:cubicBezTo>
                <a:lnTo>
                  <a:pt x="0" y="1185377"/>
                </a:lnTo>
                <a:lnTo>
                  <a:pt x="750375" y="1185377"/>
                </a:lnTo>
                <a:lnTo>
                  <a:pt x="750375" y="0"/>
                </a:lnTo>
                <a:close/>
              </a:path>
            </a:pathLst>
          </a:custGeom>
        </p:spPr>
      </p:pic>
      <p:pic>
        <p:nvPicPr>
          <p:cNvPr id="32" name="Picture 31">
            <a:extLst>
              <a:ext uri="{FF2B5EF4-FFF2-40B4-BE49-F238E27FC236}">
                <a16:creationId xmlns:a16="http://schemas.microsoft.com/office/drawing/2014/main" id="{F2F06BC0-412C-F235-A2DB-2361E0813FC4}"/>
              </a:ext>
            </a:extLst>
          </p:cNvPr>
          <p:cNvPicPr>
            <a:picLocks noChangeAspect="1"/>
          </p:cNvPicPr>
          <p:nvPr/>
        </p:nvPicPr>
        <p:blipFill>
          <a:blip r:embed="rId4"/>
          <a:srcRect l="35881" t="100000" r="-8881" b="-188072"/>
          <a:stretch>
            <a:fillRect/>
          </a:stretch>
        </p:blipFill>
        <p:spPr>
          <a:xfrm>
            <a:off x="9240302" y="6858000"/>
            <a:ext cx="4533427" cy="6154719"/>
          </a:xfrm>
          <a:custGeom>
            <a:avLst/>
            <a:gdLst>
              <a:gd name="csX0" fmla="*/ 0 w 4533427"/>
              <a:gd name="csY0" fmla="*/ 0 h 6154719"/>
              <a:gd name="csX1" fmla="*/ 1434753 w 4533427"/>
              <a:gd name="csY1" fmla="*/ 0 h 6154719"/>
              <a:gd name="csX2" fmla="*/ 4450090 w 4533427"/>
              <a:gd name="csY2" fmla="*/ 5222717 h 6154719"/>
              <a:gd name="csX3" fmla="*/ 4222690 w 4533427"/>
              <a:gd name="csY3" fmla="*/ 6071382 h 6154719"/>
              <a:gd name="csX4" fmla="*/ 3374025 w 4533427"/>
              <a:gd name="csY4" fmla="*/ 5843983 h 6154719"/>
              <a:gd name="csX5" fmla="*/ 0 w 4533427"/>
              <a:gd name="csY5" fmla="*/ 0 h 6154719"/>
            </a:gdLst>
            <a:ahLst/>
            <a:cxnLst>
              <a:cxn ang="0">
                <a:pos x="csX0" y="csY0"/>
              </a:cxn>
              <a:cxn ang="0">
                <a:pos x="csX1" y="csY1"/>
              </a:cxn>
              <a:cxn ang="0">
                <a:pos x="csX2" y="csY2"/>
              </a:cxn>
              <a:cxn ang="0">
                <a:pos x="csX3" y="csY3"/>
              </a:cxn>
              <a:cxn ang="0">
                <a:pos x="csX4" y="csY4"/>
              </a:cxn>
              <a:cxn ang="0">
                <a:pos x="csX5" y="csY5"/>
              </a:cxn>
            </a:cxnLst>
            <a:rect l="l" t="t" r="r" b="b"/>
            <a:pathLst>
              <a:path w="4533427" h="6154719">
                <a:moveTo>
                  <a:pt x="0" y="0"/>
                </a:moveTo>
                <a:lnTo>
                  <a:pt x="1434753" y="0"/>
                </a:lnTo>
                <a:lnTo>
                  <a:pt x="4450090" y="5222717"/>
                </a:lnTo>
                <a:cubicBezTo>
                  <a:pt x="4621648" y="5519864"/>
                  <a:pt x="4519838" y="5899824"/>
                  <a:pt x="4222690" y="6071382"/>
                </a:cubicBezTo>
                <a:cubicBezTo>
                  <a:pt x="3925543" y="6242940"/>
                  <a:pt x="3545583" y="6141130"/>
                  <a:pt x="3374025" y="5843983"/>
                </a:cubicBezTo>
                <a:lnTo>
                  <a:pt x="0" y="0"/>
                </a:lnTo>
                <a:close/>
              </a:path>
            </a:pathLst>
          </a:custGeom>
        </p:spPr>
      </p:pic>
      <p:pic>
        <p:nvPicPr>
          <p:cNvPr id="31" name="Picture 30">
            <a:extLst>
              <a:ext uri="{FF2B5EF4-FFF2-40B4-BE49-F238E27FC236}">
                <a16:creationId xmlns:a16="http://schemas.microsoft.com/office/drawing/2014/main" id="{471E7116-396F-9E55-A5A5-F7AF46B235E1}"/>
              </a:ext>
            </a:extLst>
          </p:cNvPr>
          <p:cNvPicPr>
            <a:picLocks noChangeAspect="1"/>
          </p:cNvPicPr>
          <p:nvPr/>
        </p:nvPicPr>
        <p:blipFill>
          <a:blip r:embed="rId4"/>
          <a:srcRect l="61893" t="100000" r="-16414" b="-127335"/>
          <a:stretch>
            <a:fillRect/>
          </a:stretch>
        </p:blipFill>
        <p:spPr>
          <a:xfrm>
            <a:off x="10855700" y="6858000"/>
            <a:ext cx="3385862" cy="4167078"/>
          </a:xfrm>
          <a:custGeom>
            <a:avLst/>
            <a:gdLst>
              <a:gd name="csX0" fmla="*/ 0 w 3385862"/>
              <a:gd name="csY0" fmla="*/ 0 h 4167078"/>
              <a:gd name="csX1" fmla="*/ 1434753 w 3385862"/>
              <a:gd name="csY1" fmla="*/ 0 h 4167078"/>
              <a:gd name="csX2" fmla="*/ 3302525 w 3385862"/>
              <a:gd name="csY2" fmla="*/ 3235076 h 4167078"/>
              <a:gd name="csX3" fmla="*/ 3075126 w 3385862"/>
              <a:gd name="csY3" fmla="*/ 4083741 h 4167078"/>
              <a:gd name="csX4" fmla="*/ 2226460 w 3385862"/>
              <a:gd name="csY4" fmla="*/ 3856342 h 4167078"/>
              <a:gd name="csX5" fmla="*/ 0 w 3385862"/>
              <a:gd name="csY5" fmla="*/ 0 h 4167078"/>
            </a:gdLst>
            <a:ahLst/>
            <a:cxnLst>
              <a:cxn ang="0">
                <a:pos x="csX0" y="csY0"/>
              </a:cxn>
              <a:cxn ang="0">
                <a:pos x="csX1" y="csY1"/>
              </a:cxn>
              <a:cxn ang="0">
                <a:pos x="csX2" y="csY2"/>
              </a:cxn>
              <a:cxn ang="0">
                <a:pos x="csX3" y="csY3"/>
              </a:cxn>
              <a:cxn ang="0">
                <a:pos x="csX4" y="csY4"/>
              </a:cxn>
              <a:cxn ang="0">
                <a:pos x="csX5" y="csY5"/>
              </a:cxn>
            </a:cxnLst>
            <a:rect l="l" t="t" r="r" b="b"/>
            <a:pathLst>
              <a:path w="3385862" h="4167078">
                <a:moveTo>
                  <a:pt x="0" y="0"/>
                </a:moveTo>
                <a:lnTo>
                  <a:pt x="1434753" y="0"/>
                </a:lnTo>
                <a:lnTo>
                  <a:pt x="3302525" y="3235076"/>
                </a:lnTo>
                <a:cubicBezTo>
                  <a:pt x="3474083" y="3532223"/>
                  <a:pt x="3372273" y="3912183"/>
                  <a:pt x="3075126" y="4083741"/>
                </a:cubicBezTo>
                <a:cubicBezTo>
                  <a:pt x="2777978" y="4255299"/>
                  <a:pt x="2398018" y="4153489"/>
                  <a:pt x="2226460" y="3856342"/>
                </a:cubicBezTo>
                <a:lnTo>
                  <a:pt x="0" y="0"/>
                </a:lnTo>
                <a:close/>
              </a:path>
            </a:pathLst>
          </a:custGeom>
        </p:spPr>
      </p:pic>
      <p:pic>
        <p:nvPicPr>
          <p:cNvPr id="7" name="Picture 6">
            <a:extLst>
              <a:ext uri="{FF2B5EF4-FFF2-40B4-BE49-F238E27FC236}">
                <a16:creationId xmlns:a16="http://schemas.microsoft.com/office/drawing/2014/main" id="{FF699B2A-8767-BFDD-5795-39277EB6CA59}"/>
              </a:ext>
            </a:extLst>
          </p:cNvPr>
          <p:cNvPicPr>
            <a:picLocks noChangeAspect="1"/>
          </p:cNvPicPr>
          <p:nvPr/>
        </p:nvPicPr>
        <p:blipFill>
          <a:blip r:embed="rId5"/>
          <a:stretch>
            <a:fillRect/>
          </a:stretch>
        </p:blipFill>
        <p:spPr>
          <a:xfrm>
            <a:off x="9870120" y="42862"/>
            <a:ext cx="2201187" cy="1967756"/>
          </a:xfrm>
          <a:prstGeom prst="rect">
            <a:avLst/>
          </a:prstGeom>
        </p:spPr>
      </p:pic>
      <p:sp>
        <p:nvSpPr>
          <p:cNvPr id="2" name="Footer Placeholder 1">
            <a:extLst>
              <a:ext uri="{FF2B5EF4-FFF2-40B4-BE49-F238E27FC236}">
                <a16:creationId xmlns:a16="http://schemas.microsoft.com/office/drawing/2014/main" id="{DD3E41BA-C5C1-174F-BD1F-BF8E24C06A74}"/>
              </a:ext>
            </a:extLst>
          </p:cNvPr>
          <p:cNvSpPr>
            <a:spLocks noGrp="1"/>
          </p:cNvSpPr>
          <p:nvPr>
            <p:ph type="ftr" sz="quarter" idx="11"/>
          </p:nvPr>
        </p:nvSpPr>
        <p:spPr>
          <a:xfrm>
            <a:off x="4038600" y="6356350"/>
            <a:ext cx="4201048" cy="365125"/>
          </a:xfrm>
        </p:spPr>
        <p:txBody>
          <a:bodyPr/>
          <a:lstStyle/>
          <a:p>
            <a:r>
              <a:rPr lang="en-US" dirty="0" err="1">
                <a:solidFill>
                  <a:srgbClr val="4B5D55"/>
                </a:solidFill>
                <a:latin typeface="Calibri"/>
                <a:ea typeface="Calibri"/>
                <a:cs typeface="Calibri"/>
                <a:sym typeface="Calibri"/>
              </a:rPr>
              <a:t>GreenFutures</a:t>
            </a:r>
            <a:r>
              <a:rPr lang="en-US" dirty="0">
                <a:solidFill>
                  <a:srgbClr val="4B5D55"/>
                </a:solidFill>
                <a:latin typeface="Calibri"/>
                <a:ea typeface="Calibri"/>
                <a:cs typeface="Calibri"/>
                <a:sym typeface="Calibri"/>
              </a:rPr>
              <a:t>  |  Lesson 4 · Climate Justice and Futures Thinking</a:t>
            </a:r>
            <a:endParaRPr lang="en-US" dirty="0"/>
          </a:p>
          <a:p>
            <a:endParaRPr lang="en-US" dirty="0"/>
          </a:p>
        </p:txBody>
      </p:sp>
      <p:sp>
        <p:nvSpPr>
          <p:cNvPr id="6" name="Google Shape;57;p3">
            <a:extLst>
              <a:ext uri="{FF2B5EF4-FFF2-40B4-BE49-F238E27FC236}">
                <a16:creationId xmlns:a16="http://schemas.microsoft.com/office/drawing/2014/main" id="{C7A8BCDC-1EA0-6EBE-C748-F569AC05FE8E}"/>
              </a:ext>
            </a:extLst>
          </p:cNvPr>
          <p:cNvSpPr/>
          <p:nvPr/>
        </p:nvSpPr>
        <p:spPr>
          <a:xfrm>
            <a:off x="894022" y="706727"/>
            <a:ext cx="640080" cy="640080"/>
          </a:xfrm>
          <a:prstGeom prst="rect">
            <a:avLst/>
          </a:prstGeom>
          <a:noFill/>
          <a:ln>
            <a:noFill/>
          </a:ln>
        </p:spPr>
        <p:txBody>
          <a:bodyPr spcFirstLastPara="1" wrap="square" lIns="91425" tIns="45700" rIns="91425" bIns="45700" anchor="ctr" anchorCtr="0">
            <a:noAutofit/>
          </a:bodyPr>
          <a:lstStyle/>
          <a:p>
            <a:pPr algn="ctr">
              <a:buClr>
                <a:srgbClr val="FFFFFF"/>
              </a:buClr>
              <a:buSzPts val="2200"/>
            </a:pPr>
            <a:endParaRPr lang="en-US" sz="2200" dirty="0">
              <a:solidFill>
                <a:srgbClr val="FFFFFF"/>
              </a:solidFill>
              <a:latin typeface="Calibri"/>
              <a:ea typeface="Calibri"/>
              <a:cs typeface="Calibri"/>
              <a:sym typeface="Calibri"/>
            </a:endParaRPr>
          </a:p>
          <a:p>
            <a:pPr algn="ctr">
              <a:buClr>
                <a:srgbClr val="FFFFFF"/>
              </a:buClr>
              <a:buSzPts val="2200"/>
            </a:pPr>
            <a:endParaRPr lang="en-US" sz="2200" dirty="0">
              <a:solidFill>
                <a:srgbClr val="FFFFFF"/>
              </a:solidFill>
              <a:latin typeface="Calibri"/>
              <a:ea typeface="Calibri"/>
              <a:cs typeface="Calibri"/>
              <a:sym typeface="Calibri"/>
            </a:endParaRPr>
          </a:p>
          <a:p>
            <a:pPr algn="ctr">
              <a:buClr>
                <a:srgbClr val="FFFFFF"/>
              </a:buClr>
              <a:buSzPts val="2200"/>
            </a:pPr>
            <a:r>
              <a:rPr lang="en-US" sz="2200" dirty="0">
                <a:solidFill>
                  <a:srgbClr val="FFFFFF"/>
                </a:solidFill>
                <a:latin typeface="Calibri"/>
                <a:ea typeface="Calibri"/>
                <a:cs typeface="Calibri"/>
                <a:sym typeface="Calibri"/>
              </a:rPr>
              <a:t>⚖️</a:t>
            </a:r>
            <a:endParaRPr lang="en-US" sz="2200" dirty="0">
              <a:solidFill>
                <a:schemeClr val="dk1"/>
              </a:solidFill>
              <a:latin typeface="Calibri"/>
              <a:ea typeface="Calibri"/>
              <a:cs typeface="Calibri"/>
              <a:sym typeface="Calibri"/>
            </a:endParaRPr>
          </a:p>
          <a:p>
            <a:pPr algn="ctr">
              <a:buClr>
                <a:srgbClr val="FFFFFF"/>
              </a:buClr>
              <a:buSzPts val="2200"/>
            </a:pPr>
            <a:endParaRPr lang="en-US" sz="2200" dirty="0">
              <a:solidFill>
                <a:schemeClr val="dk1"/>
              </a:solidFill>
              <a:latin typeface="Calibri"/>
              <a:ea typeface="Calibri"/>
              <a:cs typeface="Calibri"/>
              <a:sym typeface="Calibri"/>
            </a:endParaRPr>
          </a:p>
          <a:p>
            <a:pPr lvl="0" algn="ctr">
              <a:buClr>
                <a:srgbClr val="FFFFFF"/>
              </a:buClr>
              <a:buSzPts val="2200"/>
            </a:pPr>
            <a:endParaRPr sz="2200" dirty="0">
              <a:solidFill>
                <a:schemeClr val="dk1"/>
              </a:solidFill>
              <a:latin typeface="Calibri"/>
              <a:ea typeface="Calibri"/>
              <a:cs typeface="Calibri"/>
              <a:sym typeface="Calibri"/>
            </a:endParaRPr>
          </a:p>
        </p:txBody>
      </p:sp>
      <p:sp>
        <p:nvSpPr>
          <p:cNvPr id="16" name="Google Shape;58;p3">
            <a:extLst>
              <a:ext uri="{FF2B5EF4-FFF2-40B4-BE49-F238E27FC236}">
                <a16:creationId xmlns:a16="http://schemas.microsoft.com/office/drawing/2014/main" id="{D09B5500-0DFA-F3F3-025C-6D19546EBBA0}"/>
              </a:ext>
            </a:extLst>
          </p:cNvPr>
          <p:cNvSpPr/>
          <p:nvPr/>
        </p:nvSpPr>
        <p:spPr>
          <a:xfrm>
            <a:off x="1696778" y="546652"/>
            <a:ext cx="9601200" cy="320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F6F4A"/>
              </a:buClr>
              <a:buSzPts val="1250"/>
              <a:buFont typeface="Calibri"/>
              <a:buNone/>
            </a:pPr>
            <a:r>
              <a:rPr lang="en-US" sz="1400" b="1" dirty="0">
                <a:solidFill>
                  <a:srgbClr val="1F6F4A"/>
                </a:solidFill>
                <a:latin typeface="Calibri"/>
                <a:ea typeface="Calibri"/>
                <a:cs typeface="Calibri"/>
                <a:sym typeface="Calibri"/>
              </a:rPr>
              <a:t>FAIRNESS AND CLIMATE</a:t>
            </a:r>
            <a:endParaRPr sz="1250" dirty="0">
              <a:solidFill>
                <a:schemeClr val="dk1"/>
              </a:solidFill>
              <a:latin typeface="Calibri"/>
              <a:ea typeface="Calibri"/>
              <a:cs typeface="Calibri"/>
              <a:sym typeface="Calibri"/>
            </a:endParaRPr>
          </a:p>
        </p:txBody>
      </p:sp>
      <p:sp>
        <p:nvSpPr>
          <p:cNvPr id="18" name="Google Shape;59;p3">
            <a:extLst>
              <a:ext uri="{FF2B5EF4-FFF2-40B4-BE49-F238E27FC236}">
                <a16:creationId xmlns:a16="http://schemas.microsoft.com/office/drawing/2014/main" id="{04852168-C662-51EA-11E5-1F832CF023CF}"/>
              </a:ext>
            </a:extLst>
          </p:cNvPr>
          <p:cNvSpPr>
            <a:spLocks noGrp="1"/>
          </p:cNvSpPr>
          <p:nvPr>
            <p:ph type="title"/>
          </p:nvPr>
        </p:nvSpPr>
        <p:spPr>
          <a:xfrm>
            <a:off x="1696778" y="434295"/>
            <a:ext cx="8763000" cy="1325563"/>
          </a:xfrm>
          <a:prstGeom prst="rect">
            <a:avLst/>
          </a:prstGeom>
          <a:noFill/>
          <a:ln>
            <a:noFill/>
          </a:ln>
        </p:spPr>
        <p:txBody>
          <a:bodyPr spcFirstLastPara="1" wrap="square" lIns="91425" tIns="45700" rIns="91425" bIns="45700" anchor="ctr" anchorCtr="0">
            <a:noAutofit/>
          </a:bodyPr>
          <a:lstStyle/>
          <a:p>
            <a:pPr lvl="0">
              <a:spcBef>
                <a:spcPts val="0"/>
              </a:spcBef>
              <a:buClr>
                <a:srgbClr val="1A2420"/>
              </a:buClr>
              <a:buSzPts val="2500"/>
            </a:pPr>
            <a:r>
              <a:rPr lang="en-US" sz="2800" b="1" dirty="0">
                <a:solidFill>
                  <a:srgbClr val="1A2420"/>
                </a:solidFill>
                <a:latin typeface="Cambria"/>
                <a:ea typeface="Cambria"/>
                <a:sym typeface="Cambria"/>
              </a:rPr>
              <a:t>Climate Justice and Global Inequality</a:t>
            </a:r>
            <a:endParaRPr sz="2800" b="1" dirty="0">
              <a:solidFill>
                <a:srgbClr val="1A2420"/>
              </a:solidFill>
              <a:latin typeface="Cambria"/>
              <a:ea typeface="Cambria"/>
              <a:sym typeface="Calibri"/>
            </a:endParaRPr>
          </a:p>
        </p:txBody>
      </p:sp>
      <p:cxnSp>
        <p:nvCxnSpPr>
          <p:cNvPr id="20" name="Straight Connector 19">
            <a:extLst>
              <a:ext uri="{FF2B5EF4-FFF2-40B4-BE49-F238E27FC236}">
                <a16:creationId xmlns:a16="http://schemas.microsoft.com/office/drawing/2014/main" id="{FC55C645-BED2-1D96-3823-5F794A4D7E30}"/>
              </a:ext>
            </a:extLst>
          </p:cNvPr>
          <p:cNvCxnSpPr/>
          <p:nvPr/>
        </p:nvCxnSpPr>
        <p:spPr>
          <a:xfrm>
            <a:off x="1024932" y="2010618"/>
            <a:ext cx="8963130" cy="0"/>
          </a:xfrm>
          <a:prstGeom prst="line">
            <a:avLst/>
          </a:prstGeom>
          <a:ln>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4" name="Google Shape;86;p5">
            <a:extLst>
              <a:ext uri="{FF2B5EF4-FFF2-40B4-BE49-F238E27FC236}">
                <a16:creationId xmlns:a16="http://schemas.microsoft.com/office/drawing/2014/main" id="{DB72220D-5C61-1F8F-5572-28D3C73DCAEA}"/>
              </a:ext>
            </a:extLst>
          </p:cNvPr>
          <p:cNvSpPr/>
          <p:nvPr/>
        </p:nvSpPr>
        <p:spPr>
          <a:xfrm>
            <a:off x="639075" y="2601909"/>
            <a:ext cx="11109960" cy="2693569"/>
          </a:xfrm>
          <a:prstGeom prst="rect">
            <a:avLst/>
          </a:prstGeom>
          <a:noFill/>
          <a:ln>
            <a:noFill/>
          </a:ln>
        </p:spPr>
        <p:txBody>
          <a:bodyPr spcFirstLastPara="1" wrap="square" lIns="91425" tIns="45700" rIns="91425" bIns="45700" anchor="t" anchorCtr="0">
            <a:noAutofit/>
          </a:bodyPr>
          <a:lstStyle/>
          <a:p>
            <a:pPr marL="177800" lvl="0" indent="-177800">
              <a:lnSpc>
                <a:spcPct val="128000"/>
              </a:lnSpc>
              <a:buClr>
                <a:srgbClr val="1A2420"/>
              </a:buClr>
              <a:buSzPts val="1450"/>
              <a:buFont typeface="Calibri"/>
              <a:buChar char="•"/>
            </a:pPr>
            <a:r>
              <a:rPr lang="en-US" sz="1600" dirty="0">
                <a:solidFill>
                  <a:srgbClr val="1A2420"/>
                </a:solidFill>
                <a:latin typeface="Calibri"/>
                <a:ea typeface="Calibri"/>
                <a:cs typeface="Calibri"/>
                <a:sym typeface="Calibri"/>
              </a:rPr>
              <a:t>Climate justice </a:t>
            </a:r>
            <a:r>
              <a:rPr lang="en-US" sz="1600" dirty="0" err="1">
                <a:solidFill>
                  <a:srgbClr val="1A2420"/>
                </a:solidFill>
                <a:latin typeface="Calibri"/>
                <a:ea typeface="Calibri"/>
                <a:cs typeface="Calibri"/>
                <a:sym typeface="Calibri"/>
              </a:rPr>
              <a:t>recognises</a:t>
            </a:r>
            <a:r>
              <a:rPr lang="en-US" sz="1600" dirty="0">
                <a:solidFill>
                  <a:srgbClr val="1A2420"/>
                </a:solidFill>
                <a:latin typeface="Calibri"/>
                <a:ea typeface="Calibri"/>
                <a:cs typeface="Calibri"/>
                <a:sym typeface="Calibri"/>
              </a:rPr>
              <a:t> that those who contributed least to climate change are often affected first, and worst</a:t>
            </a:r>
            <a:endParaRPr lang="en-US" sz="1600" dirty="0">
              <a:solidFill>
                <a:schemeClr val="dk1"/>
              </a:solidFill>
              <a:latin typeface="Calibri"/>
              <a:ea typeface="Calibri"/>
              <a:cs typeface="Calibri"/>
              <a:sym typeface="Calibri"/>
            </a:endParaRPr>
          </a:p>
          <a:p>
            <a:pPr marL="177800" lvl="0" indent="-177800">
              <a:lnSpc>
                <a:spcPct val="128000"/>
              </a:lnSpc>
              <a:spcBef>
                <a:spcPts val="800"/>
              </a:spcBef>
              <a:buClr>
                <a:srgbClr val="1A2420"/>
              </a:buClr>
              <a:buSzPts val="1450"/>
              <a:buFont typeface="Calibri"/>
              <a:buChar char="•"/>
            </a:pPr>
            <a:r>
              <a:rPr lang="en-US" sz="1600" dirty="0">
                <a:solidFill>
                  <a:srgbClr val="1A2420"/>
                </a:solidFill>
                <a:latin typeface="Calibri"/>
                <a:ea typeface="Calibri"/>
                <a:cs typeface="Calibri"/>
                <a:sym typeface="Calibri"/>
              </a:rPr>
              <a:t>Global North vs. Global South: wealthier nations have historically emitted the most, while many lower-income nations face the sharpest impacts</a:t>
            </a:r>
            <a:endParaRPr lang="en-US" sz="1600" dirty="0">
              <a:solidFill>
                <a:schemeClr val="dk1"/>
              </a:solidFill>
              <a:latin typeface="Calibri"/>
              <a:ea typeface="Calibri"/>
              <a:cs typeface="Calibri"/>
              <a:sym typeface="Calibri"/>
            </a:endParaRPr>
          </a:p>
          <a:p>
            <a:pPr marL="177800" lvl="0" indent="-177800">
              <a:lnSpc>
                <a:spcPct val="128000"/>
              </a:lnSpc>
              <a:spcBef>
                <a:spcPts val="800"/>
              </a:spcBef>
              <a:buClr>
                <a:srgbClr val="1A2420"/>
              </a:buClr>
              <a:buSzPts val="1450"/>
              <a:buFont typeface="Calibri"/>
              <a:buChar char="•"/>
            </a:pPr>
            <a:r>
              <a:rPr lang="en-US" sz="1600" dirty="0">
                <a:solidFill>
                  <a:srgbClr val="1A2420"/>
                </a:solidFill>
                <a:latin typeface="Calibri"/>
                <a:ea typeface="Calibri"/>
                <a:cs typeface="Calibri"/>
                <a:sym typeface="Calibri"/>
              </a:rPr>
              <a:t>Intergenerational justice: today's decisions shape the world younger and future generations will inherit</a:t>
            </a:r>
            <a:endParaRPr lang="en-US" sz="1600" dirty="0">
              <a:solidFill>
                <a:schemeClr val="dk1"/>
              </a:solidFill>
              <a:latin typeface="Calibri"/>
              <a:ea typeface="Calibri"/>
              <a:cs typeface="Calibri"/>
              <a:sym typeface="Calibri"/>
            </a:endParaRPr>
          </a:p>
          <a:p>
            <a:pPr lvl="0">
              <a:lnSpc>
                <a:spcPct val="128000"/>
              </a:lnSpc>
              <a:spcBef>
                <a:spcPts val="800"/>
              </a:spcBef>
              <a:buClr>
                <a:srgbClr val="1A2420"/>
              </a:buClr>
              <a:buSzPts val="1450"/>
            </a:pPr>
            <a:r>
              <a:rPr lang="en-US" sz="1600" dirty="0">
                <a:solidFill>
                  <a:srgbClr val="1A2420"/>
                </a:solidFill>
                <a:latin typeface="Calibri"/>
                <a:ea typeface="Calibri"/>
                <a:cs typeface="Calibri"/>
                <a:sym typeface="Calibri"/>
              </a:rPr>
              <a:t> </a:t>
            </a:r>
          </a:p>
          <a:p>
            <a:pPr lvl="0">
              <a:lnSpc>
                <a:spcPct val="128000"/>
              </a:lnSpc>
              <a:spcBef>
                <a:spcPts val="800"/>
              </a:spcBef>
              <a:buClr>
                <a:srgbClr val="1A2420"/>
              </a:buClr>
              <a:buSzPts val="1450"/>
            </a:pPr>
            <a:r>
              <a:rPr lang="en-US" sz="1600" dirty="0">
                <a:solidFill>
                  <a:srgbClr val="1A2420"/>
                </a:solidFill>
                <a:latin typeface="Calibri"/>
                <a:ea typeface="Calibri"/>
                <a:cs typeface="Calibri"/>
                <a:sym typeface="Calibri"/>
              </a:rPr>
              <a:t>Watch Mary Robinson discuss </a:t>
            </a:r>
            <a:r>
              <a:rPr lang="en-US" sz="1600" dirty="0">
                <a:solidFill>
                  <a:srgbClr val="1A2420"/>
                </a:solidFill>
                <a:latin typeface="Calibri"/>
                <a:ea typeface="Calibri"/>
                <a:cs typeface="Calibri"/>
                <a:sym typeface="Calibri"/>
                <a:hlinkClick r:id="rId6"/>
              </a:rPr>
              <a:t>Why Climate Change Is a Threat to Human Rights</a:t>
            </a:r>
            <a:r>
              <a:rPr lang="en-US" sz="1600" dirty="0">
                <a:solidFill>
                  <a:srgbClr val="1A2420"/>
                </a:solidFill>
                <a:latin typeface="Calibri"/>
                <a:ea typeface="Calibri"/>
                <a:cs typeface="Calibri"/>
                <a:sym typeface="Calibri"/>
              </a:rPr>
              <a:t>  </a:t>
            </a:r>
          </a:p>
          <a:p>
            <a:pPr lvl="0">
              <a:lnSpc>
                <a:spcPct val="128000"/>
              </a:lnSpc>
              <a:spcBef>
                <a:spcPts val="800"/>
              </a:spcBef>
              <a:buClr>
                <a:srgbClr val="1A2420"/>
              </a:buClr>
              <a:buSzPts val="1450"/>
            </a:pPr>
            <a:endParaRPr lang="en-US" sz="1600" dirty="0">
              <a:solidFill>
                <a:srgbClr val="1A2420"/>
              </a:solidFill>
              <a:latin typeface="Calibri"/>
              <a:ea typeface="Calibri"/>
              <a:cs typeface="Calibri"/>
              <a:sym typeface="Calibri"/>
            </a:endParaRPr>
          </a:p>
        </p:txBody>
      </p:sp>
    </p:spTree>
    <p:extLst>
      <p:ext uri="{BB962C8B-B14F-4D97-AF65-F5344CB8AC3E}">
        <p14:creationId xmlns:p14="http://schemas.microsoft.com/office/powerpoint/2010/main" val="39951338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FAF5C-EC13-E52C-1FAE-5F05D96140A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F918DB7-EFAC-A0E8-0B3D-9513F3E326B0}"/>
              </a:ext>
            </a:extLst>
          </p:cNvPr>
          <p:cNvSpPr/>
          <p:nvPr/>
        </p:nvSpPr>
        <p:spPr>
          <a:xfrm>
            <a:off x="3722914" y="0"/>
            <a:ext cx="8469085" cy="6858000"/>
          </a:xfrm>
          <a:prstGeom prst="rect">
            <a:avLst/>
          </a:prstGeom>
          <a:solidFill>
            <a:srgbClr val="3A557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Light bulb on green grass">
            <a:extLst>
              <a:ext uri="{FF2B5EF4-FFF2-40B4-BE49-F238E27FC236}">
                <a16:creationId xmlns:a16="http://schemas.microsoft.com/office/drawing/2014/main" id="{FEB6A9E5-00ED-C710-1106-B6780AFFC687}"/>
              </a:ext>
            </a:extLst>
          </p:cNvPr>
          <p:cNvPicPr>
            <a:picLocks noChangeAspect="1"/>
          </p:cNvPicPr>
          <p:nvPr/>
        </p:nvPicPr>
        <p:blipFill>
          <a:blip r:embed="rId2">
            <a:alphaModFix amt="15000"/>
          </a:blip>
          <a:srcRect r="17632"/>
          <a:stretch>
            <a:fillRect/>
          </a:stretch>
        </p:blipFill>
        <p:spPr>
          <a:xfrm>
            <a:off x="3722914" y="0"/>
            <a:ext cx="8469086" cy="6858000"/>
          </a:xfrm>
          <a:prstGeom prst="rect">
            <a:avLst/>
          </a:prstGeom>
        </p:spPr>
      </p:pic>
      <p:sp>
        <p:nvSpPr>
          <p:cNvPr id="5" name="Freeform 4">
            <a:extLst>
              <a:ext uri="{FF2B5EF4-FFF2-40B4-BE49-F238E27FC236}">
                <a16:creationId xmlns:a16="http://schemas.microsoft.com/office/drawing/2014/main" id="{55D797A3-8822-B514-3677-FE5A67052394}"/>
              </a:ext>
            </a:extLst>
          </p:cNvPr>
          <p:cNvSpPr/>
          <p:nvPr/>
        </p:nvSpPr>
        <p:spPr>
          <a:xfrm>
            <a:off x="0" y="0"/>
            <a:ext cx="7106596" cy="6858000"/>
          </a:xfrm>
          <a:custGeom>
            <a:avLst/>
            <a:gdLst>
              <a:gd name="csX0" fmla="*/ 0 w 7106596"/>
              <a:gd name="csY0" fmla="*/ 0 h 6858000"/>
              <a:gd name="csX1" fmla="*/ 3677596 w 7106596"/>
              <a:gd name="csY1" fmla="*/ 0 h 6858000"/>
              <a:gd name="csX2" fmla="*/ 3722914 w 7106596"/>
              <a:gd name="csY2" fmla="*/ 0 h 6858000"/>
              <a:gd name="csX3" fmla="*/ 3722914 w 7106596"/>
              <a:gd name="csY3" fmla="*/ 1146 h 6858000"/>
              <a:gd name="csX4" fmla="*/ 3854052 w 7106596"/>
              <a:gd name="csY4" fmla="*/ 4462 h 6858000"/>
              <a:gd name="csX5" fmla="*/ 7106596 w 7106596"/>
              <a:gd name="csY5" fmla="*/ 3429000 h 6858000"/>
              <a:gd name="csX6" fmla="*/ 3854052 w 7106596"/>
              <a:gd name="csY6" fmla="*/ 6853538 h 6858000"/>
              <a:gd name="csX7" fmla="*/ 3722914 w 7106596"/>
              <a:gd name="csY7" fmla="*/ 6856854 h 6858000"/>
              <a:gd name="csX8" fmla="*/ 3722914 w 7106596"/>
              <a:gd name="csY8" fmla="*/ 6858000 h 6858000"/>
              <a:gd name="csX9" fmla="*/ 3677596 w 7106596"/>
              <a:gd name="csY9" fmla="*/ 6858000 h 6858000"/>
              <a:gd name="csX10" fmla="*/ 0 w 7106596"/>
              <a:gd name="csY10"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7106596" h="6858000">
                <a:moveTo>
                  <a:pt x="0" y="0"/>
                </a:moveTo>
                <a:lnTo>
                  <a:pt x="3677596" y="0"/>
                </a:lnTo>
                <a:lnTo>
                  <a:pt x="3722914" y="0"/>
                </a:lnTo>
                <a:lnTo>
                  <a:pt x="3722914" y="1146"/>
                </a:lnTo>
                <a:lnTo>
                  <a:pt x="3854052" y="4462"/>
                </a:lnTo>
                <a:cubicBezTo>
                  <a:pt x="5665832" y="96301"/>
                  <a:pt x="7106596" y="1594397"/>
                  <a:pt x="7106596" y="3429000"/>
                </a:cubicBezTo>
                <a:cubicBezTo>
                  <a:pt x="7106596" y="5263603"/>
                  <a:pt x="5665832" y="6761699"/>
                  <a:pt x="3854052" y="6853538"/>
                </a:cubicBezTo>
                <a:lnTo>
                  <a:pt x="3722914" y="6856854"/>
                </a:lnTo>
                <a:lnTo>
                  <a:pt x="3722914" y="6858000"/>
                </a:lnTo>
                <a:lnTo>
                  <a:pt x="3677596" y="6858000"/>
                </a:lnTo>
                <a:lnTo>
                  <a:pt x="0" y="685800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Footer Placeholder 2">
            <a:extLst>
              <a:ext uri="{FF2B5EF4-FFF2-40B4-BE49-F238E27FC236}">
                <a16:creationId xmlns:a16="http://schemas.microsoft.com/office/drawing/2014/main" id="{AB5B5D11-7099-31EB-D983-D7FE772A1B88}"/>
              </a:ext>
            </a:extLst>
          </p:cNvPr>
          <p:cNvSpPr>
            <a:spLocks noGrp="1"/>
          </p:cNvSpPr>
          <p:nvPr>
            <p:ph type="ftr" sz="quarter" idx="11"/>
          </p:nvPr>
        </p:nvSpPr>
        <p:spPr>
          <a:xfrm>
            <a:off x="7728155" y="6334919"/>
            <a:ext cx="4210664" cy="365125"/>
          </a:xfrm>
        </p:spPr>
        <p:txBody>
          <a:bodyPr/>
          <a:lstStyle/>
          <a:p>
            <a:r>
              <a:rPr lang="en-US" dirty="0" err="1">
                <a:solidFill>
                  <a:schemeClr val="bg1"/>
                </a:solidFill>
                <a:latin typeface="Calibri"/>
                <a:ea typeface="Calibri"/>
                <a:cs typeface="Calibri"/>
                <a:sym typeface="Calibri"/>
              </a:rPr>
              <a:t>GreenFutures</a:t>
            </a:r>
            <a:r>
              <a:rPr lang="en-US" dirty="0">
                <a:solidFill>
                  <a:schemeClr val="bg1"/>
                </a:solidFill>
                <a:latin typeface="Calibri"/>
                <a:ea typeface="Calibri"/>
                <a:cs typeface="Calibri"/>
                <a:sym typeface="Calibri"/>
              </a:rPr>
              <a:t>  |  Lesson 4 · Climate Justice and Futures Thinking</a:t>
            </a:r>
            <a:endParaRPr lang="en-US" dirty="0">
              <a:solidFill>
                <a:schemeClr val="bg1"/>
              </a:solidFill>
              <a:latin typeface="Calibri"/>
              <a:ea typeface="Calibri"/>
              <a:cs typeface="Calibri"/>
            </a:endParaRPr>
          </a:p>
          <a:p>
            <a:endParaRPr lang="en-US" dirty="0"/>
          </a:p>
        </p:txBody>
      </p:sp>
      <p:sp>
        <p:nvSpPr>
          <p:cNvPr id="6" name="Google Shape;73;p4">
            <a:extLst>
              <a:ext uri="{FF2B5EF4-FFF2-40B4-BE49-F238E27FC236}">
                <a16:creationId xmlns:a16="http://schemas.microsoft.com/office/drawing/2014/main" id="{1596D25E-6121-7D0F-A21F-9A286DCBF710}"/>
              </a:ext>
            </a:extLst>
          </p:cNvPr>
          <p:cNvSpPr>
            <a:spLocks noGrp="1"/>
          </p:cNvSpPr>
          <p:nvPr>
            <p:ph sz="half" idx="1"/>
          </p:nvPr>
        </p:nvSpPr>
        <p:spPr>
          <a:xfrm>
            <a:off x="760637" y="2670968"/>
            <a:ext cx="5924551" cy="16033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FFFFFF"/>
              </a:buClr>
              <a:buSzPts val="3000"/>
              <a:buFont typeface="Cambria"/>
              <a:buNone/>
            </a:pPr>
            <a:r>
              <a:rPr lang="en-US" sz="3200" b="1" i="1" dirty="0">
                <a:latin typeface="Cambria"/>
                <a:ea typeface="Cambria"/>
                <a:cs typeface="Calibri"/>
                <a:sym typeface="Cambria"/>
              </a:rPr>
              <a:t>Climate Justice Is Not Just Global, It Is Local Too</a:t>
            </a:r>
            <a:endParaRPr sz="3200" dirty="0">
              <a:latin typeface="Calibri"/>
              <a:ea typeface="Calibri"/>
              <a:cs typeface="Calibri"/>
              <a:sym typeface="Calibri"/>
            </a:endParaRPr>
          </a:p>
        </p:txBody>
      </p:sp>
      <p:sp>
        <p:nvSpPr>
          <p:cNvPr id="8" name="Google Shape;72;p4">
            <a:extLst>
              <a:ext uri="{FF2B5EF4-FFF2-40B4-BE49-F238E27FC236}">
                <a16:creationId xmlns:a16="http://schemas.microsoft.com/office/drawing/2014/main" id="{CDA37940-6712-C2EC-9CBC-AC11051313A6}"/>
              </a:ext>
            </a:extLst>
          </p:cNvPr>
          <p:cNvSpPr>
            <a:spLocks noGrp="1"/>
          </p:cNvSpPr>
          <p:nvPr>
            <p:ph type="title"/>
          </p:nvPr>
        </p:nvSpPr>
        <p:spPr>
          <a:xfrm>
            <a:off x="838200" y="365125"/>
            <a:ext cx="4324350" cy="1325563"/>
          </a:xfrm>
          <a:prstGeom prst="rect">
            <a:avLst/>
          </a:prstGeom>
          <a:noFill/>
          <a:ln>
            <a:noFill/>
          </a:ln>
        </p:spPr>
        <p:txBody>
          <a:bodyPr spcFirstLastPara="1" wrap="square" lIns="91425" tIns="45700" rIns="91425" bIns="45700" anchor="ctr" anchorCtr="0">
            <a:noAutofit/>
          </a:bodyPr>
          <a:lstStyle/>
          <a:p>
            <a:pPr lvl="0">
              <a:spcBef>
                <a:spcPts val="0"/>
              </a:spcBef>
              <a:buClr>
                <a:srgbClr val="D98E2B"/>
              </a:buClr>
              <a:buSzPts val="1400"/>
            </a:pPr>
            <a:r>
              <a:rPr lang="en-US" sz="1600" b="1" dirty="0">
                <a:solidFill>
                  <a:srgbClr val="D98E2B"/>
                </a:solidFill>
                <a:latin typeface="Calibri"/>
                <a:ea typeface="Calibri"/>
                <a:cs typeface="Calibri"/>
                <a:sym typeface="Calibri"/>
              </a:rPr>
              <a:t>🇮🇪  Irish Example</a:t>
            </a:r>
            <a:endParaRPr sz="1600" dirty="0">
              <a:solidFill>
                <a:schemeClr val="dk1"/>
              </a:solidFill>
              <a:latin typeface="Calibri"/>
              <a:ea typeface="Calibri"/>
              <a:cs typeface="Calibri"/>
              <a:sym typeface="Calibri"/>
            </a:endParaRPr>
          </a:p>
        </p:txBody>
      </p:sp>
      <p:sp>
        <p:nvSpPr>
          <p:cNvPr id="12" name="Google Shape;74;p4">
            <a:extLst>
              <a:ext uri="{FF2B5EF4-FFF2-40B4-BE49-F238E27FC236}">
                <a16:creationId xmlns:a16="http://schemas.microsoft.com/office/drawing/2014/main" id="{4E3DEDE0-28AA-BDD3-D27D-B79CFF5EDFD7}"/>
              </a:ext>
            </a:extLst>
          </p:cNvPr>
          <p:cNvSpPr>
            <a:spLocks noGrp="1"/>
          </p:cNvSpPr>
          <p:nvPr>
            <p:ph sz="half" idx="2"/>
          </p:nvPr>
        </p:nvSpPr>
        <p:spPr>
          <a:xfrm>
            <a:off x="7256206" y="576928"/>
            <a:ext cx="4807975" cy="5371588"/>
          </a:xfrm>
          <a:prstGeom prst="rect">
            <a:avLst/>
          </a:prstGeom>
          <a:noFill/>
          <a:ln>
            <a:noFill/>
          </a:ln>
        </p:spPr>
        <p:txBody>
          <a:bodyPr spcFirstLastPara="1" wrap="square" lIns="91425" tIns="45700" rIns="91425" bIns="45700" anchor="ctr" anchorCtr="0">
            <a:noAutofit/>
          </a:bodyPr>
          <a:lstStyle/>
          <a:p>
            <a:pPr marL="177800" lvl="0" indent="-177800">
              <a:lnSpc>
                <a:spcPct val="130000"/>
              </a:lnSpc>
              <a:spcBef>
                <a:spcPts val="0"/>
              </a:spcBef>
              <a:buClr>
                <a:srgbClr val="1A2420"/>
              </a:buClr>
              <a:buSzPts val="1500"/>
              <a:buFont typeface="Calibri"/>
              <a:buChar char="•"/>
            </a:pPr>
            <a:r>
              <a:rPr lang="en-US" sz="1600" dirty="0">
                <a:solidFill>
                  <a:schemeClr val="bg1"/>
                </a:solidFill>
                <a:latin typeface="Calibri"/>
                <a:ea typeface="Calibri"/>
                <a:cs typeface="Calibri"/>
                <a:sym typeface="Calibri"/>
              </a:rPr>
              <a:t>Climate impacts fall unevenly within Ireland too, not just between countries</a:t>
            </a:r>
          </a:p>
          <a:p>
            <a:pPr marL="177800" lvl="0" indent="-177800">
              <a:lnSpc>
                <a:spcPct val="130000"/>
              </a:lnSpc>
              <a:spcBef>
                <a:spcPts val="800"/>
              </a:spcBef>
              <a:buClr>
                <a:srgbClr val="1A2420"/>
              </a:buClr>
              <a:buSzPts val="1500"/>
              <a:buFont typeface="Calibri"/>
              <a:buChar char="•"/>
            </a:pPr>
            <a:r>
              <a:rPr lang="en-US" sz="1600" dirty="0">
                <a:solidFill>
                  <a:schemeClr val="bg1"/>
                </a:solidFill>
                <a:latin typeface="Calibri"/>
                <a:ea typeface="Calibri"/>
                <a:cs typeface="Calibri"/>
                <a:sym typeface="Calibri"/>
              </a:rPr>
              <a:t>Older people and those in energy poverty are more exposed to cold-related harm and rising energy costs (</a:t>
            </a:r>
            <a:r>
              <a:rPr lang="en-US" sz="1600" dirty="0">
                <a:solidFill>
                  <a:schemeClr val="bg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The Irish Times</a:t>
            </a:r>
            <a:r>
              <a:rPr lang="en-US" sz="1600" dirty="0">
                <a:solidFill>
                  <a:schemeClr val="bg1"/>
                </a:solidFill>
                <a:latin typeface="Calibri"/>
                <a:ea typeface="Calibri"/>
                <a:cs typeface="Calibri"/>
                <a:sym typeface="Calibri"/>
              </a:rPr>
              <a:t>)</a:t>
            </a:r>
          </a:p>
          <a:p>
            <a:pPr marL="177800" lvl="0" indent="-177800">
              <a:lnSpc>
                <a:spcPct val="130000"/>
              </a:lnSpc>
              <a:spcBef>
                <a:spcPts val="800"/>
              </a:spcBef>
              <a:buClr>
                <a:srgbClr val="1A2420"/>
              </a:buClr>
              <a:buSzPts val="1500"/>
              <a:buFont typeface="Calibri"/>
              <a:buChar char="•"/>
            </a:pPr>
            <a:r>
              <a:rPr lang="en-US" sz="1600" dirty="0">
                <a:solidFill>
                  <a:schemeClr val="bg1"/>
                </a:solidFill>
                <a:latin typeface="Calibri"/>
                <a:ea typeface="Calibri"/>
                <a:cs typeface="Calibri"/>
                <a:sym typeface="Calibri"/>
              </a:rPr>
              <a:t>Rural communities can bear a disproportionate share of the cost of agricultural transition</a:t>
            </a:r>
          </a:p>
          <a:p>
            <a:pPr marL="177800" lvl="0" indent="-177800">
              <a:lnSpc>
                <a:spcPct val="130000"/>
              </a:lnSpc>
              <a:spcBef>
                <a:spcPts val="800"/>
              </a:spcBef>
              <a:buClr>
                <a:srgbClr val="1A2420"/>
              </a:buClr>
              <a:buSzPts val="1500"/>
              <a:buFont typeface="Calibri"/>
              <a:buChar char="•"/>
            </a:pPr>
            <a:r>
              <a:rPr lang="en-US" sz="1600" dirty="0" err="1">
                <a:solidFill>
                  <a:schemeClr val="bg1"/>
                </a:solidFill>
                <a:latin typeface="Calibri"/>
                <a:ea typeface="Calibri"/>
                <a:cs typeface="Calibri"/>
                <a:sym typeface="Calibri"/>
              </a:rPr>
              <a:t>Traveller</a:t>
            </a:r>
            <a:r>
              <a:rPr lang="en-US" sz="1600" dirty="0">
                <a:solidFill>
                  <a:schemeClr val="bg1"/>
                </a:solidFill>
                <a:latin typeface="Calibri"/>
                <a:ea typeface="Calibri"/>
                <a:cs typeface="Calibri"/>
                <a:sym typeface="Calibri"/>
              </a:rPr>
              <a:t> and some coastal communities face particular exposure to environmental and climate risk </a:t>
            </a:r>
            <a:r>
              <a:rPr lang="en-US" sz="1600" dirty="0">
                <a:solidFill>
                  <a:schemeClr val="bg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(National Women’s Council)</a:t>
            </a:r>
            <a:endParaRPr lang="en-US" sz="1600" dirty="0">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24679246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70E8D6-5B1F-23E2-F3D9-F3506E2882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15B92DF-FDF1-9928-2338-7168825EE9C2}"/>
              </a:ext>
            </a:extLst>
          </p:cNvPr>
          <p:cNvSpPr/>
          <p:nvPr/>
        </p:nvSpPr>
        <p:spPr>
          <a:xfrm>
            <a:off x="3722914" y="0"/>
            <a:ext cx="8469085" cy="6858000"/>
          </a:xfrm>
          <a:prstGeom prst="rect">
            <a:avLst/>
          </a:prstGeom>
          <a:solidFill>
            <a:srgbClr val="3A557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Light bulb on green grass">
            <a:extLst>
              <a:ext uri="{FF2B5EF4-FFF2-40B4-BE49-F238E27FC236}">
                <a16:creationId xmlns:a16="http://schemas.microsoft.com/office/drawing/2014/main" id="{9B1C98C1-9820-E68D-F105-F35394399037}"/>
              </a:ext>
            </a:extLst>
          </p:cNvPr>
          <p:cNvPicPr>
            <a:picLocks noChangeAspect="1"/>
          </p:cNvPicPr>
          <p:nvPr/>
        </p:nvPicPr>
        <p:blipFill>
          <a:blip r:embed="rId2">
            <a:alphaModFix amt="15000"/>
          </a:blip>
          <a:srcRect r="17632"/>
          <a:stretch>
            <a:fillRect/>
          </a:stretch>
        </p:blipFill>
        <p:spPr>
          <a:xfrm>
            <a:off x="3722914" y="0"/>
            <a:ext cx="8469086" cy="6858000"/>
          </a:xfrm>
          <a:prstGeom prst="rect">
            <a:avLst/>
          </a:prstGeom>
        </p:spPr>
      </p:pic>
      <p:sp>
        <p:nvSpPr>
          <p:cNvPr id="5" name="Freeform 4">
            <a:extLst>
              <a:ext uri="{FF2B5EF4-FFF2-40B4-BE49-F238E27FC236}">
                <a16:creationId xmlns:a16="http://schemas.microsoft.com/office/drawing/2014/main" id="{68184CC9-105B-F76A-0113-62BFEA5FE404}"/>
              </a:ext>
            </a:extLst>
          </p:cNvPr>
          <p:cNvSpPr/>
          <p:nvPr/>
        </p:nvSpPr>
        <p:spPr>
          <a:xfrm>
            <a:off x="0" y="0"/>
            <a:ext cx="7106596" cy="6858000"/>
          </a:xfrm>
          <a:custGeom>
            <a:avLst/>
            <a:gdLst>
              <a:gd name="csX0" fmla="*/ 0 w 7106596"/>
              <a:gd name="csY0" fmla="*/ 0 h 6858000"/>
              <a:gd name="csX1" fmla="*/ 3677596 w 7106596"/>
              <a:gd name="csY1" fmla="*/ 0 h 6858000"/>
              <a:gd name="csX2" fmla="*/ 3722914 w 7106596"/>
              <a:gd name="csY2" fmla="*/ 0 h 6858000"/>
              <a:gd name="csX3" fmla="*/ 3722914 w 7106596"/>
              <a:gd name="csY3" fmla="*/ 1146 h 6858000"/>
              <a:gd name="csX4" fmla="*/ 3854052 w 7106596"/>
              <a:gd name="csY4" fmla="*/ 4462 h 6858000"/>
              <a:gd name="csX5" fmla="*/ 7106596 w 7106596"/>
              <a:gd name="csY5" fmla="*/ 3429000 h 6858000"/>
              <a:gd name="csX6" fmla="*/ 3854052 w 7106596"/>
              <a:gd name="csY6" fmla="*/ 6853538 h 6858000"/>
              <a:gd name="csX7" fmla="*/ 3722914 w 7106596"/>
              <a:gd name="csY7" fmla="*/ 6856854 h 6858000"/>
              <a:gd name="csX8" fmla="*/ 3722914 w 7106596"/>
              <a:gd name="csY8" fmla="*/ 6858000 h 6858000"/>
              <a:gd name="csX9" fmla="*/ 3677596 w 7106596"/>
              <a:gd name="csY9" fmla="*/ 6858000 h 6858000"/>
              <a:gd name="csX10" fmla="*/ 0 w 7106596"/>
              <a:gd name="csY10"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7106596" h="6858000">
                <a:moveTo>
                  <a:pt x="0" y="0"/>
                </a:moveTo>
                <a:lnTo>
                  <a:pt x="3677596" y="0"/>
                </a:lnTo>
                <a:lnTo>
                  <a:pt x="3722914" y="0"/>
                </a:lnTo>
                <a:lnTo>
                  <a:pt x="3722914" y="1146"/>
                </a:lnTo>
                <a:lnTo>
                  <a:pt x="3854052" y="4462"/>
                </a:lnTo>
                <a:cubicBezTo>
                  <a:pt x="5665832" y="96301"/>
                  <a:pt x="7106596" y="1594397"/>
                  <a:pt x="7106596" y="3429000"/>
                </a:cubicBezTo>
                <a:cubicBezTo>
                  <a:pt x="7106596" y="5263603"/>
                  <a:pt x="5665832" y="6761699"/>
                  <a:pt x="3854052" y="6853538"/>
                </a:cubicBezTo>
                <a:lnTo>
                  <a:pt x="3722914" y="6856854"/>
                </a:lnTo>
                <a:lnTo>
                  <a:pt x="3722914" y="6858000"/>
                </a:lnTo>
                <a:lnTo>
                  <a:pt x="3677596" y="6858000"/>
                </a:lnTo>
                <a:lnTo>
                  <a:pt x="0" y="685800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Google Shape;73;p4">
            <a:extLst>
              <a:ext uri="{FF2B5EF4-FFF2-40B4-BE49-F238E27FC236}">
                <a16:creationId xmlns:a16="http://schemas.microsoft.com/office/drawing/2014/main" id="{EA167229-77F8-E722-B3CA-453722BB0D26}"/>
              </a:ext>
            </a:extLst>
          </p:cNvPr>
          <p:cNvSpPr>
            <a:spLocks noGrp="1"/>
          </p:cNvSpPr>
          <p:nvPr>
            <p:ph sz="half" idx="1"/>
          </p:nvPr>
        </p:nvSpPr>
        <p:spPr>
          <a:xfrm>
            <a:off x="760637" y="2670968"/>
            <a:ext cx="5924551" cy="2313987"/>
          </a:xfrm>
          <a:prstGeom prst="rect">
            <a:avLst/>
          </a:prstGeom>
          <a:noFill/>
          <a:ln>
            <a:noFill/>
          </a:ln>
        </p:spPr>
        <p:txBody>
          <a:bodyPr spcFirstLastPara="1" wrap="square" lIns="91425" tIns="45700" rIns="91425" bIns="45700" anchor="t" anchorCtr="0">
            <a:noAutofit/>
          </a:bodyPr>
          <a:lstStyle/>
          <a:p>
            <a:pPr marL="0" lvl="0" indent="0">
              <a:spcBef>
                <a:spcPts val="0"/>
              </a:spcBef>
              <a:buClr>
                <a:srgbClr val="FFFFFF"/>
              </a:buClr>
              <a:buSzPts val="3000"/>
              <a:buNone/>
            </a:pPr>
            <a:r>
              <a:rPr lang="en-US" sz="3200" b="1" i="1" dirty="0">
                <a:latin typeface="Cambria"/>
                <a:ea typeface="Cambria"/>
                <a:cs typeface="Cambria"/>
                <a:sym typeface="Cambria"/>
              </a:rPr>
              <a:t>Is it fair to ask individuals to change their lifestyle when corporations cause most emissions?</a:t>
            </a:r>
            <a:endParaRPr lang="en-US" sz="3200" dirty="0">
              <a:latin typeface="Calibri"/>
              <a:ea typeface="Calibri"/>
              <a:cs typeface="Calibri"/>
              <a:sym typeface="Calibri"/>
            </a:endParaRPr>
          </a:p>
        </p:txBody>
      </p:sp>
      <p:sp>
        <p:nvSpPr>
          <p:cNvPr id="8" name="Google Shape;72;p4">
            <a:extLst>
              <a:ext uri="{FF2B5EF4-FFF2-40B4-BE49-F238E27FC236}">
                <a16:creationId xmlns:a16="http://schemas.microsoft.com/office/drawing/2014/main" id="{D42EACB6-0458-96B8-8B9D-31AB2337D0B1}"/>
              </a:ext>
            </a:extLst>
          </p:cNvPr>
          <p:cNvSpPr>
            <a:spLocks noGrp="1"/>
          </p:cNvSpPr>
          <p:nvPr>
            <p:ph type="title"/>
          </p:nvPr>
        </p:nvSpPr>
        <p:spPr>
          <a:xfrm>
            <a:off x="838200" y="365125"/>
            <a:ext cx="4324350" cy="1325563"/>
          </a:xfrm>
          <a:prstGeom prst="rect">
            <a:avLst/>
          </a:prstGeom>
          <a:noFill/>
          <a:ln>
            <a:noFill/>
          </a:ln>
        </p:spPr>
        <p:txBody>
          <a:bodyPr spcFirstLastPara="1" wrap="square" lIns="91425" tIns="45700" rIns="91425" bIns="45700" anchor="ctr" anchorCtr="0">
            <a:noAutofit/>
          </a:bodyPr>
          <a:lstStyle/>
          <a:p>
            <a:pPr lvl="0">
              <a:spcBef>
                <a:spcPts val="0"/>
              </a:spcBef>
              <a:buClr>
                <a:srgbClr val="D98E2B"/>
              </a:buClr>
              <a:buSzPts val="1400"/>
            </a:pPr>
            <a:r>
              <a:rPr lang="en-US" sz="1600" b="1" dirty="0">
                <a:solidFill>
                  <a:srgbClr val="D98E2B"/>
                </a:solidFill>
                <a:latin typeface="Calibri"/>
                <a:ea typeface="Calibri"/>
                <a:cs typeface="Calibri"/>
                <a:sym typeface="Calibri"/>
              </a:rPr>
              <a:t>Reflection – There is no single right answer  </a:t>
            </a:r>
            <a:endParaRPr sz="1600" dirty="0">
              <a:solidFill>
                <a:schemeClr val="dk1"/>
              </a:solidFill>
              <a:latin typeface="Calibri"/>
              <a:ea typeface="Calibri"/>
              <a:cs typeface="Calibri"/>
              <a:sym typeface="Calibri"/>
            </a:endParaRPr>
          </a:p>
        </p:txBody>
      </p:sp>
      <p:sp>
        <p:nvSpPr>
          <p:cNvPr id="10" name="Google Shape;94;p6">
            <a:extLst>
              <a:ext uri="{FF2B5EF4-FFF2-40B4-BE49-F238E27FC236}">
                <a16:creationId xmlns:a16="http://schemas.microsoft.com/office/drawing/2014/main" id="{011BA0CF-5C26-CA78-1F6B-71ACADC7354E}"/>
              </a:ext>
            </a:extLst>
          </p:cNvPr>
          <p:cNvSpPr/>
          <p:nvPr/>
        </p:nvSpPr>
        <p:spPr>
          <a:xfrm>
            <a:off x="7363240" y="950490"/>
            <a:ext cx="4828760" cy="344095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CFE3E0"/>
              </a:buClr>
              <a:buSzPts val="1400"/>
              <a:buFont typeface="Calibri"/>
              <a:buNone/>
            </a:pPr>
            <a:r>
              <a:rPr lang="en-US" sz="1600" dirty="0">
                <a:solidFill>
                  <a:schemeClr val="bg1"/>
                </a:solidFill>
                <a:latin typeface="Calibri"/>
                <a:ea typeface="Calibri"/>
                <a:cs typeface="Calibri"/>
                <a:sym typeface="Calibri"/>
              </a:rPr>
              <a:t>Follow-up: Should Ireland reduce its national herd to meet climate targets and who should decide?</a:t>
            </a:r>
            <a:endParaRPr sz="1600" dirty="0">
              <a:solidFill>
                <a:schemeClr val="bg1"/>
              </a:solidFill>
              <a:latin typeface="Calibri"/>
              <a:ea typeface="Calibri"/>
              <a:cs typeface="Calibri"/>
              <a:sym typeface="Calibri"/>
            </a:endParaRPr>
          </a:p>
        </p:txBody>
      </p:sp>
      <p:sp>
        <p:nvSpPr>
          <p:cNvPr id="14" name="Footer Placeholder 2">
            <a:extLst>
              <a:ext uri="{FF2B5EF4-FFF2-40B4-BE49-F238E27FC236}">
                <a16:creationId xmlns:a16="http://schemas.microsoft.com/office/drawing/2014/main" id="{95D0077E-C696-139F-63E9-E33E3687FE46}"/>
              </a:ext>
            </a:extLst>
          </p:cNvPr>
          <p:cNvSpPr>
            <a:spLocks noGrp="1"/>
          </p:cNvSpPr>
          <p:nvPr>
            <p:ph type="ftr" sz="quarter" idx="11"/>
          </p:nvPr>
        </p:nvSpPr>
        <p:spPr>
          <a:xfrm>
            <a:off x="7728155" y="6334919"/>
            <a:ext cx="4210664" cy="365125"/>
          </a:xfrm>
        </p:spPr>
        <p:txBody>
          <a:bodyPr/>
          <a:lstStyle/>
          <a:p>
            <a:r>
              <a:rPr lang="en-US" dirty="0" err="1">
                <a:solidFill>
                  <a:schemeClr val="bg1"/>
                </a:solidFill>
                <a:latin typeface="Calibri"/>
                <a:ea typeface="Calibri"/>
                <a:cs typeface="Calibri"/>
                <a:sym typeface="Calibri"/>
              </a:rPr>
              <a:t>GreenFutures</a:t>
            </a:r>
            <a:r>
              <a:rPr lang="en-US" dirty="0">
                <a:solidFill>
                  <a:schemeClr val="bg1"/>
                </a:solidFill>
                <a:latin typeface="Calibri"/>
                <a:ea typeface="Calibri"/>
                <a:cs typeface="Calibri"/>
                <a:sym typeface="Calibri"/>
              </a:rPr>
              <a:t>  |  Lesson 4 · Climate Justice and Futures Thinking</a:t>
            </a:r>
            <a:endParaRPr lang="en-US" dirty="0">
              <a:solidFill>
                <a:schemeClr val="bg1"/>
              </a:solidFill>
              <a:latin typeface="Calibri"/>
              <a:ea typeface="Calibri"/>
              <a:cs typeface="Calibri"/>
            </a:endParaRPr>
          </a:p>
          <a:p>
            <a:endParaRPr lang="en-US" dirty="0"/>
          </a:p>
        </p:txBody>
      </p:sp>
    </p:spTree>
    <p:extLst>
      <p:ext uri="{BB962C8B-B14F-4D97-AF65-F5344CB8AC3E}">
        <p14:creationId xmlns:p14="http://schemas.microsoft.com/office/powerpoint/2010/main" val="13137603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C12006-B150-12A8-5283-55738BC1A404}"/>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16456ABD-3DB5-56F0-0310-E6706BFDBF7D}"/>
              </a:ext>
            </a:extLst>
          </p:cNvPr>
          <p:cNvPicPr>
            <a:picLocks noChangeAspect="1"/>
          </p:cNvPicPr>
          <p:nvPr/>
        </p:nvPicPr>
        <p:blipFill>
          <a:blip r:embed="rId3"/>
          <a:stretch>
            <a:fillRect/>
          </a:stretch>
        </p:blipFill>
        <p:spPr>
          <a:xfrm>
            <a:off x="893967" y="706672"/>
            <a:ext cx="640135" cy="640135"/>
          </a:xfrm>
          <a:prstGeom prst="rect">
            <a:avLst/>
          </a:prstGeom>
        </p:spPr>
      </p:pic>
      <p:pic>
        <p:nvPicPr>
          <p:cNvPr id="33" name="Picture 32">
            <a:extLst>
              <a:ext uri="{FF2B5EF4-FFF2-40B4-BE49-F238E27FC236}">
                <a16:creationId xmlns:a16="http://schemas.microsoft.com/office/drawing/2014/main" id="{F1653FA8-C21B-90B1-F2C6-D4ABA8598F8D}"/>
              </a:ext>
            </a:extLst>
          </p:cNvPr>
          <p:cNvPicPr>
            <a:picLocks noChangeAspect="1"/>
          </p:cNvPicPr>
          <p:nvPr/>
        </p:nvPicPr>
        <p:blipFill>
          <a:blip r:embed="rId4"/>
          <a:srcRect l="87917" t="63778" r="-42438" b="-127335"/>
          <a:stretch>
            <a:fillRect/>
          </a:stretch>
        </p:blipFill>
        <p:spPr>
          <a:xfrm>
            <a:off x="12471849" y="5672623"/>
            <a:ext cx="3385862" cy="5352455"/>
          </a:xfrm>
          <a:custGeom>
            <a:avLst/>
            <a:gdLst>
              <a:gd name="csX0" fmla="*/ 750375 w 3385862"/>
              <a:gd name="csY0" fmla="*/ 0 h 5352455"/>
              <a:gd name="csX1" fmla="*/ 3302525 w 3385862"/>
              <a:gd name="csY1" fmla="*/ 4420453 h 5352455"/>
              <a:gd name="csX2" fmla="*/ 3075125 w 3385862"/>
              <a:gd name="csY2" fmla="*/ 5269118 h 5352455"/>
              <a:gd name="csX3" fmla="*/ 2226460 w 3385862"/>
              <a:gd name="csY3" fmla="*/ 5041719 h 5352455"/>
              <a:gd name="csX4" fmla="*/ 0 w 3385862"/>
              <a:gd name="csY4" fmla="*/ 1185377 h 5352455"/>
              <a:gd name="csX5" fmla="*/ 750375 w 3385862"/>
              <a:gd name="csY5" fmla="*/ 1185377 h 5352455"/>
              <a:gd name="csX6" fmla="*/ 750375 w 3385862"/>
              <a:gd name="csY6" fmla="*/ 0 h 535245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385862" h="5352455">
                <a:moveTo>
                  <a:pt x="750375" y="0"/>
                </a:moveTo>
                <a:lnTo>
                  <a:pt x="3302525" y="4420453"/>
                </a:lnTo>
                <a:cubicBezTo>
                  <a:pt x="3474083" y="4717600"/>
                  <a:pt x="3372273" y="5097560"/>
                  <a:pt x="3075125" y="5269118"/>
                </a:cubicBezTo>
                <a:cubicBezTo>
                  <a:pt x="2777978" y="5440676"/>
                  <a:pt x="2398018" y="5338866"/>
                  <a:pt x="2226460" y="5041719"/>
                </a:cubicBezTo>
                <a:lnTo>
                  <a:pt x="0" y="1185377"/>
                </a:lnTo>
                <a:lnTo>
                  <a:pt x="750375" y="1185377"/>
                </a:lnTo>
                <a:lnTo>
                  <a:pt x="750375" y="0"/>
                </a:lnTo>
                <a:close/>
              </a:path>
            </a:pathLst>
          </a:custGeom>
        </p:spPr>
      </p:pic>
      <p:pic>
        <p:nvPicPr>
          <p:cNvPr id="32" name="Picture 31">
            <a:extLst>
              <a:ext uri="{FF2B5EF4-FFF2-40B4-BE49-F238E27FC236}">
                <a16:creationId xmlns:a16="http://schemas.microsoft.com/office/drawing/2014/main" id="{F4A4434C-F916-110C-0076-97CE891B9D82}"/>
              </a:ext>
            </a:extLst>
          </p:cNvPr>
          <p:cNvPicPr>
            <a:picLocks noChangeAspect="1"/>
          </p:cNvPicPr>
          <p:nvPr/>
        </p:nvPicPr>
        <p:blipFill>
          <a:blip r:embed="rId4"/>
          <a:srcRect l="35881" t="100000" r="-8881" b="-188072"/>
          <a:stretch>
            <a:fillRect/>
          </a:stretch>
        </p:blipFill>
        <p:spPr>
          <a:xfrm>
            <a:off x="9240302" y="6858000"/>
            <a:ext cx="4533427" cy="6154719"/>
          </a:xfrm>
          <a:custGeom>
            <a:avLst/>
            <a:gdLst>
              <a:gd name="csX0" fmla="*/ 0 w 4533427"/>
              <a:gd name="csY0" fmla="*/ 0 h 6154719"/>
              <a:gd name="csX1" fmla="*/ 1434753 w 4533427"/>
              <a:gd name="csY1" fmla="*/ 0 h 6154719"/>
              <a:gd name="csX2" fmla="*/ 4450090 w 4533427"/>
              <a:gd name="csY2" fmla="*/ 5222717 h 6154719"/>
              <a:gd name="csX3" fmla="*/ 4222690 w 4533427"/>
              <a:gd name="csY3" fmla="*/ 6071382 h 6154719"/>
              <a:gd name="csX4" fmla="*/ 3374025 w 4533427"/>
              <a:gd name="csY4" fmla="*/ 5843983 h 6154719"/>
              <a:gd name="csX5" fmla="*/ 0 w 4533427"/>
              <a:gd name="csY5" fmla="*/ 0 h 6154719"/>
            </a:gdLst>
            <a:ahLst/>
            <a:cxnLst>
              <a:cxn ang="0">
                <a:pos x="csX0" y="csY0"/>
              </a:cxn>
              <a:cxn ang="0">
                <a:pos x="csX1" y="csY1"/>
              </a:cxn>
              <a:cxn ang="0">
                <a:pos x="csX2" y="csY2"/>
              </a:cxn>
              <a:cxn ang="0">
                <a:pos x="csX3" y="csY3"/>
              </a:cxn>
              <a:cxn ang="0">
                <a:pos x="csX4" y="csY4"/>
              </a:cxn>
              <a:cxn ang="0">
                <a:pos x="csX5" y="csY5"/>
              </a:cxn>
            </a:cxnLst>
            <a:rect l="l" t="t" r="r" b="b"/>
            <a:pathLst>
              <a:path w="4533427" h="6154719">
                <a:moveTo>
                  <a:pt x="0" y="0"/>
                </a:moveTo>
                <a:lnTo>
                  <a:pt x="1434753" y="0"/>
                </a:lnTo>
                <a:lnTo>
                  <a:pt x="4450090" y="5222717"/>
                </a:lnTo>
                <a:cubicBezTo>
                  <a:pt x="4621648" y="5519864"/>
                  <a:pt x="4519838" y="5899824"/>
                  <a:pt x="4222690" y="6071382"/>
                </a:cubicBezTo>
                <a:cubicBezTo>
                  <a:pt x="3925543" y="6242940"/>
                  <a:pt x="3545583" y="6141130"/>
                  <a:pt x="3374025" y="5843983"/>
                </a:cubicBezTo>
                <a:lnTo>
                  <a:pt x="0" y="0"/>
                </a:lnTo>
                <a:close/>
              </a:path>
            </a:pathLst>
          </a:custGeom>
        </p:spPr>
      </p:pic>
      <p:pic>
        <p:nvPicPr>
          <p:cNvPr id="31" name="Picture 30">
            <a:extLst>
              <a:ext uri="{FF2B5EF4-FFF2-40B4-BE49-F238E27FC236}">
                <a16:creationId xmlns:a16="http://schemas.microsoft.com/office/drawing/2014/main" id="{D6D8C76F-F0C4-7059-F6B5-2FBD347FD511}"/>
              </a:ext>
            </a:extLst>
          </p:cNvPr>
          <p:cNvPicPr>
            <a:picLocks noChangeAspect="1"/>
          </p:cNvPicPr>
          <p:nvPr/>
        </p:nvPicPr>
        <p:blipFill>
          <a:blip r:embed="rId4"/>
          <a:srcRect l="61893" t="100000" r="-16414" b="-127335"/>
          <a:stretch>
            <a:fillRect/>
          </a:stretch>
        </p:blipFill>
        <p:spPr>
          <a:xfrm>
            <a:off x="10855700" y="6858000"/>
            <a:ext cx="3385862" cy="4167078"/>
          </a:xfrm>
          <a:custGeom>
            <a:avLst/>
            <a:gdLst>
              <a:gd name="csX0" fmla="*/ 0 w 3385862"/>
              <a:gd name="csY0" fmla="*/ 0 h 4167078"/>
              <a:gd name="csX1" fmla="*/ 1434753 w 3385862"/>
              <a:gd name="csY1" fmla="*/ 0 h 4167078"/>
              <a:gd name="csX2" fmla="*/ 3302525 w 3385862"/>
              <a:gd name="csY2" fmla="*/ 3235076 h 4167078"/>
              <a:gd name="csX3" fmla="*/ 3075126 w 3385862"/>
              <a:gd name="csY3" fmla="*/ 4083741 h 4167078"/>
              <a:gd name="csX4" fmla="*/ 2226460 w 3385862"/>
              <a:gd name="csY4" fmla="*/ 3856342 h 4167078"/>
              <a:gd name="csX5" fmla="*/ 0 w 3385862"/>
              <a:gd name="csY5" fmla="*/ 0 h 4167078"/>
            </a:gdLst>
            <a:ahLst/>
            <a:cxnLst>
              <a:cxn ang="0">
                <a:pos x="csX0" y="csY0"/>
              </a:cxn>
              <a:cxn ang="0">
                <a:pos x="csX1" y="csY1"/>
              </a:cxn>
              <a:cxn ang="0">
                <a:pos x="csX2" y="csY2"/>
              </a:cxn>
              <a:cxn ang="0">
                <a:pos x="csX3" y="csY3"/>
              </a:cxn>
              <a:cxn ang="0">
                <a:pos x="csX4" y="csY4"/>
              </a:cxn>
              <a:cxn ang="0">
                <a:pos x="csX5" y="csY5"/>
              </a:cxn>
            </a:cxnLst>
            <a:rect l="l" t="t" r="r" b="b"/>
            <a:pathLst>
              <a:path w="3385862" h="4167078">
                <a:moveTo>
                  <a:pt x="0" y="0"/>
                </a:moveTo>
                <a:lnTo>
                  <a:pt x="1434753" y="0"/>
                </a:lnTo>
                <a:lnTo>
                  <a:pt x="3302525" y="3235076"/>
                </a:lnTo>
                <a:cubicBezTo>
                  <a:pt x="3474083" y="3532223"/>
                  <a:pt x="3372273" y="3912183"/>
                  <a:pt x="3075126" y="4083741"/>
                </a:cubicBezTo>
                <a:cubicBezTo>
                  <a:pt x="2777978" y="4255299"/>
                  <a:pt x="2398018" y="4153489"/>
                  <a:pt x="2226460" y="3856342"/>
                </a:cubicBezTo>
                <a:lnTo>
                  <a:pt x="0" y="0"/>
                </a:lnTo>
                <a:close/>
              </a:path>
            </a:pathLst>
          </a:custGeom>
        </p:spPr>
      </p:pic>
      <p:pic>
        <p:nvPicPr>
          <p:cNvPr id="7" name="Picture 6">
            <a:extLst>
              <a:ext uri="{FF2B5EF4-FFF2-40B4-BE49-F238E27FC236}">
                <a16:creationId xmlns:a16="http://schemas.microsoft.com/office/drawing/2014/main" id="{4885334D-44E0-1652-CAB3-DE6B09FEB126}"/>
              </a:ext>
            </a:extLst>
          </p:cNvPr>
          <p:cNvPicPr>
            <a:picLocks noChangeAspect="1"/>
          </p:cNvPicPr>
          <p:nvPr/>
        </p:nvPicPr>
        <p:blipFill>
          <a:blip r:embed="rId5"/>
          <a:stretch>
            <a:fillRect/>
          </a:stretch>
        </p:blipFill>
        <p:spPr>
          <a:xfrm>
            <a:off x="9870120" y="42862"/>
            <a:ext cx="2201187" cy="1967756"/>
          </a:xfrm>
          <a:prstGeom prst="rect">
            <a:avLst/>
          </a:prstGeom>
        </p:spPr>
      </p:pic>
      <p:sp>
        <p:nvSpPr>
          <p:cNvPr id="2" name="Footer Placeholder 1">
            <a:extLst>
              <a:ext uri="{FF2B5EF4-FFF2-40B4-BE49-F238E27FC236}">
                <a16:creationId xmlns:a16="http://schemas.microsoft.com/office/drawing/2014/main" id="{AE849796-5C2C-D911-49FF-00E79F7FB352}"/>
              </a:ext>
            </a:extLst>
          </p:cNvPr>
          <p:cNvSpPr>
            <a:spLocks noGrp="1"/>
          </p:cNvSpPr>
          <p:nvPr>
            <p:ph type="ftr" sz="quarter" idx="11"/>
          </p:nvPr>
        </p:nvSpPr>
        <p:spPr>
          <a:xfrm>
            <a:off x="4038600" y="6356350"/>
            <a:ext cx="4241242" cy="365125"/>
          </a:xfrm>
        </p:spPr>
        <p:txBody>
          <a:bodyPr/>
          <a:lstStyle/>
          <a:p>
            <a:r>
              <a:rPr lang="en-US" dirty="0" err="1">
                <a:solidFill>
                  <a:srgbClr val="4B5D55"/>
                </a:solidFill>
                <a:latin typeface="Calibri"/>
                <a:ea typeface="Calibri"/>
                <a:cs typeface="Calibri"/>
                <a:sym typeface="Calibri"/>
              </a:rPr>
              <a:t>GreenFutures</a:t>
            </a:r>
            <a:r>
              <a:rPr lang="en-US" dirty="0">
                <a:solidFill>
                  <a:srgbClr val="4B5D55"/>
                </a:solidFill>
                <a:latin typeface="Calibri"/>
                <a:ea typeface="Calibri"/>
                <a:cs typeface="Calibri"/>
                <a:sym typeface="Calibri"/>
              </a:rPr>
              <a:t>  |  Lesson 4 · Climate Justice and Futures Thinking</a:t>
            </a:r>
            <a:endParaRPr lang="en-US" dirty="0"/>
          </a:p>
          <a:p>
            <a:endParaRPr lang="en-US" dirty="0"/>
          </a:p>
        </p:txBody>
      </p:sp>
      <p:sp>
        <p:nvSpPr>
          <p:cNvPr id="6" name="Google Shape;57;p3">
            <a:extLst>
              <a:ext uri="{FF2B5EF4-FFF2-40B4-BE49-F238E27FC236}">
                <a16:creationId xmlns:a16="http://schemas.microsoft.com/office/drawing/2014/main" id="{FC6A994E-EFEE-5B0B-73F9-33602C798466}"/>
              </a:ext>
            </a:extLst>
          </p:cNvPr>
          <p:cNvSpPr/>
          <p:nvPr/>
        </p:nvSpPr>
        <p:spPr>
          <a:xfrm>
            <a:off x="894022" y="706727"/>
            <a:ext cx="640080" cy="640080"/>
          </a:xfrm>
          <a:prstGeom prst="rect">
            <a:avLst/>
          </a:prstGeom>
          <a:noFill/>
          <a:ln>
            <a:noFill/>
          </a:ln>
        </p:spPr>
        <p:txBody>
          <a:bodyPr spcFirstLastPara="1" wrap="square" lIns="91425" tIns="45700" rIns="91425" bIns="45700" anchor="ctr" anchorCtr="0">
            <a:noAutofit/>
          </a:bodyPr>
          <a:lstStyle/>
          <a:p>
            <a:pPr lvl="0" algn="ctr">
              <a:buClr>
                <a:srgbClr val="FFFFFF"/>
              </a:buClr>
              <a:buSzPts val="2200"/>
            </a:pPr>
            <a:r>
              <a:rPr lang="en-US" sz="2200" dirty="0">
                <a:solidFill>
                  <a:srgbClr val="FFFFFF"/>
                </a:solidFill>
                <a:latin typeface="Calibri"/>
                <a:ea typeface="Calibri"/>
                <a:cs typeface="Calibri"/>
                <a:sym typeface="Calibri"/>
              </a:rPr>
              <a:t>🧭</a:t>
            </a:r>
            <a:endParaRPr lang="en-US" sz="2200" dirty="0">
              <a:solidFill>
                <a:schemeClr val="dk1"/>
              </a:solidFill>
              <a:latin typeface="Calibri"/>
              <a:ea typeface="Calibri"/>
              <a:cs typeface="Calibri"/>
              <a:sym typeface="Calibri"/>
            </a:endParaRPr>
          </a:p>
        </p:txBody>
      </p:sp>
      <p:sp>
        <p:nvSpPr>
          <p:cNvPr id="16" name="Google Shape;58;p3">
            <a:extLst>
              <a:ext uri="{FF2B5EF4-FFF2-40B4-BE49-F238E27FC236}">
                <a16:creationId xmlns:a16="http://schemas.microsoft.com/office/drawing/2014/main" id="{482ED7D6-CF7D-8435-27BD-E26D2E71B52A}"/>
              </a:ext>
            </a:extLst>
          </p:cNvPr>
          <p:cNvSpPr/>
          <p:nvPr/>
        </p:nvSpPr>
        <p:spPr>
          <a:xfrm>
            <a:off x="1696778" y="546652"/>
            <a:ext cx="9601200" cy="320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F6F4A"/>
              </a:buClr>
              <a:buSzPts val="1250"/>
              <a:buFont typeface="Calibri"/>
              <a:buNone/>
            </a:pPr>
            <a:r>
              <a:rPr lang="en-US" sz="1400" b="1" dirty="0">
                <a:solidFill>
                  <a:srgbClr val="1F6F4A"/>
                </a:solidFill>
                <a:latin typeface="Calibri"/>
                <a:ea typeface="Calibri"/>
                <a:cs typeface="Calibri"/>
                <a:sym typeface="Calibri"/>
              </a:rPr>
              <a:t>BACK TO AI, BRIEFLY</a:t>
            </a:r>
            <a:endParaRPr sz="1250" dirty="0">
              <a:solidFill>
                <a:schemeClr val="dk1"/>
              </a:solidFill>
              <a:latin typeface="Calibri"/>
              <a:ea typeface="Calibri"/>
              <a:cs typeface="Calibri"/>
              <a:sym typeface="Calibri"/>
            </a:endParaRPr>
          </a:p>
        </p:txBody>
      </p:sp>
      <p:sp>
        <p:nvSpPr>
          <p:cNvPr id="18" name="Google Shape;59;p3">
            <a:extLst>
              <a:ext uri="{FF2B5EF4-FFF2-40B4-BE49-F238E27FC236}">
                <a16:creationId xmlns:a16="http://schemas.microsoft.com/office/drawing/2014/main" id="{3702BBA7-1FF8-19E6-358F-F92EFFAE48D9}"/>
              </a:ext>
            </a:extLst>
          </p:cNvPr>
          <p:cNvSpPr>
            <a:spLocks noGrp="1"/>
          </p:cNvSpPr>
          <p:nvPr>
            <p:ph type="title"/>
          </p:nvPr>
        </p:nvSpPr>
        <p:spPr>
          <a:xfrm>
            <a:off x="1696778" y="434295"/>
            <a:ext cx="8763000" cy="1325563"/>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A2420"/>
              </a:buClr>
              <a:buSzPts val="2500"/>
              <a:buFont typeface="Cambria"/>
              <a:buNone/>
            </a:pPr>
            <a:r>
              <a:rPr lang="en-US" sz="2800" b="1" dirty="0">
                <a:solidFill>
                  <a:srgbClr val="1A2420"/>
                </a:solidFill>
                <a:latin typeface="Cambria"/>
                <a:ea typeface="Cambria"/>
                <a:cs typeface="Cambria"/>
                <a:sym typeface="Cambria"/>
              </a:rPr>
              <a:t>Fairness in AI Systems, Revisited</a:t>
            </a:r>
            <a:endParaRPr sz="2500" dirty="0">
              <a:solidFill>
                <a:schemeClr val="dk1"/>
              </a:solidFill>
              <a:latin typeface="Calibri"/>
              <a:ea typeface="Calibri"/>
              <a:cs typeface="Calibri"/>
              <a:sym typeface="Calibri"/>
            </a:endParaRPr>
          </a:p>
        </p:txBody>
      </p:sp>
      <p:cxnSp>
        <p:nvCxnSpPr>
          <p:cNvPr id="20" name="Straight Connector 19">
            <a:extLst>
              <a:ext uri="{FF2B5EF4-FFF2-40B4-BE49-F238E27FC236}">
                <a16:creationId xmlns:a16="http://schemas.microsoft.com/office/drawing/2014/main" id="{6984B8B3-1E7F-FDC0-2729-0BD921A08C7E}"/>
              </a:ext>
            </a:extLst>
          </p:cNvPr>
          <p:cNvCxnSpPr/>
          <p:nvPr/>
        </p:nvCxnSpPr>
        <p:spPr>
          <a:xfrm>
            <a:off x="1024932" y="2010618"/>
            <a:ext cx="8963130" cy="0"/>
          </a:xfrm>
          <a:prstGeom prst="line">
            <a:avLst/>
          </a:prstGeom>
          <a:ln>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5" name="Google Shape;110;p7">
            <a:extLst>
              <a:ext uri="{FF2B5EF4-FFF2-40B4-BE49-F238E27FC236}">
                <a16:creationId xmlns:a16="http://schemas.microsoft.com/office/drawing/2014/main" id="{1945A8A6-AFAF-A97C-DAAE-8BF817E69AC6}"/>
              </a:ext>
            </a:extLst>
          </p:cNvPr>
          <p:cNvSpPr/>
          <p:nvPr/>
        </p:nvSpPr>
        <p:spPr>
          <a:xfrm>
            <a:off x="523298" y="2122974"/>
            <a:ext cx="11109960" cy="3549647"/>
          </a:xfrm>
          <a:prstGeom prst="rect">
            <a:avLst/>
          </a:prstGeom>
          <a:noFill/>
          <a:ln>
            <a:noFill/>
          </a:ln>
        </p:spPr>
        <p:txBody>
          <a:bodyPr spcFirstLastPara="1" wrap="square" lIns="91425" tIns="45700" rIns="91425" bIns="45700" anchor="t" anchorCtr="0">
            <a:noAutofit/>
          </a:bodyPr>
          <a:lstStyle/>
          <a:p>
            <a:pPr marL="177800" lvl="0" indent="-177800">
              <a:lnSpc>
                <a:spcPct val="128000"/>
              </a:lnSpc>
              <a:buClr>
                <a:srgbClr val="1A2420"/>
              </a:buClr>
              <a:buSzPts val="1450"/>
              <a:buFont typeface="Calibri"/>
              <a:buChar char="•"/>
            </a:pPr>
            <a:r>
              <a:rPr lang="en-US" sz="1600" dirty="0">
                <a:solidFill>
                  <a:srgbClr val="1A2420"/>
                </a:solidFill>
                <a:latin typeface="Calibri"/>
                <a:ea typeface="Calibri"/>
                <a:cs typeface="Calibri"/>
                <a:sym typeface="Calibri"/>
              </a:rPr>
              <a:t>In Lesson 2 we saw that AI systems can be biased when their training data doesn't reflect everyone fairly</a:t>
            </a:r>
            <a:endParaRPr lang="en-US" sz="1600" dirty="0">
              <a:solidFill>
                <a:schemeClr val="dk1"/>
              </a:solidFill>
              <a:latin typeface="Calibri"/>
              <a:ea typeface="Calibri"/>
              <a:cs typeface="Calibri"/>
              <a:sym typeface="Calibri"/>
            </a:endParaRPr>
          </a:p>
          <a:p>
            <a:pPr marL="177800" lvl="0" indent="-177800">
              <a:lnSpc>
                <a:spcPct val="128000"/>
              </a:lnSpc>
              <a:spcBef>
                <a:spcPts val="800"/>
              </a:spcBef>
              <a:buClr>
                <a:srgbClr val="1A2420"/>
              </a:buClr>
              <a:buSzPts val="1450"/>
              <a:buFont typeface="Calibri"/>
              <a:buChar char="•"/>
            </a:pPr>
            <a:r>
              <a:rPr lang="en-US" sz="1600" dirty="0">
                <a:solidFill>
                  <a:srgbClr val="1A2420"/>
                </a:solidFill>
                <a:latin typeface="Calibri"/>
                <a:ea typeface="Calibri"/>
                <a:cs typeface="Calibri"/>
                <a:sym typeface="Calibri"/>
              </a:rPr>
              <a:t>The same justice questions we are asking about climate apply to AI: who designs these systems, whose data trains them, and who is left out?</a:t>
            </a:r>
            <a:endParaRPr lang="en-US" sz="1600" dirty="0">
              <a:solidFill>
                <a:schemeClr val="dk1"/>
              </a:solidFill>
              <a:latin typeface="Calibri"/>
              <a:ea typeface="Calibri"/>
              <a:cs typeface="Calibri"/>
              <a:sym typeface="Calibri"/>
            </a:endParaRPr>
          </a:p>
          <a:p>
            <a:pPr marL="177800" lvl="0" indent="-177800">
              <a:lnSpc>
                <a:spcPct val="128000"/>
              </a:lnSpc>
              <a:spcBef>
                <a:spcPts val="800"/>
              </a:spcBef>
              <a:buClr>
                <a:srgbClr val="1A2420"/>
              </a:buClr>
              <a:buSzPts val="1450"/>
              <a:buFont typeface="Calibri"/>
              <a:buChar char="•"/>
            </a:pPr>
            <a:r>
              <a:rPr lang="en-US" sz="1600" dirty="0">
                <a:solidFill>
                  <a:srgbClr val="1A2420"/>
                </a:solidFill>
                <a:latin typeface="Calibri"/>
                <a:ea typeface="Calibri"/>
                <a:cs typeface="Calibri"/>
                <a:sym typeface="Calibri"/>
              </a:rPr>
              <a:t>Fairness and climate justice are two versions of the same underlying question: who benefits and who bears the cost?</a:t>
            </a:r>
          </a:p>
          <a:p>
            <a:pPr marL="177800" lvl="0" indent="-177800">
              <a:lnSpc>
                <a:spcPct val="128000"/>
              </a:lnSpc>
              <a:spcBef>
                <a:spcPts val="800"/>
              </a:spcBef>
              <a:buClr>
                <a:srgbClr val="1A2420"/>
              </a:buClr>
              <a:buSzPts val="1450"/>
              <a:buFont typeface="Calibri"/>
              <a:buChar char="•"/>
            </a:pPr>
            <a:endParaRPr lang="en-US" sz="1600" dirty="0">
              <a:solidFill>
                <a:srgbClr val="1A2420"/>
              </a:solidFill>
              <a:latin typeface="Calibri"/>
              <a:ea typeface="Calibri"/>
              <a:cs typeface="Calibri"/>
              <a:sym typeface="Calibri"/>
            </a:endParaRPr>
          </a:p>
          <a:p>
            <a:pPr marL="177800" indent="-177800">
              <a:lnSpc>
                <a:spcPct val="100000"/>
              </a:lnSpc>
              <a:spcBef>
                <a:spcPts val="800"/>
              </a:spcBef>
              <a:buClr>
                <a:srgbClr val="1A2420"/>
              </a:buClr>
              <a:buSzPts val="1450"/>
              <a:buFont typeface="Calibri"/>
              <a:buChar char="•"/>
            </a:pPr>
            <a:r>
              <a:rPr lang="fr-BE" sz="1600" dirty="0">
                <a:solidFill>
                  <a:srgbClr val="1A2420"/>
                </a:solidFill>
                <a:latin typeface="Calibri"/>
                <a:ea typeface="Calibri"/>
                <a:cs typeface="Calibri"/>
              </a:rPr>
              <a:t>World </a:t>
            </a:r>
            <a:r>
              <a:rPr lang="fr-BE" sz="1600" dirty="0" err="1">
                <a:solidFill>
                  <a:srgbClr val="1A2420"/>
                </a:solidFill>
                <a:latin typeface="Calibri"/>
                <a:ea typeface="Calibri"/>
                <a:cs typeface="Calibri"/>
              </a:rPr>
              <a:t>Economic</a:t>
            </a:r>
            <a:r>
              <a:rPr lang="fr-BE" sz="1600" dirty="0">
                <a:solidFill>
                  <a:srgbClr val="1A2420"/>
                </a:solidFill>
                <a:latin typeface="Calibri"/>
                <a:ea typeface="Calibri"/>
                <a:cs typeface="Calibri"/>
              </a:rPr>
              <a:t> Forum </a:t>
            </a:r>
            <a:r>
              <a:rPr lang="fr-BE" sz="1600" dirty="0" err="1">
                <a:solidFill>
                  <a:srgbClr val="1A2420"/>
                </a:solidFill>
                <a:latin typeface="Calibri"/>
                <a:ea typeface="Calibri"/>
                <a:cs typeface="Calibri"/>
              </a:rPr>
              <a:t>asks</a:t>
            </a:r>
            <a:r>
              <a:rPr lang="fr-BE" sz="1600" dirty="0">
                <a:solidFill>
                  <a:srgbClr val="1A2420"/>
                </a:solidFill>
                <a:latin typeface="Calibri"/>
                <a:ea typeface="Calibri"/>
                <a:cs typeface="Calibri"/>
              </a:rPr>
              <a:t> </a:t>
            </a:r>
            <a:r>
              <a:rPr lang="fr-BE" sz="1600" dirty="0">
                <a:solidFill>
                  <a:srgbClr val="1A2420"/>
                </a:solidFill>
                <a:latin typeface="Calibri"/>
                <a:ea typeface="Calibri"/>
                <a:cs typeface="Calibri"/>
                <a:hlinkClick r:id="rId6"/>
              </a:rPr>
              <a:t>‘H</a:t>
            </a:r>
            <a:r>
              <a:rPr lang="en-BE" sz="1600" dirty="0">
                <a:solidFill>
                  <a:srgbClr val="1A2420"/>
                </a:solidFill>
                <a:latin typeface="Calibri"/>
                <a:ea typeface="Calibri"/>
                <a:cs typeface="Calibri"/>
                <a:hlinkClick r:id="rId6"/>
              </a:rPr>
              <a:t>ow can </a:t>
            </a:r>
            <a:r>
              <a:rPr lang="fr-BE" sz="1600" dirty="0" err="1">
                <a:solidFill>
                  <a:srgbClr val="1A2420"/>
                </a:solidFill>
                <a:latin typeface="Calibri"/>
                <a:ea typeface="Calibri"/>
                <a:cs typeface="Calibri"/>
                <a:hlinkClick r:id="rId6"/>
              </a:rPr>
              <a:t>we</a:t>
            </a:r>
            <a:r>
              <a:rPr lang="fr-BE" sz="1600" dirty="0">
                <a:solidFill>
                  <a:srgbClr val="1A2420"/>
                </a:solidFill>
                <a:latin typeface="Calibri"/>
                <a:ea typeface="Calibri"/>
                <a:cs typeface="Calibri"/>
                <a:hlinkClick r:id="rId6"/>
              </a:rPr>
              <a:t> </a:t>
            </a:r>
            <a:r>
              <a:rPr lang="en-BE" sz="1600" dirty="0">
                <a:solidFill>
                  <a:srgbClr val="1A2420"/>
                </a:solidFill>
                <a:latin typeface="Calibri"/>
                <a:ea typeface="Calibri"/>
                <a:cs typeface="Calibri"/>
                <a:hlinkClick r:id="rId6"/>
              </a:rPr>
              <a:t>ensure climate justice in the age of AI?</a:t>
            </a:r>
            <a:r>
              <a:rPr lang="fr-BE" sz="1600" dirty="0">
                <a:solidFill>
                  <a:srgbClr val="1A2420"/>
                </a:solidFill>
                <a:latin typeface="Calibri"/>
                <a:ea typeface="Calibri"/>
                <a:cs typeface="Calibri"/>
                <a:hlinkClick r:id="rId6"/>
              </a:rPr>
              <a:t>’</a:t>
            </a:r>
            <a:endParaRPr lang="en-BE" sz="1600" dirty="0">
              <a:solidFill>
                <a:srgbClr val="1A2420"/>
              </a:solidFill>
              <a:latin typeface="Calibri"/>
              <a:ea typeface="Calibri"/>
              <a:cs typeface="Calibri"/>
            </a:endParaRPr>
          </a:p>
          <a:p>
            <a:pPr lvl="0">
              <a:lnSpc>
                <a:spcPct val="128000"/>
              </a:lnSpc>
              <a:spcBef>
                <a:spcPts val="800"/>
              </a:spcBef>
              <a:buClr>
                <a:srgbClr val="1A2420"/>
              </a:buClr>
              <a:buSzPts val="1450"/>
            </a:pPr>
            <a:endParaRPr lang="en-US" sz="16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428572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4BA276-1594-2579-857B-B537F3397EFD}"/>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47F55805-2CB0-2788-D1AE-1D8F77EEADE9}"/>
              </a:ext>
            </a:extLst>
          </p:cNvPr>
          <p:cNvPicPr>
            <a:picLocks noChangeAspect="1"/>
          </p:cNvPicPr>
          <p:nvPr/>
        </p:nvPicPr>
        <p:blipFill>
          <a:blip r:embed="rId3"/>
          <a:stretch>
            <a:fillRect/>
          </a:stretch>
        </p:blipFill>
        <p:spPr>
          <a:xfrm>
            <a:off x="893967" y="706672"/>
            <a:ext cx="640135" cy="640135"/>
          </a:xfrm>
          <a:prstGeom prst="rect">
            <a:avLst/>
          </a:prstGeom>
        </p:spPr>
      </p:pic>
      <p:pic>
        <p:nvPicPr>
          <p:cNvPr id="33" name="Picture 32">
            <a:extLst>
              <a:ext uri="{FF2B5EF4-FFF2-40B4-BE49-F238E27FC236}">
                <a16:creationId xmlns:a16="http://schemas.microsoft.com/office/drawing/2014/main" id="{F7C81486-7F19-02A0-F692-99B91E94786D}"/>
              </a:ext>
            </a:extLst>
          </p:cNvPr>
          <p:cNvPicPr>
            <a:picLocks noChangeAspect="1"/>
          </p:cNvPicPr>
          <p:nvPr/>
        </p:nvPicPr>
        <p:blipFill>
          <a:blip r:embed="rId4"/>
          <a:srcRect l="87917" t="63778" r="-42438" b="-127335"/>
          <a:stretch>
            <a:fillRect/>
          </a:stretch>
        </p:blipFill>
        <p:spPr>
          <a:xfrm>
            <a:off x="12471849" y="5672623"/>
            <a:ext cx="3385862" cy="5352455"/>
          </a:xfrm>
          <a:custGeom>
            <a:avLst/>
            <a:gdLst>
              <a:gd name="csX0" fmla="*/ 750375 w 3385862"/>
              <a:gd name="csY0" fmla="*/ 0 h 5352455"/>
              <a:gd name="csX1" fmla="*/ 3302525 w 3385862"/>
              <a:gd name="csY1" fmla="*/ 4420453 h 5352455"/>
              <a:gd name="csX2" fmla="*/ 3075125 w 3385862"/>
              <a:gd name="csY2" fmla="*/ 5269118 h 5352455"/>
              <a:gd name="csX3" fmla="*/ 2226460 w 3385862"/>
              <a:gd name="csY3" fmla="*/ 5041719 h 5352455"/>
              <a:gd name="csX4" fmla="*/ 0 w 3385862"/>
              <a:gd name="csY4" fmla="*/ 1185377 h 5352455"/>
              <a:gd name="csX5" fmla="*/ 750375 w 3385862"/>
              <a:gd name="csY5" fmla="*/ 1185377 h 5352455"/>
              <a:gd name="csX6" fmla="*/ 750375 w 3385862"/>
              <a:gd name="csY6" fmla="*/ 0 h 535245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385862" h="5352455">
                <a:moveTo>
                  <a:pt x="750375" y="0"/>
                </a:moveTo>
                <a:lnTo>
                  <a:pt x="3302525" y="4420453"/>
                </a:lnTo>
                <a:cubicBezTo>
                  <a:pt x="3474083" y="4717600"/>
                  <a:pt x="3372273" y="5097560"/>
                  <a:pt x="3075125" y="5269118"/>
                </a:cubicBezTo>
                <a:cubicBezTo>
                  <a:pt x="2777978" y="5440676"/>
                  <a:pt x="2398018" y="5338866"/>
                  <a:pt x="2226460" y="5041719"/>
                </a:cubicBezTo>
                <a:lnTo>
                  <a:pt x="0" y="1185377"/>
                </a:lnTo>
                <a:lnTo>
                  <a:pt x="750375" y="1185377"/>
                </a:lnTo>
                <a:lnTo>
                  <a:pt x="750375" y="0"/>
                </a:lnTo>
                <a:close/>
              </a:path>
            </a:pathLst>
          </a:custGeom>
        </p:spPr>
      </p:pic>
      <p:pic>
        <p:nvPicPr>
          <p:cNvPr id="32" name="Picture 31">
            <a:extLst>
              <a:ext uri="{FF2B5EF4-FFF2-40B4-BE49-F238E27FC236}">
                <a16:creationId xmlns:a16="http://schemas.microsoft.com/office/drawing/2014/main" id="{06612F2A-7D8F-C251-AE1D-977DFFA291FC}"/>
              </a:ext>
            </a:extLst>
          </p:cNvPr>
          <p:cNvPicPr>
            <a:picLocks noChangeAspect="1"/>
          </p:cNvPicPr>
          <p:nvPr/>
        </p:nvPicPr>
        <p:blipFill>
          <a:blip r:embed="rId4"/>
          <a:srcRect l="35881" t="100000" r="-8881" b="-188072"/>
          <a:stretch>
            <a:fillRect/>
          </a:stretch>
        </p:blipFill>
        <p:spPr>
          <a:xfrm>
            <a:off x="9240302" y="6858000"/>
            <a:ext cx="4533427" cy="6154719"/>
          </a:xfrm>
          <a:custGeom>
            <a:avLst/>
            <a:gdLst>
              <a:gd name="csX0" fmla="*/ 0 w 4533427"/>
              <a:gd name="csY0" fmla="*/ 0 h 6154719"/>
              <a:gd name="csX1" fmla="*/ 1434753 w 4533427"/>
              <a:gd name="csY1" fmla="*/ 0 h 6154719"/>
              <a:gd name="csX2" fmla="*/ 4450090 w 4533427"/>
              <a:gd name="csY2" fmla="*/ 5222717 h 6154719"/>
              <a:gd name="csX3" fmla="*/ 4222690 w 4533427"/>
              <a:gd name="csY3" fmla="*/ 6071382 h 6154719"/>
              <a:gd name="csX4" fmla="*/ 3374025 w 4533427"/>
              <a:gd name="csY4" fmla="*/ 5843983 h 6154719"/>
              <a:gd name="csX5" fmla="*/ 0 w 4533427"/>
              <a:gd name="csY5" fmla="*/ 0 h 6154719"/>
            </a:gdLst>
            <a:ahLst/>
            <a:cxnLst>
              <a:cxn ang="0">
                <a:pos x="csX0" y="csY0"/>
              </a:cxn>
              <a:cxn ang="0">
                <a:pos x="csX1" y="csY1"/>
              </a:cxn>
              <a:cxn ang="0">
                <a:pos x="csX2" y="csY2"/>
              </a:cxn>
              <a:cxn ang="0">
                <a:pos x="csX3" y="csY3"/>
              </a:cxn>
              <a:cxn ang="0">
                <a:pos x="csX4" y="csY4"/>
              </a:cxn>
              <a:cxn ang="0">
                <a:pos x="csX5" y="csY5"/>
              </a:cxn>
            </a:cxnLst>
            <a:rect l="l" t="t" r="r" b="b"/>
            <a:pathLst>
              <a:path w="4533427" h="6154719">
                <a:moveTo>
                  <a:pt x="0" y="0"/>
                </a:moveTo>
                <a:lnTo>
                  <a:pt x="1434753" y="0"/>
                </a:lnTo>
                <a:lnTo>
                  <a:pt x="4450090" y="5222717"/>
                </a:lnTo>
                <a:cubicBezTo>
                  <a:pt x="4621648" y="5519864"/>
                  <a:pt x="4519838" y="5899824"/>
                  <a:pt x="4222690" y="6071382"/>
                </a:cubicBezTo>
                <a:cubicBezTo>
                  <a:pt x="3925543" y="6242940"/>
                  <a:pt x="3545583" y="6141130"/>
                  <a:pt x="3374025" y="5843983"/>
                </a:cubicBezTo>
                <a:lnTo>
                  <a:pt x="0" y="0"/>
                </a:lnTo>
                <a:close/>
              </a:path>
            </a:pathLst>
          </a:custGeom>
        </p:spPr>
      </p:pic>
      <p:pic>
        <p:nvPicPr>
          <p:cNvPr id="31" name="Picture 30">
            <a:extLst>
              <a:ext uri="{FF2B5EF4-FFF2-40B4-BE49-F238E27FC236}">
                <a16:creationId xmlns:a16="http://schemas.microsoft.com/office/drawing/2014/main" id="{E507F53C-D978-72D9-197E-AF450D6B3F5B}"/>
              </a:ext>
            </a:extLst>
          </p:cNvPr>
          <p:cNvPicPr>
            <a:picLocks noChangeAspect="1"/>
          </p:cNvPicPr>
          <p:nvPr/>
        </p:nvPicPr>
        <p:blipFill>
          <a:blip r:embed="rId4"/>
          <a:srcRect l="61893" t="100000" r="-16414" b="-127335"/>
          <a:stretch>
            <a:fillRect/>
          </a:stretch>
        </p:blipFill>
        <p:spPr>
          <a:xfrm>
            <a:off x="10855700" y="6858000"/>
            <a:ext cx="3385862" cy="4167078"/>
          </a:xfrm>
          <a:custGeom>
            <a:avLst/>
            <a:gdLst>
              <a:gd name="csX0" fmla="*/ 0 w 3385862"/>
              <a:gd name="csY0" fmla="*/ 0 h 4167078"/>
              <a:gd name="csX1" fmla="*/ 1434753 w 3385862"/>
              <a:gd name="csY1" fmla="*/ 0 h 4167078"/>
              <a:gd name="csX2" fmla="*/ 3302525 w 3385862"/>
              <a:gd name="csY2" fmla="*/ 3235076 h 4167078"/>
              <a:gd name="csX3" fmla="*/ 3075126 w 3385862"/>
              <a:gd name="csY3" fmla="*/ 4083741 h 4167078"/>
              <a:gd name="csX4" fmla="*/ 2226460 w 3385862"/>
              <a:gd name="csY4" fmla="*/ 3856342 h 4167078"/>
              <a:gd name="csX5" fmla="*/ 0 w 3385862"/>
              <a:gd name="csY5" fmla="*/ 0 h 4167078"/>
            </a:gdLst>
            <a:ahLst/>
            <a:cxnLst>
              <a:cxn ang="0">
                <a:pos x="csX0" y="csY0"/>
              </a:cxn>
              <a:cxn ang="0">
                <a:pos x="csX1" y="csY1"/>
              </a:cxn>
              <a:cxn ang="0">
                <a:pos x="csX2" y="csY2"/>
              </a:cxn>
              <a:cxn ang="0">
                <a:pos x="csX3" y="csY3"/>
              </a:cxn>
              <a:cxn ang="0">
                <a:pos x="csX4" y="csY4"/>
              </a:cxn>
              <a:cxn ang="0">
                <a:pos x="csX5" y="csY5"/>
              </a:cxn>
            </a:cxnLst>
            <a:rect l="l" t="t" r="r" b="b"/>
            <a:pathLst>
              <a:path w="3385862" h="4167078">
                <a:moveTo>
                  <a:pt x="0" y="0"/>
                </a:moveTo>
                <a:lnTo>
                  <a:pt x="1434753" y="0"/>
                </a:lnTo>
                <a:lnTo>
                  <a:pt x="3302525" y="3235076"/>
                </a:lnTo>
                <a:cubicBezTo>
                  <a:pt x="3474083" y="3532223"/>
                  <a:pt x="3372273" y="3912183"/>
                  <a:pt x="3075126" y="4083741"/>
                </a:cubicBezTo>
                <a:cubicBezTo>
                  <a:pt x="2777978" y="4255299"/>
                  <a:pt x="2398018" y="4153489"/>
                  <a:pt x="2226460" y="3856342"/>
                </a:cubicBezTo>
                <a:lnTo>
                  <a:pt x="0" y="0"/>
                </a:lnTo>
                <a:close/>
              </a:path>
            </a:pathLst>
          </a:custGeom>
        </p:spPr>
      </p:pic>
      <p:pic>
        <p:nvPicPr>
          <p:cNvPr id="7" name="Picture 6">
            <a:extLst>
              <a:ext uri="{FF2B5EF4-FFF2-40B4-BE49-F238E27FC236}">
                <a16:creationId xmlns:a16="http://schemas.microsoft.com/office/drawing/2014/main" id="{9E6D8312-035D-6B91-AA58-C0A75BCE2F85}"/>
              </a:ext>
            </a:extLst>
          </p:cNvPr>
          <p:cNvPicPr>
            <a:picLocks noChangeAspect="1"/>
          </p:cNvPicPr>
          <p:nvPr/>
        </p:nvPicPr>
        <p:blipFill>
          <a:blip r:embed="rId5"/>
          <a:stretch>
            <a:fillRect/>
          </a:stretch>
        </p:blipFill>
        <p:spPr>
          <a:xfrm>
            <a:off x="9870120" y="42862"/>
            <a:ext cx="2201187" cy="1967756"/>
          </a:xfrm>
          <a:prstGeom prst="rect">
            <a:avLst/>
          </a:prstGeom>
        </p:spPr>
      </p:pic>
      <p:sp>
        <p:nvSpPr>
          <p:cNvPr id="2" name="Footer Placeholder 1">
            <a:extLst>
              <a:ext uri="{FF2B5EF4-FFF2-40B4-BE49-F238E27FC236}">
                <a16:creationId xmlns:a16="http://schemas.microsoft.com/office/drawing/2014/main" id="{2F29158D-194C-C940-A5E3-A12B0B57FBB2}"/>
              </a:ext>
            </a:extLst>
          </p:cNvPr>
          <p:cNvSpPr>
            <a:spLocks noGrp="1"/>
          </p:cNvSpPr>
          <p:nvPr>
            <p:ph type="ftr" sz="quarter" idx="11"/>
          </p:nvPr>
        </p:nvSpPr>
        <p:spPr>
          <a:xfrm>
            <a:off x="4038600" y="6356350"/>
            <a:ext cx="4180952" cy="365125"/>
          </a:xfrm>
        </p:spPr>
        <p:txBody>
          <a:bodyPr/>
          <a:lstStyle/>
          <a:p>
            <a:r>
              <a:rPr lang="en-US" dirty="0" err="1">
                <a:solidFill>
                  <a:srgbClr val="4B5D55"/>
                </a:solidFill>
                <a:latin typeface="Calibri"/>
                <a:ea typeface="Calibri"/>
                <a:cs typeface="Calibri"/>
                <a:sym typeface="Calibri"/>
              </a:rPr>
              <a:t>GreenFutures</a:t>
            </a:r>
            <a:r>
              <a:rPr lang="en-US" dirty="0">
                <a:solidFill>
                  <a:srgbClr val="4B5D55"/>
                </a:solidFill>
                <a:latin typeface="Calibri"/>
                <a:ea typeface="Calibri"/>
                <a:cs typeface="Calibri"/>
                <a:sym typeface="Calibri"/>
              </a:rPr>
              <a:t>  |  Lesson 4 · Climate Justice and Futures Thinking</a:t>
            </a:r>
            <a:endParaRPr lang="en-US" dirty="0"/>
          </a:p>
          <a:p>
            <a:endParaRPr lang="en-US" dirty="0"/>
          </a:p>
        </p:txBody>
      </p:sp>
      <p:sp>
        <p:nvSpPr>
          <p:cNvPr id="6" name="Google Shape;57;p3">
            <a:extLst>
              <a:ext uri="{FF2B5EF4-FFF2-40B4-BE49-F238E27FC236}">
                <a16:creationId xmlns:a16="http://schemas.microsoft.com/office/drawing/2014/main" id="{1D818610-2A55-7833-8D61-860A82034980}"/>
              </a:ext>
            </a:extLst>
          </p:cNvPr>
          <p:cNvSpPr/>
          <p:nvPr/>
        </p:nvSpPr>
        <p:spPr>
          <a:xfrm>
            <a:off x="894022" y="706727"/>
            <a:ext cx="640080" cy="640080"/>
          </a:xfrm>
          <a:prstGeom prst="rect">
            <a:avLst/>
          </a:prstGeom>
          <a:noFill/>
          <a:ln>
            <a:noFill/>
          </a:ln>
        </p:spPr>
        <p:txBody>
          <a:bodyPr spcFirstLastPara="1" wrap="square" lIns="91425" tIns="45700" rIns="91425" bIns="45700" anchor="ctr" anchorCtr="0">
            <a:noAutofit/>
          </a:bodyPr>
          <a:lstStyle/>
          <a:p>
            <a:pPr algn="ctr">
              <a:buClr>
                <a:srgbClr val="FFFFFF"/>
              </a:buClr>
              <a:buSzPts val="2200"/>
            </a:pPr>
            <a:endParaRPr lang="en-US" sz="2200" dirty="0">
              <a:solidFill>
                <a:srgbClr val="FFFFFF"/>
              </a:solidFill>
              <a:latin typeface="Calibri"/>
              <a:ea typeface="Calibri"/>
              <a:cs typeface="Calibri"/>
              <a:sym typeface="Calibri"/>
            </a:endParaRPr>
          </a:p>
          <a:p>
            <a:pPr algn="ctr">
              <a:buClr>
                <a:srgbClr val="FFFFFF"/>
              </a:buClr>
              <a:buSzPts val="2200"/>
            </a:pPr>
            <a:r>
              <a:rPr lang="en-US" sz="2200" dirty="0">
                <a:solidFill>
                  <a:srgbClr val="FFFFFF"/>
                </a:solidFill>
                <a:latin typeface="Calibri"/>
                <a:ea typeface="Calibri"/>
                <a:cs typeface="Calibri"/>
                <a:sym typeface="Calibri"/>
              </a:rPr>
              <a:t>🔮</a:t>
            </a:r>
            <a:endParaRPr lang="en-US" sz="2200" dirty="0">
              <a:solidFill>
                <a:schemeClr val="dk1"/>
              </a:solidFill>
              <a:latin typeface="Calibri"/>
              <a:ea typeface="Calibri"/>
              <a:cs typeface="Calibri"/>
              <a:sym typeface="Calibri"/>
            </a:endParaRPr>
          </a:p>
          <a:p>
            <a:pPr lvl="0" algn="ctr">
              <a:buClr>
                <a:srgbClr val="FFFFFF"/>
              </a:buClr>
              <a:buSzPts val="2200"/>
            </a:pPr>
            <a:endParaRPr sz="2200" dirty="0">
              <a:solidFill>
                <a:schemeClr val="dk1"/>
              </a:solidFill>
              <a:latin typeface="Calibri"/>
              <a:ea typeface="Calibri"/>
              <a:cs typeface="Calibri"/>
              <a:sym typeface="Calibri"/>
            </a:endParaRPr>
          </a:p>
        </p:txBody>
      </p:sp>
      <p:sp>
        <p:nvSpPr>
          <p:cNvPr id="16" name="Google Shape;58;p3">
            <a:extLst>
              <a:ext uri="{FF2B5EF4-FFF2-40B4-BE49-F238E27FC236}">
                <a16:creationId xmlns:a16="http://schemas.microsoft.com/office/drawing/2014/main" id="{9013967E-396F-91D1-EE65-3F88433D02AF}"/>
              </a:ext>
            </a:extLst>
          </p:cNvPr>
          <p:cNvSpPr/>
          <p:nvPr/>
        </p:nvSpPr>
        <p:spPr>
          <a:xfrm>
            <a:off x="1696778" y="546652"/>
            <a:ext cx="9601200" cy="320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F6F4A"/>
              </a:buClr>
              <a:buSzPts val="1250"/>
              <a:buFont typeface="Calibri"/>
              <a:buNone/>
            </a:pPr>
            <a:r>
              <a:rPr lang="en-US" sz="1400" b="1" dirty="0">
                <a:solidFill>
                  <a:srgbClr val="1F6F4A"/>
                </a:solidFill>
                <a:latin typeface="Calibri"/>
                <a:ea typeface="Calibri"/>
                <a:cs typeface="Calibri"/>
                <a:sym typeface="Calibri"/>
              </a:rPr>
              <a:t>LOOKING AHEAD</a:t>
            </a:r>
            <a:endParaRPr sz="1250" dirty="0">
              <a:solidFill>
                <a:schemeClr val="dk1"/>
              </a:solidFill>
              <a:latin typeface="Calibri"/>
              <a:ea typeface="Calibri"/>
              <a:cs typeface="Calibri"/>
              <a:sym typeface="Calibri"/>
            </a:endParaRPr>
          </a:p>
        </p:txBody>
      </p:sp>
      <p:sp>
        <p:nvSpPr>
          <p:cNvPr id="18" name="Google Shape;59;p3">
            <a:extLst>
              <a:ext uri="{FF2B5EF4-FFF2-40B4-BE49-F238E27FC236}">
                <a16:creationId xmlns:a16="http://schemas.microsoft.com/office/drawing/2014/main" id="{F56A3FF9-755B-8B7F-0133-03BA6D1FF4F1}"/>
              </a:ext>
            </a:extLst>
          </p:cNvPr>
          <p:cNvSpPr>
            <a:spLocks noGrp="1"/>
          </p:cNvSpPr>
          <p:nvPr>
            <p:ph type="title"/>
          </p:nvPr>
        </p:nvSpPr>
        <p:spPr>
          <a:xfrm>
            <a:off x="1696778" y="434295"/>
            <a:ext cx="8763000" cy="1325563"/>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A2420"/>
              </a:buClr>
              <a:buSzPts val="2500"/>
              <a:buFont typeface="Cambria"/>
              <a:buNone/>
            </a:pPr>
            <a:r>
              <a:rPr lang="en-US" sz="2800" b="1" dirty="0">
                <a:solidFill>
                  <a:srgbClr val="1A2420"/>
                </a:solidFill>
                <a:latin typeface="Cambria"/>
                <a:ea typeface="Cambria"/>
                <a:cs typeface="Cambria"/>
                <a:sym typeface="Cambria"/>
              </a:rPr>
              <a:t>Possible Climate Futures</a:t>
            </a:r>
            <a:endParaRPr sz="2500" dirty="0">
              <a:solidFill>
                <a:schemeClr val="dk1"/>
              </a:solidFill>
              <a:latin typeface="Calibri"/>
              <a:ea typeface="Calibri"/>
              <a:cs typeface="Calibri"/>
              <a:sym typeface="Calibri"/>
            </a:endParaRPr>
          </a:p>
        </p:txBody>
      </p:sp>
      <p:cxnSp>
        <p:nvCxnSpPr>
          <p:cNvPr id="20" name="Straight Connector 19">
            <a:extLst>
              <a:ext uri="{FF2B5EF4-FFF2-40B4-BE49-F238E27FC236}">
                <a16:creationId xmlns:a16="http://schemas.microsoft.com/office/drawing/2014/main" id="{16AEEEEB-9DA6-A7E9-5DA3-24F04F0C1EAA}"/>
              </a:ext>
            </a:extLst>
          </p:cNvPr>
          <p:cNvCxnSpPr/>
          <p:nvPr/>
        </p:nvCxnSpPr>
        <p:spPr>
          <a:xfrm>
            <a:off x="1024932" y="2010618"/>
            <a:ext cx="8963130" cy="0"/>
          </a:xfrm>
          <a:prstGeom prst="line">
            <a:avLst/>
          </a:prstGeom>
          <a:ln>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4" name="Google Shape;122;p8">
            <a:extLst>
              <a:ext uri="{FF2B5EF4-FFF2-40B4-BE49-F238E27FC236}">
                <a16:creationId xmlns:a16="http://schemas.microsoft.com/office/drawing/2014/main" id="{76C43CEE-BAC2-4E41-B713-81ADD8FE1A11}"/>
              </a:ext>
            </a:extLst>
          </p:cNvPr>
          <p:cNvSpPr/>
          <p:nvPr/>
        </p:nvSpPr>
        <p:spPr>
          <a:xfrm>
            <a:off x="553815" y="2309559"/>
            <a:ext cx="11109960" cy="2724664"/>
          </a:xfrm>
          <a:prstGeom prst="rect">
            <a:avLst/>
          </a:prstGeom>
          <a:noFill/>
          <a:ln>
            <a:noFill/>
          </a:ln>
        </p:spPr>
        <p:txBody>
          <a:bodyPr spcFirstLastPara="1" wrap="square" lIns="91425" tIns="45700" rIns="91425" bIns="45700" anchor="t" anchorCtr="0">
            <a:noAutofit/>
          </a:bodyPr>
          <a:lstStyle/>
          <a:p>
            <a:pPr marL="177800" lvl="0" indent="-177800">
              <a:lnSpc>
                <a:spcPct val="128000"/>
              </a:lnSpc>
              <a:buClr>
                <a:srgbClr val="1A2420"/>
              </a:buClr>
              <a:buSzPts val="1450"/>
              <a:buFont typeface="Calibri"/>
              <a:buChar char="•"/>
            </a:pPr>
            <a:r>
              <a:rPr lang="en-US" sz="1600" dirty="0">
                <a:solidFill>
                  <a:srgbClr val="1A2420"/>
                </a:solidFill>
                <a:latin typeface="Calibri"/>
                <a:ea typeface="Calibri"/>
                <a:cs typeface="Calibri"/>
                <a:sym typeface="Calibri"/>
                <a:hlinkClick r:id="rId6"/>
              </a:rPr>
              <a:t>Global agreements</a:t>
            </a:r>
            <a:r>
              <a:rPr lang="en-US" sz="1600" dirty="0">
                <a:solidFill>
                  <a:srgbClr val="1A2420"/>
                </a:solidFill>
                <a:latin typeface="Calibri"/>
                <a:ea typeface="Calibri"/>
                <a:cs typeface="Calibri"/>
                <a:sym typeface="Calibri"/>
              </a:rPr>
              <a:t> aim to limit warming to 1.5°C above pre-industrial levels. Every fraction of a degree beyond that increases risk</a:t>
            </a:r>
            <a:endParaRPr lang="en-US" sz="1600" dirty="0">
              <a:solidFill>
                <a:schemeClr val="dk1"/>
              </a:solidFill>
              <a:latin typeface="Calibri"/>
              <a:ea typeface="Calibri"/>
              <a:cs typeface="Calibri"/>
              <a:sym typeface="Calibri"/>
            </a:endParaRPr>
          </a:p>
          <a:p>
            <a:pPr marL="177800" lvl="0" indent="-177800">
              <a:lnSpc>
                <a:spcPct val="128000"/>
              </a:lnSpc>
              <a:spcBef>
                <a:spcPts val="800"/>
              </a:spcBef>
              <a:buClr>
                <a:srgbClr val="1A2420"/>
              </a:buClr>
              <a:buSzPts val="1450"/>
              <a:buFont typeface="Calibri"/>
              <a:buChar char="•"/>
            </a:pPr>
            <a:r>
              <a:rPr lang="en-US" sz="1600" dirty="0">
                <a:solidFill>
                  <a:srgbClr val="1A2420"/>
                </a:solidFill>
                <a:latin typeface="Calibri"/>
                <a:ea typeface="Calibri"/>
                <a:cs typeface="Calibri"/>
                <a:sym typeface="Calibri"/>
              </a:rPr>
              <a:t>A 2–3°C future looks meaningfully different: more extreme weather, greater sea-level rise, more disruption to food and water systems (</a:t>
            </a:r>
            <a:r>
              <a:rPr lang="en-US" sz="1600" dirty="0">
                <a:solidFill>
                  <a:srgbClr val="1A2420"/>
                </a:solidFill>
                <a:latin typeface="Calibri"/>
                <a:ea typeface="Calibri"/>
                <a:cs typeface="Calibri"/>
                <a:sym typeface="Calibri"/>
                <a:hlinkClick r:id="rId7"/>
              </a:rPr>
              <a:t>Carbon Brief Interactive</a:t>
            </a:r>
            <a:r>
              <a:rPr lang="en-US" sz="1600" dirty="0">
                <a:solidFill>
                  <a:srgbClr val="1A2420"/>
                </a:solidFill>
                <a:latin typeface="Calibri"/>
                <a:ea typeface="Calibri"/>
                <a:cs typeface="Calibri"/>
                <a:sym typeface="Calibri"/>
              </a:rPr>
              <a:t>) </a:t>
            </a:r>
            <a:endParaRPr lang="en-US" sz="1600" dirty="0">
              <a:solidFill>
                <a:schemeClr val="dk1"/>
              </a:solidFill>
              <a:latin typeface="Calibri"/>
              <a:ea typeface="Calibri"/>
              <a:cs typeface="Calibri"/>
              <a:sym typeface="Calibri"/>
            </a:endParaRPr>
          </a:p>
          <a:p>
            <a:pPr marL="177800" lvl="0" indent="-177800">
              <a:lnSpc>
                <a:spcPct val="128000"/>
              </a:lnSpc>
              <a:spcBef>
                <a:spcPts val="800"/>
              </a:spcBef>
              <a:buClr>
                <a:srgbClr val="1A2420"/>
              </a:buClr>
              <a:buSzPts val="1450"/>
              <a:buFont typeface="Calibri"/>
              <a:buChar char="•"/>
            </a:pPr>
            <a:r>
              <a:rPr lang="en-US" sz="1600" dirty="0">
                <a:solidFill>
                  <a:srgbClr val="1A2420"/>
                </a:solidFill>
                <a:latin typeface="Calibri"/>
                <a:ea typeface="Calibri"/>
                <a:cs typeface="Calibri"/>
                <a:sym typeface="Calibri"/>
              </a:rPr>
              <a:t>The gap between these futures is not fixed yet and it depends on choices being made now</a:t>
            </a:r>
            <a:endParaRPr lang="en-US" sz="1600" dirty="0">
              <a:solidFill>
                <a:schemeClr val="dk1"/>
              </a:solidFill>
              <a:latin typeface="Calibri"/>
              <a:ea typeface="Calibri"/>
              <a:cs typeface="Calibri"/>
              <a:sym typeface="Calibri"/>
            </a:endParaRPr>
          </a:p>
          <a:p>
            <a:pPr marL="177800" lvl="0" indent="-177800">
              <a:lnSpc>
                <a:spcPct val="128000"/>
              </a:lnSpc>
              <a:spcBef>
                <a:spcPts val="800"/>
              </a:spcBef>
              <a:buClr>
                <a:srgbClr val="1A2420"/>
              </a:buClr>
              <a:buSzPts val="1450"/>
              <a:buFont typeface="Calibri"/>
              <a:buChar char="•"/>
            </a:pPr>
            <a:r>
              <a:rPr lang="en-US" sz="1600" dirty="0">
                <a:solidFill>
                  <a:srgbClr val="1A2420"/>
                </a:solidFill>
                <a:latin typeface="Calibri"/>
                <a:ea typeface="Calibri"/>
                <a:cs typeface="Calibri"/>
                <a:sym typeface="Calibri"/>
              </a:rPr>
              <a:t>Technology alone will not get us there: </a:t>
            </a:r>
            <a:r>
              <a:rPr lang="en-US" sz="1600" dirty="0">
                <a:solidFill>
                  <a:srgbClr val="1A2420"/>
                </a:solidFill>
                <a:latin typeface="Calibri"/>
                <a:ea typeface="Calibri"/>
                <a:cs typeface="Calibri"/>
                <a:sym typeface="Calibri"/>
                <a:hlinkClick r:id="rId8"/>
              </a:rPr>
              <a:t>policy, culture and collective action all matter too</a:t>
            </a:r>
            <a:r>
              <a:rPr lang="en-US" sz="1600" dirty="0">
                <a:solidFill>
                  <a:srgbClr val="1A2420"/>
                </a:solidFill>
                <a:latin typeface="Calibri"/>
                <a:ea typeface="Calibri"/>
                <a:cs typeface="Calibri"/>
                <a:sym typeface="Calibri"/>
              </a:rPr>
              <a:t>. </a:t>
            </a:r>
          </a:p>
          <a:p>
            <a:pPr marL="177800" lvl="0" indent="-177800">
              <a:lnSpc>
                <a:spcPct val="128000"/>
              </a:lnSpc>
              <a:spcBef>
                <a:spcPts val="800"/>
              </a:spcBef>
              <a:buClr>
                <a:srgbClr val="1A2420"/>
              </a:buClr>
              <a:buSzPts val="1450"/>
              <a:buFont typeface="Calibri"/>
              <a:buChar char="•"/>
            </a:pPr>
            <a:r>
              <a:rPr lang="en-US" sz="1600" dirty="0">
                <a:solidFill>
                  <a:srgbClr val="1A2420"/>
                </a:solidFill>
                <a:latin typeface="Calibri"/>
                <a:ea typeface="Calibri"/>
                <a:cs typeface="Calibri"/>
                <a:sym typeface="Calibri"/>
                <a:hlinkClick r:id="rId9"/>
              </a:rPr>
              <a:t>How is Ireland doing in 2026?</a:t>
            </a:r>
            <a:r>
              <a:rPr lang="en-US" sz="1600" dirty="0">
                <a:solidFill>
                  <a:srgbClr val="1A2420"/>
                </a:solidFill>
                <a:latin typeface="Calibri"/>
                <a:ea typeface="Calibri"/>
                <a:cs typeface="Calibri"/>
                <a:sym typeface="Calibri"/>
              </a:rPr>
              <a:t> </a:t>
            </a:r>
          </a:p>
          <a:p>
            <a:pPr marL="177800" lvl="0" indent="-177800">
              <a:lnSpc>
                <a:spcPct val="128000"/>
              </a:lnSpc>
              <a:spcBef>
                <a:spcPts val="800"/>
              </a:spcBef>
              <a:buClr>
                <a:srgbClr val="1A2420"/>
              </a:buClr>
              <a:buSzPts val="1450"/>
              <a:buFont typeface="Calibri"/>
              <a:buChar char="•"/>
            </a:pPr>
            <a:endParaRPr lang="en-US" sz="1600" dirty="0">
              <a:solidFill>
                <a:schemeClr val="dk1"/>
              </a:solidFill>
              <a:latin typeface="Calibri"/>
              <a:ea typeface="Calibri"/>
              <a:cs typeface="Calibri"/>
              <a:sym typeface="Calibri"/>
            </a:endParaRPr>
          </a:p>
          <a:p>
            <a:pPr lvl="0">
              <a:lnSpc>
                <a:spcPct val="100000"/>
              </a:lnSpc>
              <a:spcBef>
                <a:spcPts val="800"/>
              </a:spcBef>
              <a:buClr>
                <a:srgbClr val="1A2420"/>
              </a:buClr>
              <a:buSzPts val="1450"/>
            </a:pPr>
            <a:endParaRPr lang="en-US" sz="16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622619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3167</TotalTime>
  <Words>1387</Words>
  <Application>Microsoft Office PowerPoint</Application>
  <PresentationFormat>Widescreen</PresentationFormat>
  <Paragraphs>142</Paragraphs>
  <Slides>16</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Aptos</vt:lpstr>
      <vt:lpstr>Aptos Display</vt:lpstr>
      <vt:lpstr>Arial</vt:lpstr>
      <vt:lpstr>Calibri</vt:lpstr>
      <vt:lpstr>Cambria</vt:lpstr>
      <vt:lpstr>Roboto</vt:lpstr>
      <vt:lpstr>Office Theme</vt:lpstr>
      <vt:lpstr>PowerPoint Presentation</vt:lpstr>
      <vt:lpstr>LESSON 4</vt:lpstr>
      <vt:lpstr> A Word Before We Begin </vt:lpstr>
      <vt:lpstr>What you’ll learn today </vt:lpstr>
      <vt:lpstr>Climate Justice and Global Inequality</vt:lpstr>
      <vt:lpstr>🇮🇪  Irish Example</vt:lpstr>
      <vt:lpstr>Reflection – There is no single right answer  </vt:lpstr>
      <vt:lpstr>Fairness in AI Systems, Revisited</vt:lpstr>
      <vt:lpstr>Possible Climate Futures</vt:lpstr>
      <vt:lpstr>Choose a Future </vt:lpstr>
      <vt:lpstr>Innovation and Collective Action</vt:lpstr>
      <vt:lpstr>Green Jobs and Future Skills</vt:lpstr>
      <vt:lpstr>Your Climate Action Proposal – Module Capstone</vt:lpstr>
      <vt:lpstr>Closing Reflection</vt:lpstr>
      <vt:lpstr>What have we learned across all four lessons?  </vt:lpstr>
      <vt:lpstr>Thank you for taking part in GreenFutures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Jenny Walsh</dc:creator>
  <cp:lastModifiedBy>Jelena Radakovic</cp:lastModifiedBy>
  <cp:revision>13</cp:revision>
  <dcterms:created xsi:type="dcterms:W3CDTF">2026-08-04T20:50:22Z</dcterms:created>
  <dcterms:modified xsi:type="dcterms:W3CDTF">2026-08-31T15:31:28Z</dcterms:modified>
</cp:coreProperties>
</file>