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67" r:id="rId2"/>
    <p:sldId id="266" r:id="rId3"/>
    <p:sldId id="263" r:id="rId4"/>
    <p:sldId id="268" r:id="rId5"/>
    <p:sldId id="273" r:id="rId6"/>
    <p:sldId id="274" r:id="rId7"/>
    <p:sldId id="290" r:id="rId8"/>
    <p:sldId id="275" r:id="rId9"/>
    <p:sldId id="286" r:id="rId10"/>
    <p:sldId id="264" r:id="rId11"/>
    <p:sldId id="265" r:id="rId12"/>
    <p:sldId id="277" r:id="rId13"/>
    <p:sldId id="291" r:id="rId14"/>
    <p:sldId id="288" r:id="rId15"/>
    <p:sldId id="292" r:id="rId16"/>
    <p:sldId id="283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CC42"/>
    <a:srgbClr val="3A5578"/>
    <a:srgbClr val="22B8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7D07A9-8986-45DE-A793-CB882A8AB94A}" v="1" dt="2026-08-31T15:30:55.2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2"/>
    <p:restoredTop sz="94700"/>
  </p:normalViewPr>
  <p:slideViewPr>
    <p:cSldViewPr snapToGrid="0">
      <p:cViewPr varScale="1">
        <p:scale>
          <a:sx n="78" d="100"/>
          <a:sy n="78" d="100"/>
        </p:scale>
        <p:origin x="78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Radakovic" userId="a6cee7e582fe76ad" providerId="LiveId" clId="{6473C10F-C95A-42E3-8560-18EA2E7D0C2A}"/>
    <pc:docChg chg="custSel modSld">
      <pc:chgData name="Jelena Radakovic" userId="a6cee7e582fe76ad" providerId="LiveId" clId="{6473C10F-C95A-42E3-8560-18EA2E7D0C2A}" dt="2026-08-31T15:31:02.347" v="25" actId="1076"/>
      <pc:docMkLst>
        <pc:docMk/>
      </pc:docMkLst>
      <pc:sldChg chg="addSp delSp modSp mod">
        <pc:chgData name="Jelena Radakovic" userId="a6cee7e582fe76ad" providerId="LiveId" clId="{6473C10F-C95A-42E3-8560-18EA2E7D0C2A}" dt="2026-08-31T15:31:02.347" v="25" actId="1076"/>
        <pc:sldMkLst>
          <pc:docMk/>
          <pc:sldMk cId="671337949" sldId="267"/>
        </pc:sldMkLst>
        <pc:picChg chg="del">
          <ac:chgData name="Jelena Radakovic" userId="a6cee7e582fe76ad" providerId="LiveId" clId="{6473C10F-C95A-42E3-8560-18EA2E7D0C2A}" dt="2026-08-31T15:30:54.802" v="23" actId="478"/>
          <ac:picMkLst>
            <pc:docMk/>
            <pc:sldMk cId="671337949" sldId="267"/>
            <ac:picMk id="3" creationId="{42AAF392-17B2-FBF8-9413-0B3A70699AA5}"/>
          </ac:picMkLst>
        </pc:picChg>
        <pc:picChg chg="add mod">
          <ac:chgData name="Jelena Radakovic" userId="a6cee7e582fe76ad" providerId="LiveId" clId="{6473C10F-C95A-42E3-8560-18EA2E7D0C2A}" dt="2026-08-31T15:31:02.347" v="25" actId="1076"/>
          <ac:picMkLst>
            <pc:docMk/>
            <pc:sldMk cId="671337949" sldId="267"/>
            <ac:picMk id="4" creationId="{A0E4DBFF-5410-EBDB-D2CE-D6F318AE618C}"/>
          </ac:picMkLst>
        </pc:picChg>
      </pc:sldChg>
      <pc:sldChg chg="modSp mod">
        <pc:chgData name="Jelena Radakovic" userId="a6cee7e582fe76ad" providerId="LiveId" clId="{6473C10F-C95A-42E3-8560-18EA2E7D0C2A}" dt="2026-08-27T20:26:29.892" v="22" actId="20577"/>
        <pc:sldMkLst>
          <pc:docMk/>
          <pc:sldMk cId="2162261977" sldId="277"/>
        </pc:sldMkLst>
        <pc:spChg chg="mod">
          <ac:chgData name="Jelena Radakovic" userId="a6cee7e582fe76ad" providerId="LiveId" clId="{6473C10F-C95A-42E3-8560-18EA2E7D0C2A}" dt="2026-08-27T20:26:29.892" v="22" actId="20577"/>
          <ac:spMkLst>
            <pc:docMk/>
            <pc:sldMk cId="2162261977" sldId="277"/>
            <ac:spMk id="2" creationId="{2F29158D-194C-C940-A5E3-A12B0B57FBB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D1234-C458-334B-8568-E168C1FFC0C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4D562-1C9F-FD44-B477-BDA61B9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6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12068-A52E-4664-5379-A06A0B95F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DAAD97-6256-F43B-1E07-B4AC50AC8A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788874-008D-8E1D-D18A-706D10172E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9058B-2305-D784-CD51-7E7621F2E7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9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19865-E3F9-0D4E-482E-35C01AB47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B111EE-91ED-54FB-A0E9-2D701E07B1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71A53E-BA44-0FC6-064E-43109824F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3F625-D6B0-E8FA-4D7D-6202EEB2CE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470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B223B-2D95-DFFE-994D-BD9248DEC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0E6970-2565-449B-28C4-0792705659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3C0089-F06D-6A2E-32BB-B68E1F51A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0FB4FE-6A42-1837-569F-4C2FB5F58B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689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354CC-855B-1770-BA3F-57BB2FD4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80440D-497E-3657-C3F4-12F6B936B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BB7BE2-A4D6-3C1A-4362-77B123F6C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01D7C-3F00-2C0C-64E8-A645F444E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62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07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C9A27-52C5-1BB6-D54E-1EBCE0B72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8694E4-9464-0B97-BE14-141636FA3F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0BDBF4-FEE9-84F4-11AA-7FC597A11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ABD2CA-726E-2A68-F9C6-F78033499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11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7260A-76E8-18D0-D2C7-6273B2BE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F2FB96-F22B-CE81-5D14-A9C9BF06A0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6F8EB3-69A2-ECD5-163F-62C94A4A8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07B6A-5028-2D10-97D5-390CA0815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09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979D8-29E0-EF16-EF4F-8FD2CF9D0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0AE3C1-4D25-7F71-9095-6059CE3233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010F5F-8634-1A92-734C-05DA6ABF0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17870-D624-46FC-DB4B-7F5869FB4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642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B88F5-2571-A4A2-1E7A-852B9E9C4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BA5FFC-DD07-9880-94E9-C64DEA6CBD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E7C8D4-CFEE-75E8-8620-292574642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1E94C-9CB9-D863-B1B0-07F4BA797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463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409b496ca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BE"/>
          </a:p>
        </p:txBody>
      </p:sp>
      <p:sp>
        <p:nvSpPr>
          <p:cNvPr id="127" name="Google Shape;127;g409b496ca70_0_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409b496ca70_0_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409b496ca70_0_81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409b496ca70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3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B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A60BE-4673-6150-7C65-AE4CCD60F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B0F02F-F290-79A1-8AD1-B834078DDA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D5BE85-AA09-C9F8-3B7A-02B84CF73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FEB43-150C-80A7-CAC9-45D1170817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4D562-1C9F-FD44-B477-BDA61B9F7A5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4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6E29B-C4AC-21C7-5AA9-44AB33CE7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AE0DE5-1D99-96AE-1640-04B667188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513EA-051E-616C-11CB-161203519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E997-1271-4FDD-9D19-4EF99A4B866C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A574A-A38F-E4E2-1A7D-107047252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77560-DA26-DF01-7194-D6B0C38D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76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C85CE-650D-29EF-B1CF-FC845B88B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3668B1-B23B-9F79-CB50-8A09750D3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C5CBA-8A4D-7D99-F1CD-5CC2451D4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713EA4-CA77-C406-7D19-938E089F8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D5D3-A35C-4015-85EC-C1DA6EAFAFF0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8E8F2-1AD3-B983-AF02-1F5FCB2DF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12257-91AB-FF36-B73D-4187F29D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05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91E3A-6E9F-91C8-48AA-BAAEAD7E4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4C2DCC-480B-37E8-F4E1-1B53FEED3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7338E-9E81-D896-D121-08CCCED0A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2406-D255-4DB2-9E03-E2BCFBD2E876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07129-D952-EF5E-C059-79DC6119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C8C68-7B91-FF6C-9094-7264BBA30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09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4FCCE7-797C-33B9-A308-06C0587556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CAE550-CFA1-8522-4A43-E809D9E6E1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D2BEE-960E-0777-7C60-5B7B4663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25648-F3FC-4B42-A625-6D7DB199DD95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89DF-8BE9-8B5D-DA7E-0C504134C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04010-6A0E-2E8B-7617-F42FB732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93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g409b496ca70_0_76"/>
          <p:cNvSpPr/>
          <p:nvPr/>
        </p:nvSpPr>
        <p:spPr>
          <a:xfrm>
            <a:off x="0" y="0"/>
            <a:ext cx="12191700" cy="530400"/>
          </a:xfrm>
          <a:prstGeom prst="rect">
            <a:avLst/>
          </a:prstGeom>
          <a:solidFill>
            <a:srgbClr val="0F335C"/>
          </a:solidFill>
          <a:ln w="12700" cap="flat" cmpd="sng">
            <a:solidFill>
              <a:srgbClr val="0F33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g409b496ca70_0_76"/>
          <p:cNvSpPr/>
          <p:nvPr/>
        </p:nvSpPr>
        <p:spPr>
          <a:xfrm>
            <a:off x="310896" y="73152"/>
            <a:ext cx="74982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lay"/>
              <a:buNone/>
            </a:pPr>
            <a:r>
              <a:rPr lang="en-US" sz="2400" b="1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AI in Dairy: Reducing Methane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g409b496ca70_0_76"/>
          <p:cNvSpPr/>
          <p:nvPr/>
        </p:nvSpPr>
        <p:spPr>
          <a:xfrm>
            <a:off x="8229600" y="128016"/>
            <a:ext cx="35661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Measure • Predict • Reduce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g409b496ca70_0_76"/>
          <p:cNvSpPr txBox="1">
            <a:spLocks noGrp="1"/>
          </p:cNvSpPr>
          <p:nvPr>
            <p:ph type="sldNum" idx="12"/>
          </p:nvPr>
        </p:nvSpPr>
        <p:spPr>
          <a:xfrm>
            <a:off x="11631168" y="6519672"/>
            <a:ext cx="8001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640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C7CF1-1C01-E65E-79FE-EF6957F5D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FAB87-B0E8-FB04-F0B2-F51AD3993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F0855-6E1E-2DF1-A5F1-F4BAF03A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8B5D-F16E-4974-A7A7-5DBE71DCC435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1531D-BC68-DA6E-A797-BEA7DDC9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AD5C5-95B8-A4A6-F779-392BEC131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160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78073-053A-9227-8750-0E814EAE8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B3874-7D67-DB9E-CCB6-730DA08B4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39F68-26A5-98BC-1EF9-7ABEEDE59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30F9B-C9CD-44F3-B288-A9E6622C07C5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64336-FBBF-178C-940F-9081019A2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8ED19-B89A-BC39-81D1-54E2FBEC2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7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B00C-D7C7-E626-EEB5-496FFFCA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8384A-A6AA-6978-A74F-0ACE8A733E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F7209-5562-E721-8B5A-C5CD86FCF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F4BFC-5AEA-2B6F-3D39-208DEA61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E8308-9112-486F-B051-5121163ACECB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FE27F1-B7D2-47F9-53B0-99A2AEBEC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BAE74-C673-CC8D-B0AE-B567B4EC0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60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3BBFBD8-FCBD-9DB1-FE09-71C2412F00F8}"/>
              </a:ext>
            </a:extLst>
          </p:cNvPr>
          <p:cNvSpPr/>
          <p:nvPr userDrawn="1"/>
        </p:nvSpPr>
        <p:spPr>
          <a:xfrm>
            <a:off x="3722914" y="0"/>
            <a:ext cx="8469085" cy="6858000"/>
          </a:xfrm>
          <a:prstGeom prst="rect">
            <a:avLst/>
          </a:prstGeom>
          <a:solidFill>
            <a:srgbClr val="3A55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F48063-86DC-1F58-1873-5A73C06E175B}"/>
              </a:ext>
            </a:extLst>
          </p:cNvPr>
          <p:cNvSpPr/>
          <p:nvPr userDrawn="1"/>
        </p:nvSpPr>
        <p:spPr>
          <a:xfrm>
            <a:off x="248596" y="0"/>
            <a:ext cx="6858000" cy="685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2C8DAC-1B11-BDCA-6D43-AEEC0D0CAB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18447"/>
            <a:ext cx="5840475" cy="52211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90B00C-D7C7-E626-EEB5-496FFFCA1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0564" y="365125"/>
            <a:ext cx="4247205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F7209-5562-E721-8B5A-C5CD86FCF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00566" y="1825625"/>
            <a:ext cx="4247204" cy="4351338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F4BFC-5AEA-2B6F-3D39-208DEA61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B6EC-A725-434D-814F-FD405DAC99E0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FE27F1-B7D2-47F9-53B0-99A2AEBEC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BAE74-C673-CC8D-B0AE-B567B4EC0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3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A3622-1286-8450-0E63-68B8A262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07DB7-A993-4F70-A32A-E4655EE70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E9BCC-43D4-3D65-E87F-04A2198C9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CD0F21-4F7D-030C-AE04-1958C5BC0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41D2EC-C694-21C0-8375-FB563CC48C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42074C-F5CC-E452-F90D-A05298118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1FCA-93B7-4B1F-A2BF-7D1D16B4FDF8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6C9D01-CF42-6683-B235-1881190E3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34652D-F4F2-B247-B6E7-37C955BA2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6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EA58861-C5D5-11D2-17CD-B296A88E0D17}"/>
              </a:ext>
            </a:extLst>
          </p:cNvPr>
          <p:cNvSpPr/>
          <p:nvPr userDrawn="1"/>
        </p:nvSpPr>
        <p:spPr>
          <a:xfrm>
            <a:off x="-1507348" y="-51721"/>
            <a:ext cx="9466784" cy="124253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22B8AB"/>
              </a:gs>
              <a:gs pos="100000">
                <a:srgbClr val="BECC42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8036F-BCF6-672C-62CF-6B13E006A1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CA314BB-3A0F-B544-A7DE-E36C5FC39D36}"/>
              </a:ext>
            </a:extLst>
          </p:cNvPr>
          <p:cNvSpPr/>
          <p:nvPr userDrawn="1"/>
        </p:nvSpPr>
        <p:spPr>
          <a:xfrm>
            <a:off x="-800766" y="585585"/>
            <a:ext cx="9466784" cy="1242532"/>
          </a:xfrm>
          <a:prstGeom prst="roundRect">
            <a:avLst>
              <a:gd name="adj" fmla="val 50000"/>
            </a:avLst>
          </a:prstGeom>
          <a:solidFill>
            <a:srgbClr val="3A55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3DA1F-2DB2-AA12-2D57-94F355744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93" y="585585"/>
            <a:ext cx="8032707" cy="12425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55DDCD-F9A5-541C-4E10-1CE50612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4E32-8637-4151-8291-0B7834999FD7}" type="datetime1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75A191-5966-8DE8-51D5-6B2FA4376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B7F7F-8A6E-1AB0-155D-050E454F3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258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B44790-A53C-13EA-1252-8CECA5903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FFC7-ADD0-4F32-8AC1-23F280918CF9}" type="datetime1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F810C3-79C8-0DEE-CB75-2884DE244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E936E-A113-D526-8F5B-449781053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0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02B59-7872-286C-085D-D287FBA49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0AF6B-79C8-846C-2E97-08135638C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4E3335-C9E1-A427-24A3-8E56A9224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34B96-E52E-45FD-4A55-CA49A8C14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C54CD-7FC6-4C13-93A8-030359245638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19E15-9F37-B8C3-6E11-4AFD401D9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68237-0F4B-DAD2-C06C-09D394102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89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CEDF8D-2AD7-2861-D3EE-9136BB87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33A57-D366-2507-95E2-E756B24F4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07960-FC42-5EFF-6E41-3C96C9DE2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F6DFEA-AB44-43FE-8B96-082156D3BF06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9D7AD-6EB2-B412-4303-14F87AF7F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7AFED-8213-7635-5A25-E6537A767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8BAFB2-B740-B249-B574-15E2E8692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97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7h7znbsEDLM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www.youtube.com/watch?v=cDMf_zftUQY&amp;time_continue=74&amp;source_ve_path=NzY3NTg&amp;embeds_referring_euri=https%3A%2F%2Fwww.lifeawards.eu%2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reland.ie/en/invest/cityswift-big-data-transforming-commutes/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ivacitylabs.com/smart-city-dublin-using-nvidia-bentley-systems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qMXm-xkToAM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www.seai.ie/seai-research/research-database/research-projects/details/fremi-forecasting-renewable-energy-machine-intelligenc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dsoforsmartgrids.eu/success_cases/smart-meter-deployment-ai/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indenergyireland.com/blog/biodiversity-and-onshore-wind-farms-natureenergy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www.natureplus.ie/what-is-natur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Z6rjw3w410A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HjC0lu7F6o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uwHrpurzyT0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www.youtube.com/watch?v=vvrklQxxya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C9U_UV7ZDOw?si=36-UJtMjEL7tqAIj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eagasc.ie/news--events/daily/how-artificial-intelligence-is-shaping-the-future-of-irelands-food-industry/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DD2C7-D192-4525-B180-099B47F03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A6B89C-980C-C538-AFC0-C62D1B7E2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635" y="123714"/>
            <a:ext cx="5220730" cy="466708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F390A8-CF6E-483A-AFDA-B38B8334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8;p1">
            <a:extLst>
              <a:ext uri="{FF2B5EF4-FFF2-40B4-BE49-F238E27FC236}">
                <a16:creationId xmlns:a16="http://schemas.microsoft.com/office/drawing/2014/main" id="{DDD319EA-8F7F-5731-C119-943C13492005}"/>
              </a:ext>
            </a:extLst>
          </p:cNvPr>
          <p:cNvSpPr/>
          <p:nvPr/>
        </p:nvSpPr>
        <p:spPr>
          <a:xfrm>
            <a:off x="8880988" y="3080937"/>
            <a:ext cx="3882758" cy="19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mbria"/>
              <a:buNone/>
            </a:pP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mbria"/>
              </a:rPr>
              <a:t>Transition Year Module</a:t>
            </a:r>
          </a:p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mbria"/>
              <a:buNone/>
            </a:pPr>
            <a:r>
              <a:rPr lang="en-US" sz="11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mbria"/>
              </a:rPr>
              <a:t>                                 September 2026</a:t>
            </a:r>
            <a:endParaRPr sz="2400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E4DBFF-5410-EBDB-D2CE-D6F318AE6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113" y="4770933"/>
            <a:ext cx="11103773" cy="195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37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409b496ca70_0_0"/>
          <p:cNvSpPr/>
          <p:nvPr/>
        </p:nvSpPr>
        <p:spPr>
          <a:xfrm>
            <a:off x="329184" y="676656"/>
            <a:ext cx="11521500" cy="475500"/>
          </a:xfrm>
          <a:prstGeom prst="roundRect">
            <a:avLst>
              <a:gd name="adj" fmla="val 28846"/>
            </a:avLst>
          </a:prstGeom>
          <a:solidFill>
            <a:srgbClr val="E7F2FF"/>
          </a:solidFill>
          <a:ln w="13950" cap="flat" cmpd="sng">
            <a:solidFill>
              <a:srgbClr val="D2D8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409b496ca70_0_0"/>
          <p:cNvSpPr/>
          <p:nvPr/>
        </p:nvSpPr>
        <p:spPr>
          <a:xfrm>
            <a:off x="403058" y="749808"/>
            <a:ext cx="114297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335C"/>
              </a:buClr>
              <a:buSzPts val="1400"/>
              <a:buFont typeface="Arial"/>
              <a:buNone/>
            </a:pPr>
            <a:r>
              <a:rPr lang="en-US" sz="1400">
                <a:solidFill>
                  <a:srgbClr val="0F335C"/>
                </a:solidFill>
                <a:latin typeface="Arial"/>
                <a:ea typeface="Arial"/>
                <a:cs typeface="Arial"/>
                <a:sym typeface="Arial"/>
              </a:rPr>
              <a:t>AI helps measure and predict where reductions are possible; breeding, feed and management deliver the reduction.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409b496ca70_0_0"/>
          <p:cNvSpPr/>
          <p:nvPr/>
        </p:nvSpPr>
        <p:spPr>
          <a:xfrm>
            <a:off x="329184" y="1298448"/>
            <a:ext cx="5532000" cy="4690800"/>
          </a:xfrm>
          <a:prstGeom prst="roundRect">
            <a:avLst>
              <a:gd name="adj" fmla="val 2924"/>
            </a:avLst>
          </a:prstGeom>
          <a:solidFill>
            <a:srgbClr val="F5F7FA"/>
          </a:solidFill>
          <a:ln w="13950" cap="flat" cmpd="sng">
            <a:solidFill>
              <a:srgbClr val="D2D8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g409b496ca70_0_0"/>
          <p:cNvSpPr/>
          <p:nvPr/>
        </p:nvSpPr>
        <p:spPr>
          <a:xfrm>
            <a:off x="566928" y="1426464"/>
            <a:ext cx="50292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335C"/>
              </a:buClr>
              <a:buSzPts val="2000"/>
              <a:buFont typeface="Arial"/>
              <a:buNone/>
            </a:pPr>
            <a:r>
              <a:rPr lang="en-US" sz="2000" b="1">
                <a:solidFill>
                  <a:srgbClr val="0F335C"/>
                </a:solidFill>
                <a:latin typeface="Arial"/>
                <a:ea typeface="Arial"/>
                <a:cs typeface="Arial"/>
                <a:sym typeface="Arial"/>
              </a:rPr>
              <a:t>How AI fits into the dairy methane problem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g409b496ca70_0_0"/>
          <p:cNvSpPr/>
          <p:nvPr/>
        </p:nvSpPr>
        <p:spPr>
          <a:xfrm>
            <a:off x="603504" y="1874520"/>
            <a:ext cx="1536300" cy="1746600"/>
          </a:xfrm>
          <a:prstGeom prst="roundRect">
            <a:avLst>
              <a:gd name="adj" fmla="val 9036"/>
            </a:avLst>
          </a:prstGeom>
          <a:solidFill>
            <a:srgbClr val="E7F2FF"/>
          </a:solidFill>
          <a:ln w="13950" cap="flat" cmpd="sng">
            <a:solidFill>
              <a:srgbClr val="2266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409b496ca70_0_0"/>
          <p:cNvSpPr/>
          <p:nvPr/>
        </p:nvSpPr>
        <p:spPr>
          <a:xfrm>
            <a:off x="1227461" y="1989542"/>
            <a:ext cx="310800" cy="310800"/>
          </a:xfrm>
          <a:prstGeom prst="ellipse">
            <a:avLst/>
          </a:prstGeom>
          <a:solidFill>
            <a:srgbClr val="2266AA"/>
          </a:solidFill>
          <a:ln w="12700" cap="flat" cmpd="sng">
            <a:solidFill>
              <a:srgbClr val="2266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g409b496ca70_0_0"/>
          <p:cNvSpPr/>
          <p:nvPr/>
        </p:nvSpPr>
        <p:spPr>
          <a:xfrm>
            <a:off x="1227461" y="1998686"/>
            <a:ext cx="3108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409b496ca70_0_0"/>
          <p:cNvSpPr/>
          <p:nvPr/>
        </p:nvSpPr>
        <p:spPr>
          <a:xfrm>
            <a:off x="749808" y="2340864"/>
            <a:ext cx="12345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66AA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2266AA"/>
                </a:solidFill>
                <a:latin typeface="Arial"/>
                <a:ea typeface="Arial"/>
                <a:cs typeface="Arial"/>
                <a:sym typeface="Arial"/>
              </a:rPr>
              <a:t>Measure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409b496ca70_0_0"/>
          <p:cNvSpPr/>
          <p:nvPr/>
        </p:nvSpPr>
        <p:spPr>
          <a:xfrm>
            <a:off x="722376" y="2651760"/>
            <a:ext cx="12984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045"/>
              <a:buFont typeface="Arial"/>
              <a:buNone/>
            </a:pPr>
            <a:r>
              <a:rPr lang="en-US" sz="1045" b="1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GreenFeed</a:t>
            </a:r>
            <a:r>
              <a:rPr lang="en-US" sz="1045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measures methane (CH₄) and other gases from cattle breath.</a:t>
            </a:r>
            <a:endParaRPr sz="104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409b496ca70_0_0"/>
          <p:cNvSpPr/>
          <p:nvPr/>
        </p:nvSpPr>
        <p:spPr>
          <a:xfrm>
            <a:off x="2340864" y="1874520"/>
            <a:ext cx="1536300" cy="1746600"/>
          </a:xfrm>
          <a:prstGeom prst="roundRect">
            <a:avLst>
              <a:gd name="adj" fmla="val 9036"/>
            </a:avLst>
          </a:prstGeom>
          <a:solidFill>
            <a:srgbClr val="E8F5E9"/>
          </a:solidFill>
          <a:ln w="13950" cap="flat" cmpd="sng">
            <a:solidFill>
              <a:srgbClr val="337A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g409b496ca70_0_0"/>
          <p:cNvSpPr/>
          <p:nvPr/>
        </p:nvSpPr>
        <p:spPr>
          <a:xfrm>
            <a:off x="2970597" y="1989542"/>
            <a:ext cx="310800" cy="310800"/>
          </a:xfrm>
          <a:prstGeom prst="ellipse">
            <a:avLst/>
          </a:prstGeom>
          <a:solidFill>
            <a:srgbClr val="337A47"/>
          </a:solidFill>
          <a:ln w="12700" cap="flat" cmpd="sng">
            <a:solidFill>
              <a:srgbClr val="337A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409b496ca70_0_0"/>
          <p:cNvSpPr/>
          <p:nvPr/>
        </p:nvSpPr>
        <p:spPr>
          <a:xfrm>
            <a:off x="2970597" y="1998686"/>
            <a:ext cx="3108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409b496ca70_0_0"/>
          <p:cNvSpPr/>
          <p:nvPr/>
        </p:nvSpPr>
        <p:spPr>
          <a:xfrm>
            <a:off x="2487168" y="2340864"/>
            <a:ext cx="12345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7A47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337A47"/>
                </a:solidFill>
                <a:latin typeface="Arial"/>
                <a:ea typeface="Arial"/>
                <a:cs typeface="Arial"/>
                <a:sym typeface="Arial"/>
              </a:rPr>
              <a:t>Predict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g409b496ca70_0_0"/>
          <p:cNvSpPr/>
          <p:nvPr/>
        </p:nvSpPr>
        <p:spPr>
          <a:xfrm>
            <a:off x="2459736" y="2651760"/>
            <a:ext cx="12984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875"/>
              <a:buFont typeface="Arial"/>
              <a:buNone/>
            </a:pPr>
            <a:r>
              <a:rPr lang="en-US" sz="876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Machine-learning models can link milk spectra and animal data to methane output.</a:t>
            </a:r>
            <a:endParaRPr sz="876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409b496ca70_0_0"/>
          <p:cNvSpPr/>
          <p:nvPr/>
        </p:nvSpPr>
        <p:spPr>
          <a:xfrm>
            <a:off x="4078224" y="1874520"/>
            <a:ext cx="1536300" cy="1746600"/>
          </a:xfrm>
          <a:prstGeom prst="roundRect">
            <a:avLst>
              <a:gd name="adj" fmla="val 9036"/>
            </a:avLst>
          </a:prstGeom>
          <a:solidFill>
            <a:srgbClr val="FCEDDE"/>
          </a:solidFill>
          <a:ln w="13950" cap="flat" cmpd="sng">
            <a:solidFill>
              <a:srgbClr val="E36C0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409b496ca70_0_0"/>
          <p:cNvSpPr/>
          <p:nvPr/>
        </p:nvSpPr>
        <p:spPr>
          <a:xfrm>
            <a:off x="4683893" y="1998205"/>
            <a:ext cx="310800" cy="310800"/>
          </a:xfrm>
          <a:prstGeom prst="ellipse">
            <a:avLst/>
          </a:prstGeom>
          <a:solidFill>
            <a:srgbClr val="E36C0A"/>
          </a:solidFill>
          <a:ln w="12700" cap="flat" cmpd="sng">
            <a:solidFill>
              <a:srgbClr val="E36C0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409b496ca70_0_0"/>
          <p:cNvSpPr/>
          <p:nvPr/>
        </p:nvSpPr>
        <p:spPr>
          <a:xfrm>
            <a:off x="4683893" y="2007349"/>
            <a:ext cx="3108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409b496ca70_0_0"/>
          <p:cNvSpPr/>
          <p:nvPr/>
        </p:nvSpPr>
        <p:spPr>
          <a:xfrm>
            <a:off x="4224528" y="2340864"/>
            <a:ext cx="12345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36C0A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E36C0A"/>
                </a:solidFill>
                <a:latin typeface="Arial"/>
                <a:ea typeface="Arial"/>
                <a:cs typeface="Arial"/>
                <a:sym typeface="Arial"/>
              </a:rPr>
              <a:t>Reduce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g409b496ca70_0_0"/>
          <p:cNvSpPr/>
          <p:nvPr/>
        </p:nvSpPr>
        <p:spPr>
          <a:xfrm>
            <a:off x="4197096" y="2651760"/>
            <a:ext cx="12984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045"/>
              <a:buFont typeface="Arial"/>
              <a:buNone/>
            </a:pPr>
            <a:r>
              <a:rPr lang="en-US" sz="1045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Use predictions to support lower-methane breeding, feeding and targeted interventions.</a:t>
            </a:r>
            <a:endParaRPr sz="104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409b496ca70_0_0"/>
          <p:cNvSpPr/>
          <p:nvPr/>
        </p:nvSpPr>
        <p:spPr>
          <a:xfrm>
            <a:off x="2103120" y="2414016"/>
            <a:ext cx="201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A0A8B2"/>
              </a:buClr>
              <a:buSzPts val="2220"/>
              <a:buFont typeface="Arial"/>
              <a:buNone/>
            </a:pPr>
            <a:r>
              <a:rPr lang="en-US" sz="2220" b="1">
                <a:solidFill>
                  <a:srgbClr val="A0A8B2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22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409b496ca70_0_0"/>
          <p:cNvSpPr/>
          <p:nvPr/>
        </p:nvSpPr>
        <p:spPr>
          <a:xfrm>
            <a:off x="3840480" y="2414016"/>
            <a:ext cx="201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A0A8B2"/>
              </a:buClr>
              <a:buSzPts val="2220"/>
              <a:buFont typeface="Arial"/>
              <a:buNone/>
            </a:pPr>
            <a:r>
              <a:rPr lang="en-US" sz="2220" b="1">
                <a:solidFill>
                  <a:srgbClr val="A0A8B2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22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409b496ca70_0_0"/>
          <p:cNvSpPr/>
          <p:nvPr/>
        </p:nvSpPr>
        <p:spPr>
          <a:xfrm>
            <a:off x="603504" y="3721608"/>
            <a:ext cx="4983600" cy="841200"/>
          </a:xfrm>
          <a:prstGeom prst="roundRect">
            <a:avLst>
              <a:gd name="adj" fmla="val 16304"/>
            </a:avLst>
          </a:prstGeom>
          <a:solidFill>
            <a:srgbClr val="FFFFFF"/>
          </a:solidFill>
          <a:ln w="13950" cap="flat" cmpd="sng">
            <a:solidFill>
              <a:srgbClr val="D2D8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409b496ca70_0_0"/>
          <p:cNvSpPr/>
          <p:nvPr/>
        </p:nvSpPr>
        <p:spPr>
          <a:xfrm>
            <a:off x="786384" y="3822192"/>
            <a:ext cx="14631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335C"/>
              </a:buClr>
              <a:buSzPts val="1300"/>
              <a:buFont typeface="Arial"/>
              <a:buNone/>
            </a:pPr>
            <a:r>
              <a:rPr lang="en-US" sz="1300" b="1">
                <a:solidFill>
                  <a:srgbClr val="0F335C"/>
                </a:solidFill>
                <a:latin typeface="Arial"/>
                <a:ea typeface="Arial"/>
                <a:cs typeface="Arial"/>
                <a:sym typeface="Arial"/>
              </a:rPr>
              <a:t>Key teaching point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409b496ca70_0_0"/>
          <p:cNvSpPr/>
          <p:nvPr/>
        </p:nvSpPr>
        <p:spPr>
          <a:xfrm>
            <a:off x="786384" y="4050792"/>
            <a:ext cx="45993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220"/>
              <a:buFont typeface="Arial"/>
              <a:buNone/>
            </a:pPr>
            <a:r>
              <a:rPr lang="en-US" sz="122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The AI output is a prediction. The physical reduction comes from an action such as genetics, diet or a methane inhibitor.</a:t>
            </a:r>
            <a:endParaRPr sz="12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409b496ca70_0_0"/>
          <p:cNvSpPr/>
          <p:nvPr/>
        </p:nvSpPr>
        <p:spPr>
          <a:xfrm>
            <a:off x="603504" y="4758730"/>
            <a:ext cx="4983600" cy="1060800"/>
          </a:xfrm>
          <a:prstGeom prst="roundRect">
            <a:avLst>
              <a:gd name="adj" fmla="val 12931"/>
            </a:avLst>
          </a:prstGeom>
          <a:solidFill>
            <a:srgbClr val="FFFFFF"/>
          </a:solidFill>
          <a:ln w="13950" cap="flat" cmpd="sng">
            <a:solidFill>
              <a:srgbClr val="D2D8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409b496ca70_0_0"/>
          <p:cNvSpPr/>
          <p:nvPr/>
        </p:nvSpPr>
        <p:spPr>
          <a:xfrm>
            <a:off x="786384" y="4868458"/>
            <a:ext cx="15087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7A47"/>
              </a:buClr>
              <a:buSzPts val="1300"/>
              <a:buFont typeface="Arial"/>
              <a:buNone/>
            </a:pPr>
            <a:r>
              <a:rPr lang="en-US" sz="1300" b="1">
                <a:solidFill>
                  <a:srgbClr val="337A47"/>
                </a:solidFill>
                <a:latin typeface="Arial"/>
                <a:ea typeface="Arial"/>
                <a:cs typeface="Arial"/>
                <a:sym typeface="Arial"/>
              </a:rPr>
              <a:t>Irish AI example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409b496ca70_0_0"/>
          <p:cNvSpPr/>
          <p:nvPr/>
        </p:nvSpPr>
        <p:spPr>
          <a:xfrm>
            <a:off x="786384" y="5115346"/>
            <a:ext cx="4572000" cy="5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220"/>
              <a:buFont typeface="Arial"/>
              <a:buNone/>
            </a:pPr>
            <a:r>
              <a:rPr lang="en-US" sz="122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VistaMilk lists research on predicting methane emissions of individual grazing dairy cows from spectral analysis of milk samples.</a:t>
            </a:r>
            <a:endParaRPr sz="12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409b496ca70_0_0"/>
          <p:cNvSpPr/>
          <p:nvPr/>
        </p:nvSpPr>
        <p:spPr>
          <a:xfrm>
            <a:off x="6108192" y="1298448"/>
            <a:ext cx="2679300" cy="1170300"/>
          </a:xfrm>
          <a:prstGeom prst="roundRect">
            <a:avLst>
              <a:gd name="adj" fmla="val 11719"/>
            </a:avLst>
          </a:prstGeom>
          <a:solidFill>
            <a:srgbClr val="E7F2FF"/>
          </a:solidFill>
          <a:ln w="13950" cap="flat" cmpd="sng">
            <a:solidFill>
              <a:srgbClr val="2266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409b496ca70_0_0"/>
          <p:cNvSpPr/>
          <p:nvPr/>
        </p:nvSpPr>
        <p:spPr>
          <a:xfrm>
            <a:off x="6263640" y="1435608"/>
            <a:ext cx="2340900" cy="3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66AA"/>
              </a:buClr>
              <a:buSzPts val="2800"/>
              <a:buFont typeface="Arial"/>
              <a:buNone/>
            </a:pPr>
            <a:r>
              <a:rPr lang="en-US" sz="2800" b="1">
                <a:solidFill>
                  <a:srgbClr val="2266AA"/>
                </a:solidFill>
                <a:latin typeface="Arial"/>
                <a:ea typeface="Arial"/>
                <a:cs typeface="Arial"/>
                <a:sym typeface="Arial"/>
              </a:rPr>
              <a:t>62.5%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409b496ca70_0_0"/>
          <p:cNvSpPr/>
          <p:nvPr/>
        </p:nvSpPr>
        <p:spPr>
          <a:xfrm>
            <a:off x="6327648" y="1828800"/>
            <a:ext cx="2212800" cy="4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180"/>
              <a:buFont typeface="Arial"/>
              <a:buNone/>
            </a:pPr>
            <a:r>
              <a:rPr lang="en-US" sz="118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of Irish agricultural emissions</a:t>
            </a:r>
            <a:endParaRPr sz="11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180"/>
              <a:buFont typeface="Arial"/>
              <a:buNone/>
            </a:pPr>
            <a:r>
              <a:rPr lang="en-US" sz="118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are enteric methane</a:t>
            </a:r>
            <a:endParaRPr sz="11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409b496ca70_0_0"/>
          <p:cNvSpPr/>
          <p:nvPr/>
        </p:nvSpPr>
        <p:spPr>
          <a:xfrm>
            <a:off x="9006840" y="1298448"/>
            <a:ext cx="2816400" cy="1170300"/>
          </a:xfrm>
          <a:prstGeom prst="roundRect">
            <a:avLst>
              <a:gd name="adj" fmla="val 11719"/>
            </a:avLst>
          </a:prstGeom>
          <a:solidFill>
            <a:srgbClr val="E8F5E9"/>
          </a:solidFill>
          <a:ln w="13950" cap="flat" cmpd="sng">
            <a:solidFill>
              <a:srgbClr val="337A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409b496ca70_0_0"/>
          <p:cNvSpPr/>
          <p:nvPr/>
        </p:nvSpPr>
        <p:spPr>
          <a:xfrm>
            <a:off x="9162288" y="1435608"/>
            <a:ext cx="24963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7A47"/>
              </a:buClr>
              <a:buSzPts val="2300"/>
              <a:buFont typeface="Arial"/>
              <a:buNone/>
            </a:pPr>
            <a:r>
              <a:rPr lang="en-US" sz="2300" b="1">
                <a:solidFill>
                  <a:srgbClr val="337A47"/>
                </a:solidFill>
                <a:latin typeface="Arial"/>
                <a:ea typeface="Arial"/>
                <a:cs typeface="Arial"/>
                <a:sym typeface="Arial"/>
              </a:rPr>
              <a:t>1,500+ animals</a:t>
            </a:r>
            <a:endParaRPr sz="2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409b496ca70_0_0"/>
          <p:cNvSpPr/>
          <p:nvPr/>
        </p:nvSpPr>
        <p:spPr>
          <a:xfrm>
            <a:off x="9189720" y="1801368"/>
            <a:ext cx="2432400" cy="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160"/>
              <a:buFont typeface="Arial"/>
              <a:buNone/>
            </a:pPr>
            <a:r>
              <a:rPr lang="en-US" sz="116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19 breeds • 11% of methane differences linked to genetics</a:t>
            </a:r>
            <a:endParaRPr sz="1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409b496ca70_0_0"/>
          <p:cNvSpPr/>
          <p:nvPr/>
        </p:nvSpPr>
        <p:spPr>
          <a:xfrm>
            <a:off x="6108192" y="2670048"/>
            <a:ext cx="5715000" cy="3328500"/>
          </a:xfrm>
          <a:prstGeom prst="roundRect">
            <a:avLst>
              <a:gd name="adj" fmla="val 4121"/>
            </a:avLst>
          </a:prstGeom>
          <a:solidFill>
            <a:srgbClr val="FFFFFF"/>
          </a:solidFill>
          <a:ln w="13950" cap="flat" cmpd="sng">
            <a:solidFill>
              <a:srgbClr val="D2D8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409b496ca70_0_0"/>
          <p:cNvSpPr/>
          <p:nvPr/>
        </p:nvSpPr>
        <p:spPr>
          <a:xfrm>
            <a:off x="6345936" y="2788920"/>
            <a:ext cx="52305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335C"/>
              </a:buClr>
              <a:buSzPts val="1526"/>
              <a:buFont typeface="Arial"/>
              <a:buNone/>
            </a:pPr>
            <a:r>
              <a:rPr lang="en-US" sz="1526" b="1" dirty="0">
                <a:solidFill>
                  <a:srgbClr val="0F335C"/>
                </a:solidFill>
                <a:latin typeface="Arial"/>
                <a:ea typeface="Arial"/>
                <a:cs typeface="Arial"/>
                <a:sym typeface="Arial"/>
              </a:rPr>
              <a:t>Teagasc Irish winter-milk trial: methane per cow per day</a:t>
            </a:r>
            <a:endParaRPr sz="1526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" name="Google Shape;165;g409b496ca70_0_0"/>
          <p:cNvCxnSpPr/>
          <p:nvPr/>
        </p:nvCxnSpPr>
        <p:spPr>
          <a:xfrm>
            <a:off x="6675120" y="3447288"/>
            <a:ext cx="0" cy="1783200"/>
          </a:xfrm>
          <a:prstGeom prst="straightConnector1">
            <a:avLst/>
          </a:prstGeom>
          <a:noFill/>
          <a:ln w="13950" cap="flat" cmpd="sng">
            <a:solidFill>
              <a:srgbClr val="777777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6" name="Google Shape;166;g409b496ca70_0_0"/>
          <p:cNvCxnSpPr/>
          <p:nvPr/>
        </p:nvCxnSpPr>
        <p:spPr>
          <a:xfrm>
            <a:off x="6675120" y="5230368"/>
            <a:ext cx="3337500" cy="0"/>
          </a:xfrm>
          <a:prstGeom prst="straightConnector1">
            <a:avLst/>
          </a:prstGeom>
          <a:noFill/>
          <a:ln w="13950" cap="flat" cmpd="sng">
            <a:solidFill>
              <a:srgbClr val="77777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7" name="Google Shape;167;g409b496ca70_0_0"/>
          <p:cNvSpPr/>
          <p:nvPr/>
        </p:nvSpPr>
        <p:spPr>
          <a:xfrm>
            <a:off x="6272784" y="5138928"/>
            <a:ext cx="3108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920"/>
              <a:buFont typeface="Arial"/>
              <a:buNone/>
            </a:pPr>
            <a:r>
              <a:rPr lang="en-US" sz="920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9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409b496ca70_0_0"/>
          <p:cNvSpPr/>
          <p:nvPr/>
        </p:nvSpPr>
        <p:spPr>
          <a:xfrm>
            <a:off x="6272784" y="4782312"/>
            <a:ext cx="3108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920"/>
              <a:buFont typeface="Arial"/>
              <a:buNone/>
            </a:pPr>
            <a:r>
              <a:rPr lang="en-US" sz="920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sz="9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9" name="Google Shape;169;g409b496ca70_0_0"/>
          <p:cNvCxnSpPr/>
          <p:nvPr/>
        </p:nvCxnSpPr>
        <p:spPr>
          <a:xfrm>
            <a:off x="6675120" y="4873752"/>
            <a:ext cx="3337500" cy="0"/>
          </a:xfrm>
          <a:prstGeom prst="straightConnector1">
            <a:avLst/>
          </a:prstGeom>
          <a:noFill/>
          <a:ln w="9525" cap="flat" cmpd="sng">
            <a:solidFill>
              <a:srgbClr val="D9DE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0" name="Google Shape;170;g409b496ca70_0_0"/>
          <p:cNvSpPr/>
          <p:nvPr/>
        </p:nvSpPr>
        <p:spPr>
          <a:xfrm>
            <a:off x="6272784" y="4425696"/>
            <a:ext cx="3108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920"/>
              <a:buFont typeface="Arial"/>
              <a:buNone/>
            </a:pPr>
            <a:r>
              <a:rPr lang="en-US" sz="920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200</a:t>
            </a:r>
            <a:endParaRPr sz="9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1" name="Google Shape;171;g409b496ca70_0_0"/>
          <p:cNvCxnSpPr/>
          <p:nvPr/>
        </p:nvCxnSpPr>
        <p:spPr>
          <a:xfrm>
            <a:off x="6675120" y="4517136"/>
            <a:ext cx="3337500" cy="0"/>
          </a:xfrm>
          <a:prstGeom prst="straightConnector1">
            <a:avLst/>
          </a:prstGeom>
          <a:noFill/>
          <a:ln w="9525" cap="flat" cmpd="sng">
            <a:solidFill>
              <a:srgbClr val="D9DE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2" name="Google Shape;172;g409b496ca70_0_0"/>
          <p:cNvSpPr/>
          <p:nvPr/>
        </p:nvSpPr>
        <p:spPr>
          <a:xfrm>
            <a:off x="6272784" y="4069080"/>
            <a:ext cx="3108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920"/>
              <a:buFont typeface="Arial"/>
              <a:buNone/>
            </a:pPr>
            <a:r>
              <a:rPr lang="en-US" sz="920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300</a:t>
            </a:r>
            <a:endParaRPr sz="9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" name="Google Shape;173;g409b496ca70_0_0"/>
          <p:cNvCxnSpPr/>
          <p:nvPr/>
        </p:nvCxnSpPr>
        <p:spPr>
          <a:xfrm>
            <a:off x="6675120" y="4160520"/>
            <a:ext cx="3337500" cy="0"/>
          </a:xfrm>
          <a:prstGeom prst="straightConnector1">
            <a:avLst/>
          </a:prstGeom>
          <a:noFill/>
          <a:ln w="9525" cap="flat" cmpd="sng">
            <a:solidFill>
              <a:srgbClr val="D9DE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4" name="Google Shape;174;g409b496ca70_0_0"/>
          <p:cNvSpPr/>
          <p:nvPr/>
        </p:nvSpPr>
        <p:spPr>
          <a:xfrm>
            <a:off x="6272784" y="3712464"/>
            <a:ext cx="3108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920"/>
              <a:buFont typeface="Arial"/>
              <a:buNone/>
            </a:pPr>
            <a:r>
              <a:rPr lang="en-US" sz="920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400</a:t>
            </a:r>
            <a:endParaRPr sz="9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5" name="Google Shape;175;g409b496ca70_0_0"/>
          <p:cNvCxnSpPr/>
          <p:nvPr/>
        </p:nvCxnSpPr>
        <p:spPr>
          <a:xfrm>
            <a:off x="6675120" y="3803904"/>
            <a:ext cx="3337500" cy="0"/>
          </a:xfrm>
          <a:prstGeom prst="straightConnector1">
            <a:avLst/>
          </a:prstGeom>
          <a:noFill/>
          <a:ln w="9525" cap="flat" cmpd="sng">
            <a:solidFill>
              <a:srgbClr val="D9DE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6" name="Google Shape;176;g409b496ca70_0_0"/>
          <p:cNvSpPr/>
          <p:nvPr/>
        </p:nvSpPr>
        <p:spPr>
          <a:xfrm>
            <a:off x="6272784" y="3355848"/>
            <a:ext cx="3108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920"/>
              <a:buFont typeface="Arial"/>
              <a:buNone/>
            </a:pPr>
            <a:r>
              <a:rPr lang="en-US" sz="920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500</a:t>
            </a:r>
            <a:endParaRPr sz="9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" name="Google Shape;177;g409b496ca70_0_0"/>
          <p:cNvCxnSpPr/>
          <p:nvPr/>
        </p:nvCxnSpPr>
        <p:spPr>
          <a:xfrm>
            <a:off x="6675120" y="3447288"/>
            <a:ext cx="3337500" cy="0"/>
          </a:xfrm>
          <a:prstGeom prst="straightConnector1">
            <a:avLst/>
          </a:prstGeom>
          <a:noFill/>
          <a:ln w="9525" cap="flat" cmpd="sng">
            <a:solidFill>
              <a:srgbClr val="D9DE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8" name="Google Shape;178;g409b496ca70_0_0"/>
          <p:cNvSpPr/>
          <p:nvPr/>
        </p:nvSpPr>
        <p:spPr>
          <a:xfrm rot="-5400000">
            <a:off x="5564120" y="3890898"/>
            <a:ext cx="1417200" cy="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950"/>
              <a:buFont typeface="Arial"/>
              <a:buNone/>
            </a:pPr>
            <a:r>
              <a:rPr lang="en-US" sz="950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g CH₄ / cow / day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409b496ca70_0_0"/>
          <p:cNvSpPr/>
          <p:nvPr/>
        </p:nvSpPr>
        <p:spPr>
          <a:xfrm>
            <a:off x="7360920" y="3636294"/>
            <a:ext cx="749700" cy="1594200"/>
          </a:xfrm>
          <a:prstGeom prst="rect">
            <a:avLst/>
          </a:prstGeom>
          <a:solidFill>
            <a:srgbClr val="888888"/>
          </a:solidFill>
          <a:ln w="12700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409b496ca70_0_0"/>
          <p:cNvSpPr/>
          <p:nvPr/>
        </p:nvSpPr>
        <p:spPr>
          <a:xfrm>
            <a:off x="7306056" y="3361974"/>
            <a:ext cx="8595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20"/>
              <a:buFont typeface="Arial"/>
              <a:buNone/>
            </a:pPr>
            <a:r>
              <a:rPr lang="en-US" sz="1220"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447 g/day</a:t>
            </a:r>
            <a:endParaRPr sz="12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409b496ca70_0_0"/>
          <p:cNvSpPr/>
          <p:nvPr/>
        </p:nvSpPr>
        <p:spPr>
          <a:xfrm>
            <a:off x="7287768" y="5303520"/>
            <a:ext cx="8961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130"/>
              <a:buFont typeface="Arial"/>
              <a:buNone/>
            </a:pPr>
            <a:r>
              <a:rPr lang="en-US" sz="113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Control</a:t>
            </a:r>
            <a:endParaRPr sz="11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409b496ca70_0_0"/>
          <p:cNvSpPr/>
          <p:nvPr/>
        </p:nvSpPr>
        <p:spPr>
          <a:xfrm>
            <a:off x="8732520" y="4053535"/>
            <a:ext cx="749700" cy="1176900"/>
          </a:xfrm>
          <a:prstGeom prst="rect">
            <a:avLst/>
          </a:prstGeom>
          <a:solidFill>
            <a:srgbClr val="337A47"/>
          </a:solidFill>
          <a:ln w="12700" cap="flat" cmpd="sng">
            <a:solidFill>
              <a:srgbClr val="337A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409b496ca70_0_0"/>
          <p:cNvSpPr/>
          <p:nvPr/>
        </p:nvSpPr>
        <p:spPr>
          <a:xfrm>
            <a:off x="8677656" y="3779215"/>
            <a:ext cx="8595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37A47"/>
              </a:buClr>
              <a:buSzPts val="1220"/>
              <a:buFont typeface="Arial"/>
              <a:buNone/>
            </a:pPr>
            <a:r>
              <a:rPr lang="en-US" sz="1220" b="1">
                <a:solidFill>
                  <a:srgbClr val="337A47"/>
                </a:solidFill>
                <a:latin typeface="Arial"/>
                <a:ea typeface="Arial"/>
                <a:cs typeface="Arial"/>
                <a:sym typeface="Arial"/>
              </a:rPr>
              <a:t>330 g/day</a:t>
            </a:r>
            <a:endParaRPr sz="12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409b496ca70_0_0"/>
          <p:cNvSpPr/>
          <p:nvPr/>
        </p:nvSpPr>
        <p:spPr>
          <a:xfrm>
            <a:off x="8659368" y="5303520"/>
            <a:ext cx="8961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130"/>
              <a:buFont typeface="Arial"/>
              <a:buNone/>
            </a:pPr>
            <a:r>
              <a:rPr lang="en-US" sz="113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3-NOP</a:t>
            </a:r>
            <a:endParaRPr sz="11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409b496ca70_0_0"/>
          <p:cNvSpPr/>
          <p:nvPr/>
        </p:nvSpPr>
        <p:spPr>
          <a:xfrm>
            <a:off x="10168128" y="3493007"/>
            <a:ext cx="1261800" cy="1176900"/>
          </a:xfrm>
          <a:prstGeom prst="roundRect">
            <a:avLst>
              <a:gd name="adj" fmla="val 15306"/>
            </a:avLst>
          </a:prstGeom>
          <a:solidFill>
            <a:srgbClr val="FCEDDE"/>
          </a:solidFill>
          <a:ln w="13950" cap="flat" cmpd="sng">
            <a:solidFill>
              <a:srgbClr val="E36C0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409b496ca70_0_0"/>
          <p:cNvSpPr/>
          <p:nvPr/>
        </p:nvSpPr>
        <p:spPr>
          <a:xfrm>
            <a:off x="10241280" y="3621024"/>
            <a:ext cx="11157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36C0A"/>
              </a:buClr>
              <a:buSzPts val="2295"/>
              <a:buFont typeface="Arial"/>
              <a:buNone/>
            </a:pPr>
            <a:r>
              <a:rPr lang="en-US" sz="2295" b="1">
                <a:solidFill>
                  <a:srgbClr val="E36C0A"/>
                </a:solidFill>
                <a:latin typeface="Arial"/>
                <a:ea typeface="Arial"/>
                <a:cs typeface="Arial"/>
                <a:sym typeface="Arial"/>
              </a:rPr>
              <a:t>26%</a:t>
            </a:r>
            <a:endParaRPr sz="229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409b496ca70_0_0"/>
          <p:cNvSpPr/>
          <p:nvPr/>
        </p:nvSpPr>
        <p:spPr>
          <a:xfrm>
            <a:off x="10241280" y="3941064"/>
            <a:ext cx="11157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36C0A"/>
              </a:buClr>
              <a:buSzPts val="1270"/>
              <a:buFont typeface="Arial"/>
              <a:buNone/>
            </a:pPr>
            <a:r>
              <a:rPr lang="en-US" sz="1270" b="1">
                <a:solidFill>
                  <a:srgbClr val="E36C0A"/>
                </a:solidFill>
                <a:latin typeface="Arial"/>
                <a:ea typeface="Arial"/>
                <a:cs typeface="Arial"/>
                <a:sym typeface="Arial"/>
              </a:rPr>
              <a:t>reduction</a:t>
            </a:r>
            <a:endParaRPr sz="12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409b496ca70_0_0"/>
          <p:cNvSpPr/>
          <p:nvPr/>
        </p:nvSpPr>
        <p:spPr>
          <a:xfrm>
            <a:off x="10222992" y="4178808"/>
            <a:ext cx="11520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040"/>
              <a:buFont typeface="Arial"/>
              <a:buNone/>
            </a:pPr>
            <a:r>
              <a:rPr lang="en-US" sz="104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with 3-NOP feed additive</a:t>
            </a:r>
            <a:endParaRPr sz="10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409b496ca70_0_0"/>
          <p:cNvSpPr/>
          <p:nvPr/>
        </p:nvSpPr>
        <p:spPr>
          <a:xfrm>
            <a:off x="10085832" y="4681728"/>
            <a:ext cx="14814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335C"/>
              </a:buClr>
              <a:buSzPts val="1150"/>
              <a:buFont typeface="Arial"/>
              <a:buNone/>
            </a:pPr>
            <a:r>
              <a:rPr lang="en-US" sz="1150" b="1">
                <a:solidFill>
                  <a:srgbClr val="0F335C"/>
                </a:solidFill>
                <a:latin typeface="Arial"/>
                <a:ea typeface="Arial"/>
                <a:cs typeface="Arial"/>
                <a:sym typeface="Arial"/>
              </a:rPr>
              <a:t>447 → 330 g CH₄/day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409b496ca70_0_0"/>
          <p:cNvSpPr/>
          <p:nvPr/>
        </p:nvSpPr>
        <p:spPr>
          <a:xfrm>
            <a:off x="6446520" y="5504688"/>
            <a:ext cx="50292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1070"/>
              <a:buFont typeface="Arial"/>
              <a:buNone/>
            </a:pPr>
            <a:r>
              <a:rPr lang="en-US" sz="1070" i="1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AI helps identify which cows, diets or interventions are most promising; the intervention itself causes the methane reduction.</a:t>
            </a:r>
            <a:endParaRPr sz="10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1" name="Google Shape;191;g409b496ca70_0_0"/>
          <p:cNvCxnSpPr/>
          <p:nvPr/>
        </p:nvCxnSpPr>
        <p:spPr>
          <a:xfrm>
            <a:off x="411480" y="6281928"/>
            <a:ext cx="11384400" cy="0"/>
          </a:xfrm>
          <a:prstGeom prst="straightConnector1">
            <a:avLst/>
          </a:prstGeom>
          <a:noFill/>
          <a:ln w="10150" cap="flat" cmpd="sng">
            <a:solidFill>
              <a:srgbClr val="D2D8D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2" name="Google Shape;192;g409b496ca70_0_0"/>
          <p:cNvSpPr/>
          <p:nvPr/>
        </p:nvSpPr>
        <p:spPr>
          <a:xfrm>
            <a:off x="512064" y="6355080"/>
            <a:ext cx="111375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0" tIns="500" rIns="500" bIns="5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ts val="870"/>
              <a:buFont typeface="Arial"/>
              <a:buNone/>
            </a:pPr>
            <a:r>
              <a:rPr lang="en-US" sz="870" dirty="0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Sources: Teagasc </a:t>
            </a:r>
            <a:r>
              <a:rPr lang="en-US" sz="870" dirty="0" err="1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GreenFeed</a:t>
            </a:r>
            <a:r>
              <a:rPr lang="en-US" sz="870" dirty="0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 and 3-NOP research; ICBF methane evaluations; </a:t>
            </a:r>
            <a:r>
              <a:rPr lang="en-US" sz="870" dirty="0" err="1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VistaMilk</a:t>
            </a:r>
            <a:r>
              <a:rPr lang="en-US" sz="870" dirty="0">
                <a:solidFill>
                  <a:srgbClr val="5A5A5A"/>
                </a:solidFill>
                <a:latin typeface="Arial"/>
                <a:ea typeface="Arial"/>
                <a:cs typeface="Arial"/>
                <a:sym typeface="Arial"/>
              </a:rPr>
              <a:t> publications. Figures simplified for teaching.</a:t>
            </a:r>
            <a:endParaRPr sz="87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409b496ca70_0_0"/>
          <p:cNvSpPr txBox="1">
            <a:spLocks noGrp="1"/>
          </p:cNvSpPr>
          <p:nvPr>
            <p:ph type="sldNum" idx="12"/>
          </p:nvPr>
        </p:nvSpPr>
        <p:spPr>
          <a:xfrm>
            <a:off x="11631168" y="6519672"/>
            <a:ext cx="8001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8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g409b496ca70_0_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863" y="661624"/>
            <a:ext cx="10567114" cy="5944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BA276-1594-2579-857B-B537F3397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7F55805-2CB0-2788-D1AE-1D8F77EEA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C81486-7F19-02A0-F692-99B91E9478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6612F2A-7D8F-C251-AE1D-977DFFA291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507F53C-D978-72D9-197E-AF450D6B3F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6D8312-035D-6B91-AA58-C0A75BCE2F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F29158D-194C-C940-A5E3-A12B0B57F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1D818610-2A55-7833-8D61-860A82034980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2200"/>
            </a:pPr>
            <a:endParaRPr lang="en-US" sz="2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🏙️</a:t>
            </a:r>
            <a:endParaRPr lang="en-US"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FFFFFF"/>
              </a:buClr>
              <a:buSzPts val="2200"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9013967E-396F-91D1-EE65-3F88433D02AF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SYSTEM FOUR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F56A3FF9-755B-8B7F-0133-03BA6D1FF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2500"/>
              <a:buFont typeface="Cambria"/>
              <a:buNone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Sustainable Cities and Consumption</a:t>
            </a: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AEEEEB-9DA6-A7E9-5DA3-24F04F0C1EAA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Google Shape;122;p8">
            <a:extLst>
              <a:ext uri="{FF2B5EF4-FFF2-40B4-BE49-F238E27FC236}">
                <a16:creationId xmlns:a16="http://schemas.microsoft.com/office/drawing/2014/main" id="{76C43CEE-BAC2-4E41-B713-81ADD8FE1A11}"/>
              </a:ext>
            </a:extLst>
          </p:cNvPr>
          <p:cNvSpPr/>
          <p:nvPr/>
        </p:nvSpPr>
        <p:spPr>
          <a:xfrm>
            <a:off x="553815" y="2309559"/>
            <a:ext cx="11109960" cy="2724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lvl="0" indent="-177800">
              <a:lnSpc>
                <a:spcPct val="128000"/>
              </a:lnSpc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Transport and urban infrastructure are major sources of emissions and major opportunities for change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 circular economy: reduce, reuse, redesign, rethink how we make and use things instead of throwing them away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Our everyday buying choices (clothes, phones, packaging - think fast fashion!) connect directly to circular economy thinking</a:t>
            </a:r>
          </a:p>
          <a:p>
            <a:pPr lvl="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</a:pP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AI supports smart cities: </a:t>
            </a:r>
            <a:r>
              <a:rPr lang="en-US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optimising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traffic flow, public transport routing and energy use across a whole city</a:t>
            </a:r>
          </a:p>
          <a:p>
            <a:pPr marL="177800" indent="-177800"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Examples range from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CitySwift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, partnering with Bus Éireann,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LIFE EMERALD measuring air-pollution </a:t>
            </a:r>
            <a:r>
              <a:rPr lang="fr-BE" sz="1600" dirty="0"/>
              <a:t>to </a:t>
            </a:r>
            <a:r>
              <a:rPr lang="en-BE" sz="1600" dirty="0">
                <a:solidFill>
                  <a:srgbClr val="1A2420"/>
                </a:solidFill>
                <a:latin typeface="Calibri"/>
                <a:ea typeface="Calibri"/>
                <a:cs typeface="Calibri"/>
                <a:hlinkClick r:id="rId8"/>
              </a:rPr>
              <a:t>Artificial Intelligence as an Enabler of the Circular Economy</a:t>
            </a:r>
            <a:endParaRPr lang="en-BE" sz="1600" dirty="0">
              <a:solidFill>
                <a:srgbClr val="1A2420"/>
              </a:solidFill>
              <a:latin typeface="Calibri"/>
              <a:ea typeface="Calibri"/>
              <a:cs typeface="Calibri"/>
            </a:endParaRPr>
          </a:p>
          <a:p>
            <a:pPr marL="177800" lvl="0" indent="-177800">
              <a:lnSpc>
                <a:spcPct val="10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2261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291A5-5432-BD5A-166A-831198A74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BE72DB-143C-CD76-8F7A-4860D2072A48}"/>
              </a:ext>
            </a:extLst>
          </p:cNvPr>
          <p:cNvSpPr/>
          <p:nvPr/>
        </p:nvSpPr>
        <p:spPr>
          <a:xfrm>
            <a:off x="3722914" y="0"/>
            <a:ext cx="8469085" cy="6858000"/>
          </a:xfrm>
          <a:prstGeom prst="rect">
            <a:avLst/>
          </a:prstGeom>
          <a:solidFill>
            <a:srgbClr val="3A55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Light bulb on green grass">
            <a:extLst>
              <a:ext uri="{FF2B5EF4-FFF2-40B4-BE49-F238E27FC236}">
                <a16:creationId xmlns:a16="http://schemas.microsoft.com/office/drawing/2014/main" id="{1EEF3E86-B300-440B-986B-87F85FDB33D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r="17632"/>
          <a:stretch>
            <a:fillRect/>
          </a:stretch>
        </p:blipFill>
        <p:spPr>
          <a:xfrm>
            <a:off x="3722914" y="0"/>
            <a:ext cx="8469086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6EB41825-3F48-4E69-AEDC-0004E98C361C}"/>
              </a:ext>
            </a:extLst>
          </p:cNvPr>
          <p:cNvSpPr/>
          <p:nvPr/>
        </p:nvSpPr>
        <p:spPr>
          <a:xfrm>
            <a:off x="0" y="0"/>
            <a:ext cx="7106596" cy="6858000"/>
          </a:xfrm>
          <a:custGeom>
            <a:avLst/>
            <a:gdLst>
              <a:gd name="csX0" fmla="*/ 0 w 7106596"/>
              <a:gd name="csY0" fmla="*/ 0 h 6858000"/>
              <a:gd name="csX1" fmla="*/ 3677596 w 7106596"/>
              <a:gd name="csY1" fmla="*/ 0 h 6858000"/>
              <a:gd name="csX2" fmla="*/ 3722914 w 7106596"/>
              <a:gd name="csY2" fmla="*/ 0 h 6858000"/>
              <a:gd name="csX3" fmla="*/ 3722914 w 7106596"/>
              <a:gd name="csY3" fmla="*/ 1146 h 6858000"/>
              <a:gd name="csX4" fmla="*/ 3854052 w 7106596"/>
              <a:gd name="csY4" fmla="*/ 4462 h 6858000"/>
              <a:gd name="csX5" fmla="*/ 7106596 w 7106596"/>
              <a:gd name="csY5" fmla="*/ 3429000 h 6858000"/>
              <a:gd name="csX6" fmla="*/ 3854052 w 7106596"/>
              <a:gd name="csY6" fmla="*/ 6853538 h 6858000"/>
              <a:gd name="csX7" fmla="*/ 3722914 w 7106596"/>
              <a:gd name="csY7" fmla="*/ 6856854 h 6858000"/>
              <a:gd name="csX8" fmla="*/ 3722914 w 7106596"/>
              <a:gd name="csY8" fmla="*/ 6858000 h 6858000"/>
              <a:gd name="csX9" fmla="*/ 3677596 w 7106596"/>
              <a:gd name="csY9" fmla="*/ 6858000 h 6858000"/>
              <a:gd name="csX10" fmla="*/ 0 w 7106596"/>
              <a:gd name="csY10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106596" h="6858000">
                <a:moveTo>
                  <a:pt x="0" y="0"/>
                </a:moveTo>
                <a:lnTo>
                  <a:pt x="3677596" y="0"/>
                </a:lnTo>
                <a:lnTo>
                  <a:pt x="3722914" y="0"/>
                </a:lnTo>
                <a:lnTo>
                  <a:pt x="3722914" y="1146"/>
                </a:lnTo>
                <a:lnTo>
                  <a:pt x="3854052" y="4462"/>
                </a:lnTo>
                <a:cubicBezTo>
                  <a:pt x="5665832" y="96301"/>
                  <a:pt x="7106596" y="1594397"/>
                  <a:pt x="7106596" y="3429000"/>
                </a:cubicBezTo>
                <a:cubicBezTo>
                  <a:pt x="7106596" y="5263603"/>
                  <a:pt x="5665832" y="6761699"/>
                  <a:pt x="3854052" y="6853538"/>
                </a:cubicBezTo>
                <a:lnTo>
                  <a:pt x="3722914" y="6856854"/>
                </a:lnTo>
                <a:lnTo>
                  <a:pt x="3722914" y="6858000"/>
                </a:lnTo>
                <a:lnTo>
                  <a:pt x="367759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4EBB5B-67C3-6D9D-69C6-AD28EE179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24019" y="6334919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6" name="Google Shape;73;p4">
            <a:extLst>
              <a:ext uri="{FF2B5EF4-FFF2-40B4-BE49-F238E27FC236}">
                <a16:creationId xmlns:a16="http://schemas.microsoft.com/office/drawing/2014/main" id="{DF95DB43-565D-1033-0242-B8D3D969DD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0637" y="2670968"/>
            <a:ext cx="5924551" cy="160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lang="en-US" sz="3200" b="1" i="1" dirty="0">
                <a:latin typeface="Cambria"/>
                <a:ea typeface="Cambria"/>
                <a:cs typeface="Calibri"/>
                <a:sym typeface="Cambria"/>
              </a:rPr>
              <a:t>Irish Cities in Transition  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72;p4">
            <a:extLst>
              <a:ext uri="{FF2B5EF4-FFF2-40B4-BE49-F238E27FC236}">
                <a16:creationId xmlns:a16="http://schemas.microsoft.com/office/drawing/2014/main" id="{ADA4558A-B2B9-DD30-D13E-C2ED50D05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243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D98E2B"/>
              </a:buClr>
              <a:buSzPts val="1400"/>
            </a:pPr>
            <a:r>
              <a:rPr lang="en-US" sz="1600" b="1" dirty="0">
                <a:solidFill>
                  <a:srgbClr val="D98E2B"/>
                </a:solidFill>
                <a:latin typeface="Calibri"/>
                <a:ea typeface="Calibri"/>
                <a:cs typeface="Calibri"/>
                <a:sym typeface="Calibri"/>
              </a:rPr>
              <a:t>🇮🇪  Irish Example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4;p4">
            <a:extLst>
              <a:ext uri="{FF2B5EF4-FFF2-40B4-BE49-F238E27FC236}">
                <a16:creationId xmlns:a16="http://schemas.microsoft.com/office/drawing/2014/main" id="{03EA20CA-9A20-680B-4ACF-8DED855E33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56206" y="576928"/>
            <a:ext cx="4807975" cy="537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77800" lvl="0" indent="-177800">
              <a:lnSpc>
                <a:spcPct val="130000"/>
              </a:lnSpc>
              <a:spcBef>
                <a:spcPts val="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Dublin has seen a major shift toward cycling infrastructure, Luas expansion and improved bus connections in recent years</a:t>
            </a: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Dublin has also piloted AI-powered smart-city traffic systems, working with technology partners to </a:t>
            </a:r>
            <a:r>
              <a:rPr lang="en-US" sz="1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optimise</a:t>
            </a: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traffic flow in real time. </a:t>
            </a:r>
          </a:p>
          <a:p>
            <a:pPr marL="17780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Together these show a city actively experimenting with both infrastructure and technology to become more sustainable</a:t>
            </a: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endParaRPr lang="en-US" sz="16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u="sng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 a video</a:t>
            </a:r>
            <a:r>
              <a:rPr lang="en-US" sz="1600" u="sng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on Dublin’s Travel and Road Safety. AI Smart City </a:t>
            </a:r>
            <a:endParaRPr lang="en-US" sz="16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1911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E06C8-AE7A-CD60-827F-C2ABE3ADA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C5FE4AC7-24E0-4E36-4C10-E2C365ED14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1EBF47C-E3D8-DF04-799D-C06D1ABC15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987C36B-511C-3BD3-B093-71B06C7291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F3E651-A1A8-0527-5D32-3F9A76D5A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7B22DC2-84C7-8500-9C32-099DC5139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740" y="1179042"/>
            <a:ext cx="8763000" cy="1325563"/>
          </a:xfrm>
        </p:spPr>
        <p:txBody>
          <a:bodyPr/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Weigh the Trade-Off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6388F0-650D-5A2E-F240-4BC0E622E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/>
          </a:p>
          <a:p>
            <a:endParaRPr lang="en-US" dirty="0"/>
          </a:p>
        </p:txBody>
      </p:sp>
      <p:sp>
        <p:nvSpPr>
          <p:cNvPr id="12" name="Google Shape;130;p9">
            <a:extLst>
              <a:ext uri="{FF2B5EF4-FFF2-40B4-BE49-F238E27FC236}">
                <a16:creationId xmlns:a16="http://schemas.microsoft.com/office/drawing/2014/main" id="{39C872FF-4E16-B0F2-5231-589ED57E1A9A}"/>
              </a:ext>
            </a:extLst>
          </p:cNvPr>
          <p:cNvSpPr/>
          <p:nvPr/>
        </p:nvSpPr>
        <p:spPr>
          <a:xfrm>
            <a:off x="608930" y="600825"/>
            <a:ext cx="1828800" cy="341142"/>
          </a:xfrm>
          <a:prstGeom prst="rect">
            <a:avLst/>
          </a:prstGeom>
          <a:solidFill>
            <a:srgbClr val="D98E2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1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   ACTIVITY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2;p9">
            <a:extLst>
              <a:ext uri="{FF2B5EF4-FFF2-40B4-BE49-F238E27FC236}">
                <a16:creationId xmlns:a16="http://schemas.microsoft.com/office/drawing/2014/main" id="{7A059317-5EB4-3AAB-A125-E36A988B5932}"/>
              </a:ext>
            </a:extLst>
          </p:cNvPr>
          <p:cNvSpPr/>
          <p:nvPr/>
        </p:nvSpPr>
        <p:spPr>
          <a:xfrm>
            <a:off x="2606040" y="50292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300"/>
              <a:buFont typeface="Calibri"/>
              <a:buNone/>
            </a:pPr>
            <a:r>
              <a:rPr lang="en-US" sz="13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⏱  ~10 minutes</a:t>
            </a: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99A54C-97EB-89FE-4CBD-3CB82F14748D}"/>
              </a:ext>
            </a:extLst>
          </p:cNvPr>
          <p:cNvSpPr txBox="1"/>
          <p:nvPr/>
        </p:nvSpPr>
        <p:spPr>
          <a:xfrm>
            <a:off x="967740" y="2504605"/>
            <a:ext cx="9020322" cy="2294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30000"/>
              </a:lnSpc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In small groups, take one system from today's lesson: energy, farming, or transport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List one clear benefit and one clear trade-off/cost of the sustainable option (involving AI) in that system (e.g. wind energy: clean power vs. visual/land-use impact)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Decide as a group: on balance, is it worth it? Be ready to defend your reasoning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AutoNum type="arabicPeriod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Quick self-check: did your group consider more than one perspective (e.g. environmental, economic, and community)?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2483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384CF-9D49-8B1D-ECD7-D3F56DD61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0869BD14-5EBC-3E41-69CB-54094D0460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C53D301-AAF5-521C-65B5-A1543CB4D3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8192E8B-6194-70C7-473B-81FE81C971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B5D774-6C90-B7FB-7F97-D9C0E6A70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BC5CEBF2-D9DA-91AA-0533-4F6C1B32A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740" y="1179042"/>
            <a:ext cx="8763000" cy="1325563"/>
          </a:xfrm>
        </p:spPr>
        <p:txBody>
          <a:bodyPr/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Improve a System Close to You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16723FC-88B0-EA69-5ECB-A5771832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/>
          </a:p>
          <a:p>
            <a:endParaRPr lang="en-US" dirty="0"/>
          </a:p>
        </p:txBody>
      </p:sp>
      <p:sp>
        <p:nvSpPr>
          <p:cNvPr id="12" name="Google Shape;130;p9">
            <a:extLst>
              <a:ext uri="{FF2B5EF4-FFF2-40B4-BE49-F238E27FC236}">
                <a16:creationId xmlns:a16="http://schemas.microsoft.com/office/drawing/2014/main" id="{B3BCB846-8AD9-5B78-BEE2-0A9820C90AFE}"/>
              </a:ext>
            </a:extLst>
          </p:cNvPr>
          <p:cNvSpPr/>
          <p:nvPr/>
        </p:nvSpPr>
        <p:spPr>
          <a:xfrm>
            <a:off x="608930" y="600825"/>
            <a:ext cx="1828800" cy="341142"/>
          </a:xfrm>
          <a:prstGeom prst="rect">
            <a:avLst/>
          </a:prstGeom>
          <a:solidFill>
            <a:srgbClr val="D98E2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1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   APPLY IT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2;p9">
            <a:extLst>
              <a:ext uri="{FF2B5EF4-FFF2-40B4-BE49-F238E27FC236}">
                <a16:creationId xmlns:a16="http://schemas.microsoft.com/office/drawing/2014/main" id="{21A2745A-1E9A-5383-D698-B3288EFD467F}"/>
              </a:ext>
            </a:extLst>
          </p:cNvPr>
          <p:cNvSpPr/>
          <p:nvPr/>
        </p:nvSpPr>
        <p:spPr>
          <a:xfrm>
            <a:off x="2606040" y="502920"/>
            <a:ext cx="27432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1300"/>
              <a:buFont typeface="Calibri"/>
              <a:buNone/>
            </a:pPr>
            <a:r>
              <a:rPr lang="en-US" sz="1300" b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⏱  ~8 minutes</a:t>
            </a: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9ED3DB-C3FF-1AB5-6A6E-95E737ED20F9}"/>
              </a:ext>
            </a:extLst>
          </p:cNvPr>
          <p:cNvSpPr txBox="1"/>
          <p:nvPr/>
        </p:nvSpPr>
        <p:spPr>
          <a:xfrm>
            <a:off x="967740" y="2504605"/>
            <a:ext cx="9020322" cy="1026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Pick one system - energy, food, transport or waste - in your own school or town. Identify one realistic improvement that could make it more sustainable, and one thing that would need to happen to make it work.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CA4CBF-A03C-9F5F-7629-DAF283B9EC18}"/>
              </a:ext>
            </a:extLst>
          </p:cNvPr>
          <p:cNvSpPr txBox="1"/>
          <p:nvPr/>
        </p:nvSpPr>
        <p:spPr>
          <a:xfrm>
            <a:off x="967740" y="4435991"/>
            <a:ext cx="792814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b="1" dirty="0">
                <a:solidFill>
                  <a:srgbClr val="5A4416"/>
                </a:solidFill>
                <a:latin typeface="Calibri"/>
                <a:ea typeface="Calibri"/>
                <a:cs typeface="Calibri"/>
                <a:sym typeface="Calibri"/>
              </a:rPr>
              <a:t>How they show their work:  </a:t>
            </a:r>
            <a:r>
              <a:rPr lang="en-US" sz="135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Students sketch or write their proposal in their climate journal - a short paragraph or annotated diagram.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114718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00F63-83F3-50D9-838B-454137024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99CA2068-18FE-170C-C32D-68A110D2A6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0699CC4-7BFD-9525-413F-9334F3FFFC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A92AC0C-9D37-5446-56AF-B711701593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4FCC2F-12BB-5162-9B74-D0D739F3C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30E33FF-9DDC-DFCF-4BC0-1BC981ED4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575" y="1347836"/>
            <a:ext cx="8763000" cy="1325563"/>
          </a:xfrm>
        </p:spPr>
        <p:txBody>
          <a:bodyPr/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/>
                <a:ea typeface="Cambria"/>
                <a:cs typeface="Cambria"/>
                <a:sym typeface="Cambria"/>
              </a:rPr>
              <a:t>What have we learned? 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Google Shape;31;p2">
            <a:extLst>
              <a:ext uri="{FF2B5EF4-FFF2-40B4-BE49-F238E27FC236}">
                <a16:creationId xmlns:a16="http://schemas.microsoft.com/office/drawing/2014/main" id="{52277753-33FA-D988-3A95-B31F43F91E24}"/>
              </a:ext>
            </a:extLst>
          </p:cNvPr>
          <p:cNvSpPr/>
          <p:nvPr/>
        </p:nvSpPr>
        <p:spPr>
          <a:xfrm>
            <a:off x="1106826" y="2247172"/>
            <a:ext cx="502920" cy="5029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33;p2">
            <a:extLst>
              <a:ext uri="{FF2B5EF4-FFF2-40B4-BE49-F238E27FC236}">
                <a16:creationId xmlns:a16="http://schemas.microsoft.com/office/drawing/2014/main" id="{3798F650-BDE1-D7FB-7C19-53BAEBFC1466}"/>
              </a:ext>
            </a:extLst>
          </p:cNvPr>
          <p:cNvSpPr/>
          <p:nvPr/>
        </p:nvSpPr>
        <p:spPr>
          <a:xfrm>
            <a:off x="1848394" y="2130780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We've connected energy, nature, food and cities to climate action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31;p2">
            <a:extLst>
              <a:ext uri="{FF2B5EF4-FFF2-40B4-BE49-F238E27FC236}">
                <a16:creationId xmlns:a16="http://schemas.microsoft.com/office/drawing/2014/main" id="{F1D38859-AD0C-41E2-C011-4DC379B40A73}"/>
              </a:ext>
            </a:extLst>
          </p:cNvPr>
          <p:cNvSpPr/>
          <p:nvPr/>
        </p:nvSpPr>
        <p:spPr>
          <a:xfrm>
            <a:off x="1106826" y="3005953"/>
            <a:ext cx="502920" cy="50292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31;p2">
            <a:extLst>
              <a:ext uri="{FF2B5EF4-FFF2-40B4-BE49-F238E27FC236}">
                <a16:creationId xmlns:a16="http://schemas.microsoft.com/office/drawing/2014/main" id="{5F801AB6-F5BD-0D94-F067-587515DB8E7E}"/>
              </a:ext>
            </a:extLst>
          </p:cNvPr>
          <p:cNvSpPr/>
          <p:nvPr/>
        </p:nvSpPr>
        <p:spPr>
          <a:xfrm>
            <a:off x="1106826" y="3764734"/>
            <a:ext cx="502920" cy="5029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31;p2">
            <a:extLst>
              <a:ext uri="{FF2B5EF4-FFF2-40B4-BE49-F238E27FC236}">
                <a16:creationId xmlns:a16="http://schemas.microsoft.com/office/drawing/2014/main" id="{AC3369D3-AA58-51C0-3B34-A8EDD0D0607A}"/>
              </a:ext>
            </a:extLst>
          </p:cNvPr>
          <p:cNvSpPr/>
          <p:nvPr/>
        </p:nvSpPr>
        <p:spPr>
          <a:xfrm>
            <a:off x="1106826" y="4523515"/>
            <a:ext cx="502920" cy="5029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AC75F0DD-CA51-4018-1CA2-B79B4AC66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/>
          </a:p>
        </p:txBody>
      </p:sp>
      <p:sp>
        <p:nvSpPr>
          <p:cNvPr id="38" name="Google Shape;37;p2">
            <a:extLst>
              <a:ext uri="{FF2B5EF4-FFF2-40B4-BE49-F238E27FC236}">
                <a16:creationId xmlns:a16="http://schemas.microsoft.com/office/drawing/2014/main" id="{1B25774B-6DEF-D6DC-4F44-974385E07DE9}"/>
              </a:ext>
            </a:extLst>
          </p:cNvPr>
          <p:cNvSpPr/>
          <p:nvPr/>
        </p:nvSpPr>
        <p:spPr>
          <a:xfrm>
            <a:off x="1848394" y="2880209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We've seen real Irish examples of sustainable transition and the trade-offs involved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1;p2">
            <a:extLst>
              <a:ext uri="{FF2B5EF4-FFF2-40B4-BE49-F238E27FC236}">
                <a16:creationId xmlns:a16="http://schemas.microsoft.com/office/drawing/2014/main" id="{AA4A064C-0891-5CDD-CB0F-B8879C5AA3FC}"/>
              </a:ext>
            </a:extLst>
          </p:cNvPr>
          <p:cNvSpPr/>
          <p:nvPr/>
        </p:nvSpPr>
        <p:spPr>
          <a:xfrm>
            <a:off x="1848394" y="3629637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 understand where AI already supports smarter, more sustainable systems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9;p2">
            <a:extLst>
              <a:ext uri="{FF2B5EF4-FFF2-40B4-BE49-F238E27FC236}">
                <a16:creationId xmlns:a16="http://schemas.microsoft.com/office/drawing/2014/main" id="{42ADE5F2-B44B-96B4-397A-276FB139E781}"/>
              </a:ext>
            </a:extLst>
          </p:cNvPr>
          <p:cNvSpPr/>
          <p:nvPr/>
        </p:nvSpPr>
        <p:spPr>
          <a:xfrm>
            <a:off x="1848394" y="4434309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We've proposed one realistic improvement to a system close to home 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19;p13">
            <a:extLst>
              <a:ext uri="{FF2B5EF4-FFF2-40B4-BE49-F238E27FC236}">
                <a16:creationId xmlns:a16="http://schemas.microsoft.com/office/drawing/2014/main" id="{82635894-41BF-BE5A-20B5-B93EFDA5191D}"/>
              </a:ext>
            </a:extLst>
          </p:cNvPr>
          <p:cNvSpPr/>
          <p:nvPr/>
        </p:nvSpPr>
        <p:spPr>
          <a:xfrm>
            <a:off x="534215" y="5471615"/>
            <a:ext cx="109728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4B5D55"/>
              </a:buClr>
              <a:buSzPts val="1300"/>
            </a:pPr>
            <a:r>
              <a:rPr lang="en-US" sz="1300" i="1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Next lesson: we turn to climate justice, the future, and how we can all be part of the response.</a:t>
            </a:r>
            <a:endParaRPr sz="13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416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B9BF7F-EF11-391D-D858-F5805E7CF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33852" y="6258027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6" name="Google Shape;215;p15">
            <a:extLst>
              <a:ext uri="{FF2B5EF4-FFF2-40B4-BE49-F238E27FC236}">
                <a16:creationId xmlns:a16="http://schemas.microsoft.com/office/drawing/2014/main" id="{2BCBFC44-3524-497F-0300-F2E23B70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3356" y="1859628"/>
            <a:ext cx="4409110" cy="2191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lang="en-US" sz="3600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See you in Lesson 4: Climate Justice, Futures Thinking and Green Innovation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16;p15">
            <a:extLst>
              <a:ext uri="{FF2B5EF4-FFF2-40B4-BE49-F238E27FC236}">
                <a16:creationId xmlns:a16="http://schemas.microsoft.com/office/drawing/2014/main" id="{5A38BEF8-416F-F9DB-35E1-25486B9ECA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01448" y="4183012"/>
            <a:ext cx="4247204" cy="267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E8DF"/>
              </a:buClr>
              <a:buSzPts val="1400"/>
              <a:buFont typeface="Calibri"/>
              <a:buNone/>
            </a:pPr>
            <a:r>
              <a:rPr lang="en-US" sz="1400" i="1" dirty="0">
                <a:solidFill>
                  <a:srgbClr val="D8E8DF"/>
                </a:solidFill>
                <a:latin typeface="Calibri"/>
                <a:ea typeface="Calibri"/>
                <a:cs typeface="Calibri"/>
                <a:sym typeface="Calibri"/>
              </a:rPr>
              <a:t>Developed by the ADAPT Research Centre in partnership with Huawei and UNESCO.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14;p15">
            <a:extLst>
              <a:ext uri="{FF2B5EF4-FFF2-40B4-BE49-F238E27FC236}">
                <a16:creationId xmlns:a16="http://schemas.microsoft.com/office/drawing/2014/main" id="{EE3851C0-3D65-F939-67FF-38C271EDBB07}"/>
              </a:ext>
            </a:extLst>
          </p:cNvPr>
          <p:cNvSpPr/>
          <p:nvPr/>
        </p:nvSpPr>
        <p:spPr>
          <a:xfrm>
            <a:off x="4370111" y="799000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FA287"/>
              </a:buClr>
              <a:buSzPts val="1400"/>
              <a:buFont typeface="Calibri"/>
              <a:buNone/>
            </a:pPr>
            <a:r>
              <a:rPr lang="en-US" sz="1400" b="1" dirty="0" err="1">
                <a:solidFill>
                  <a:srgbClr val="6FA287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931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;p1">
            <a:extLst>
              <a:ext uri="{FF2B5EF4-FFF2-40B4-BE49-F238E27FC236}">
                <a16:creationId xmlns:a16="http://schemas.microsoft.com/office/drawing/2014/main" id="{F1729D0F-AE61-8DA3-6408-BA369EFD270C}"/>
              </a:ext>
            </a:extLst>
          </p:cNvPr>
          <p:cNvSpPr/>
          <p:nvPr/>
        </p:nvSpPr>
        <p:spPr>
          <a:xfrm>
            <a:off x="640080" y="2697480"/>
            <a:ext cx="8686800" cy="155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05000"/>
              </a:lnSpc>
              <a:buClr>
                <a:srgbClr val="FFFFFF"/>
              </a:buClr>
              <a:buSzPts val="4000"/>
            </a:pPr>
            <a:r>
              <a:rPr lang="en-US" sz="4000" b="1" dirty="0">
                <a:latin typeface="Cambria"/>
                <a:ea typeface="Cambria"/>
                <a:sym typeface="Cambria"/>
              </a:rPr>
              <a:t>Sustainable Systems: Energy, Nature, Food and Cities</a:t>
            </a:r>
            <a:endParaRPr lang="en-US" sz="4000" b="1" dirty="0">
              <a:latin typeface="Cambria"/>
              <a:ea typeface="Cambria"/>
              <a:sym typeface="Calibri"/>
            </a:endParaRPr>
          </a:p>
        </p:txBody>
      </p:sp>
      <p:sp>
        <p:nvSpPr>
          <p:cNvPr id="10" name="Google Shape;19;p1">
            <a:extLst>
              <a:ext uri="{FF2B5EF4-FFF2-40B4-BE49-F238E27FC236}">
                <a16:creationId xmlns:a16="http://schemas.microsoft.com/office/drawing/2014/main" id="{5166427F-BF0A-9D99-A39A-5D3E5D478714}"/>
              </a:ext>
            </a:extLst>
          </p:cNvPr>
          <p:cNvSpPr/>
          <p:nvPr/>
        </p:nvSpPr>
        <p:spPr>
          <a:xfrm>
            <a:off x="640080" y="4160520"/>
            <a:ext cx="868680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D8E8DF"/>
              </a:buClr>
              <a:buSzPts val="1500"/>
            </a:pPr>
            <a:r>
              <a:rPr lang="en-US" sz="1500" b="1" i="1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How the systems we depend on every day connect to climate action and where AI is already changing them.</a:t>
            </a:r>
            <a:endParaRPr sz="1500" b="1" i="1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1;p1">
            <a:extLst>
              <a:ext uri="{FF2B5EF4-FFF2-40B4-BE49-F238E27FC236}">
                <a16:creationId xmlns:a16="http://schemas.microsoft.com/office/drawing/2014/main" id="{48E0F759-C828-A2B8-9DDC-754793B25878}"/>
              </a:ext>
            </a:extLst>
          </p:cNvPr>
          <p:cNvSpPr/>
          <p:nvPr/>
        </p:nvSpPr>
        <p:spPr>
          <a:xfrm>
            <a:off x="640080" y="5121323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6FA287"/>
              </a:buClr>
              <a:buSzPts val="1250"/>
            </a:pPr>
            <a:r>
              <a:rPr lang="en-US" sz="1250" b="1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UNESCO Greening Curriculum concepts: </a:t>
            </a:r>
            <a:r>
              <a:rPr lang="en-US" sz="1250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Ecosystems and Biodiversity · Sustainable Lifestyles · Post-Carbon Economies</a:t>
            </a:r>
            <a:endParaRPr sz="1250" dirty="0">
              <a:solidFill>
                <a:schemeClr val="accent6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3EFE117-5175-A09C-9DBD-F62E6FC77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5E605D75-C9C5-4B34-416D-AD20B82AD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LESSON 3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440208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2EC01-03A3-842A-C240-7CFB397E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85BF21DC-0C02-64E5-A822-87DAC8A1B4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2E63A89-97A9-2115-4121-F1A3A02975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A8AFDD3-33C7-BB45-BD3F-476A2D7537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E5DB85-9C27-D0A2-333D-C87428CC9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45F8F8A7-75EB-B303-A1CE-B0D46098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575" y="1347836"/>
            <a:ext cx="87630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mbria"/>
                <a:ea typeface="Cambria"/>
                <a:cs typeface="Cambria"/>
                <a:sym typeface="Cambria"/>
              </a:rPr>
              <a:t>What you’ll learn today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Google Shape;29;p2">
            <a:extLst>
              <a:ext uri="{FF2B5EF4-FFF2-40B4-BE49-F238E27FC236}">
                <a16:creationId xmlns:a16="http://schemas.microsoft.com/office/drawing/2014/main" id="{1440A857-4F93-86AC-9F27-6606F6971E12}"/>
              </a:ext>
            </a:extLst>
          </p:cNvPr>
          <p:cNvSpPr/>
          <p:nvPr/>
        </p:nvSpPr>
        <p:spPr>
          <a:xfrm>
            <a:off x="647701" y="542857"/>
            <a:ext cx="9144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FA287"/>
              </a:buClr>
              <a:buSzPts val="1300"/>
              <a:buFont typeface="Calibri"/>
              <a:buNone/>
            </a:pPr>
            <a:r>
              <a:rPr lang="en-US" sz="1300" b="1" dirty="0" err="1">
                <a:solidFill>
                  <a:srgbClr val="6FA287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sz="1300" b="1" dirty="0">
                <a:solidFill>
                  <a:srgbClr val="6FA287"/>
                </a:solidFill>
                <a:latin typeface="Calibri"/>
                <a:ea typeface="Calibri"/>
                <a:cs typeface="Calibri"/>
                <a:sym typeface="Calibri"/>
              </a:rPr>
              <a:t> — Lesson 3 of 4</a:t>
            </a: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31;p2">
            <a:extLst>
              <a:ext uri="{FF2B5EF4-FFF2-40B4-BE49-F238E27FC236}">
                <a16:creationId xmlns:a16="http://schemas.microsoft.com/office/drawing/2014/main" id="{E840F692-7102-BA07-9485-D8F47CA7B3EA}"/>
              </a:ext>
            </a:extLst>
          </p:cNvPr>
          <p:cNvSpPr/>
          <p:nvPr/>
        </p:nvSpPr>
        <p:spPr>
          <a:xfrm>
            <a:off x="1106826" y="2247172"/>
            <a:ext cx="502920" cy="5029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33;p2">
            <a:extLst>
              <a:ext uri="{FF2B5EF4-FFF2-40B4-BE49-F238E27FC236}">
                <a16:creationId xmlns:a16="http://schemas.microsoft.com/office/drawing/2014/main" id="{037D1D7B-4912-B8E7-8E01-465D9A7F5BD7}"/>
              </a:ext>
            </a:extLst>
          </p:cNvPr>
          <p:cNvSpPr/>
          <p:nvPr/>
        </p:nvSpPr>
        <p:spPr>
          <a:xfrm>
            <a:off x="1848394" y="2130780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Describe how energy, nature, food and cities each contribute to climate change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31;p2">
            <a:extLst>
              <a:ext uri="{FF2B5EF4-FFF2-40B4-BE49-F238E27FC236}">
                <a16:creationId xmlns:a16="http://schemas.microsoft.com/office/drawing/2014/main" id="{F80F92CE-378C-5ADD-2CAA-EDDE11E9C8D3}"/>
              </a:ext>
            </a:extLst>
          </p:cNvPr>
          <p:cNvSpPr/>
          <p:nvPr/>
        </p:nvSpPr>
        <p:spPr>
          <a:xfrm>
            <a:off x="1106826" y="3005953"/>
            <a:ext cx="502920" cy="50292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31;p2">
            <a:extLst>
              <a:ext uri="{FF2B5EF4-FFF2-40B4-BE49-F238E27FC236}">
                <a16:creationId xmlns:a16="http://schemas.microsoft.com/office/drawing/2014/main" id="{4CEF5367-2F5C-239B-0E42-ED73AA6BA944}"/>
              </a:ext>
            </a:extLst>
          </p:cNvPr>
          <p:cNvSpPr/>
          <p:nvPr/>
        </p:nvSpPr>
        <p:spPr>
          <a:xfrm>
            <a:off x="1106826" y="3764734"/>
            <a:ext cx="502920" cy="5029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31;p2">
            <a:extLst>
              <a:ext uri="{FF2B5EF4-FFF2-40B4-BE49-F238E27FC236}">
                <a16:creationId xmlns:a16="http://schemas.microsoft.com/office/drawing/2014/main" id="{EFC5199C-4492-8446-4E8A-2326A98658CE}"/>
              </a:ext>
            </a:extLst>
          </p:cNvPr>
          <p:cNvSpPr/>
          <p:nvPr/>
        </p:nvSpPr>
        <p:spPr>
          <a:xfrm>
            <a:off x="1106826" y="4523515"/>
            <a:ext cx="502920" cy="5029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31;p2">
            <a:extLst>
              <a:ext uri="{FF2B5EF4-FFF2-40B4-BE49-F238E27FC236}">
                <a16:creationId xmlns:a16="http://schemas.microsoft.com/office/drawing/2014/main" id="{6FC53C35-0DC2-14B9-889D-E292071FA226}"/>
              </a:ext>
            </a:extLst>
          </p:cNvPr>
          <p:cNvSpPr/>
          <p:nvPr/>
        </p:nvSpPr>
        <p:spPr>
          <a:xfrm>
            <a:off x="1106826" y="5282296"/>
            <a:ext cx="502920" cy="5029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9335FCD2-04AD-C2F4-3B48-50B6E449B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/>
          </a:p>
        </p:txBody>
      </p:sp>
      <p:sp>
        <p:nvSpPr>
          <p:cNvPr id="38" name="Google Shape;37;p2">
            <a:extLst>
              <a:ext uri="{FF2B5EF4-FFF2-40B4-BE49-F238E27FC236}">
                <a16:creationId xmlns:a16="http://schemas.microsoft.com/office/drawing/2014/main" id="{E04B65D2-A95A-836E-A2D4-4D9DBD8523EC}"/>
              </a:ext>
            </a:extLst>
          </p:cNvPr>
          <p:cNvSpPr/>
          <p:nvPr/>
        </p:nvSpPr>
        <p:spPr>
          <a:xfrm>
            <a:off x="1848394" y="2880209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Compare renewable and non-renewable energy systems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1;p2">
            <a:extLst>
              <a:ext uri="{FF2B5EF4-FFF2-40B4-BE49-F238E27FC236}">
                <a16:creationId xmlns:a16="http://schemas.microsoft.com/office/drawing/2014/main" id="{35AB673C-66D4-9456-AF39-E0AF57F010DE}"/>
              </a:ext>
            </a:extLst>
          </p:cNvPr>
          <p:cNvSpPr/>
          <p:nvPr/>
        </p:nvSpPr>
        <p:spPr>
          <a:xfrm>
            <a:off x="1848394" y="3743959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Explain why biodiversity and healthy ecosystems matter as their own crisis, connected to but distinct from climate change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Clr>
                <a:srgbClr val="1A2420"/>
              </a:buClr>
              <a:buSzPts val="1600"/>
            </a:pP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5;p2">
            <a:extLst>
              <a:ext uri="{FF2B5EF4-FFF2-40B4-BE49-F238E27FC236}">
                <a16:creationId xmlns:a16="http://schemas.microsoft.com/office/drawing/2014/main" id="{496114D9-08E6-53DE-D760-EFD19F40F2CD}"/>
              </a:ext>
            </a:extLst>
          </p:cNvPr>
          <p:cNvSpPr/>
          <p:nvPr/>
        </p:nvSpPr>
        <p:spPr>
          <a:xfrm>
            <a:off x="1848394" y="4339833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Identify sustainable approaches to food, transport and everyday consumption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9;p2">
            <a:extLst>
              <a:ext uri="{FF2B5EF4-FFF2-40B4-BE49-F238E27FC236}">
                <a16:creationId xmlns:a16="http://schemas.microsoft.com/office/drawing/2014/main" id="{0A4E427A-3985-51D7-DD7C-60FA1684E97D}"/>
              </a:ext>
            </a:extLst>
          </p:cNvPr>
          <p:cNvSpPr/>
          <p:nvPr/>
        </p:nvSpPr>
        <p:spPr>
          <a:xfrm>
            <a:off x="1848394" y="5144505"/>
            <a:ext cx="10058400" cy="80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A2420"/>
              </a:buClr>
              <a:buSzPts val="1600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See how AI supports smarter, more sustainable infrastructure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713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7987B-751D-37AF-DC88-78D02608D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56947F-898D-6CFF-13A8-87259B103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301C56A-624B-428F-8EBC-4FAA999D96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3F6C5B2-2FEB-5F2A-DA17-EC08532354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4DBE5A6-E029-CDEB-9BE5-176D713182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CD28A3-66BA-B684-7C12-A390904B2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C4A0A9-73DA-3048-FF57-05ED46B3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919C2783-7538-41DE-96D6-1F7E2D9D7398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2200"/>
            </a:pPr>
            <a:endParaRPr lang="en-US" sz="2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⚡</a:t>
            </a:r>
            <a:endParaRPr lang="en-US"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FFFFFF"/>
              </a:buClr>
              <a:buSzPts val="2200"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CDB36D59-F068-0DC6-35D3-D3BB492564E6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1F6F4A"/>
              </a:buClr>
              <a:buSzPts val="1250"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SYSTEM ONE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222D1787-CBCC-5B9F-080F-0C3266491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290" y="56227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1A2420"/>
              </a:buClr>
              <a:buSzPts val="2500"/>
            </a:pPr>
            <a:br>
              <a:rPr lang="en-US" sz="2800" b="1" dirty="0">
                <a:solidFill>
                  <a:srgbClr val="1A2420"/>
                </a:solidFill>
                <a:latin typeface="Cambria"/>
                <a:ea typeface="Cambria"/>
                <a:sym typeface="Cambria"/>
              </a:rPr>
            </a:b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sym typeface="Cambria"/>
              </a:rPr>
              <a:t>Renewable Energy </a:t>
            </a:r>
            <a:b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CD05EEB-6899-382A-E7D4-9A5C743B423F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293DA8C-A07C-FA34-B28C-F97DE59B2F6C}"/>
              </a:ext>
            </a:extLst>
          </p:cNvPr>
          <p:cNvSpPr txBox="1"/>
          <p:nvPr/>
        </p:nvSpPr>
        <p:spPr>
          <a:xfrm>
            <a:off x="893966" y="2240501"/>
            <a:ext cx="9707045" cy="3307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lvl="0" indent="-177800">
              <a:lnSpc>
                <a:spcPct val="128000"/>
              </a:lnSpc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Fossil fuels (coal, oil, gas) release stored carbon when burned; renewables - wind, solar, hydro and tidal do not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The challenge is not just </a:t>
            </a:r>
            <a:r>
              <a:rPr lang="en-US" sz="1600" b="1" i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generating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clean energy. It is about </a:t>
            </a:r>
            <a:r>
              <a:rPr lang="en-US" sz="1600" b="1" i="1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storing it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and getting it onto the grid reliably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AI-supported smart grids help balance supply and demand in real time and </a:t>
            </a:r>
            <a:r>
              <a:rPr lang="en-US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optimise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where energy goes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Energy storage (like batteries) is a major area of ongoing innovation</a:t>
            </a: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endParaRPr lang="en-US" sz="1600" dirty="0">
              <a:solidFill>
                <a:srgbClr val="1A24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Read more on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Smart Meter Deployment</a:t>
            </a:r>
            <a:endParaRPr lang="en-US" sz="1600" dirty="0">
              <a:solidFill>
                <a:srgbClr val="1A24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FREMI project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(Forecasting Renewable Energy with Machine Intelligence) </a:t>
            </a: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Watch an example of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AI-driven energy 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optimisation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</a:t>
            </a:r>
            <a:endParaRPr lang="en-US" sz="1600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003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FAF5C-EC13-E52C-1FAE-5F05D9614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918DB7-EFAC-A0E8-0B3D-9513F3E326B0}"/>
              </a:ext>
            </a:extLst>
          </p:cNvPr>
          <p:cNvSpPr/>
          <p:nvPr/>
        </p:nvSpPr>
        <p:spPr>
          <a:xfrm>
            <a:off x="3722914" y="0"/>
            <a:ext cx="8469085" cy="6858000"/>
          </a:xfrm>
          <a:prstGeom prst="rect">
            <a:avLst/>
          </a:prstGeom>
          <a:solidFill>
            <a:srgbClr val="3A55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Light bulb on green grass">
            <a:extLst>
              <a:ext uri="{FF2B5EF4-FFF2-40B4-BE49-F238E27FC236}">
                <a16:creationId xmlns:a16="http://schemas.microsoft.com/office/drawing/2014/main" id="{FEB6A9E5-00ED-C710-1106-B6780AFFC68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r="17632"/>
          <a:stretch>
            <a:fillRect/>
          </a:stretch>
        </p:blipFill>
        <p:spPr>
          <a:xfrm>
            <a:off x="3722914" y="0"/>
            <a:ext cx="8469086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55D797A3-8822-B514-3677-FE5A67052394}"/>
              </a:ext>
            </a:extLst>
          </p:cNvPr>
          <p:cNvSpPr/>
          <p:nvPr/>
        </p:nvSpPr>
        <p:spPr>
          <a:xfrm>
            <a:off x="0" y="0"/>
            <a:ext cx="7106596" cy="6858000"/>
          </a:xfrm>
          <a:custGeom>
            <a:avLst/>
            <a:gdLst>
              <a:gd name="csX0" fmla="*/ 0 w 7106596"/>
              <a:gd name="csY0" fmla="*/ 0 h 6858000"/>
              <a:gd name="csX1" fmla="*/ 3677596 w 7106596"/>
              <a:gd name="csY1" fmla="*/ 0 h 6858000"/>
              <a:gd name="csX2" fmla="*/ 3722914 w 7106596"/>
              <a:gd name="csY2" fmla="*/ 0 h 6858000"/>
              <a:gd name="csX3" fmla="*/ 3722914 w 7106596"/>
              <a:gd name="csY3" fmla="*/ 1146 h 6858000"/>
              <a:gd name="csX4" fmla="*/ 3854052 w 7106596"/>
              <a:gd name="csY4" fmla="*/ 4462 h 6858000"/>
              <a:gd name="csX5" fmla="*/ 7106596 w 7106596"/>
              <a:gd name="csY5" fmla="*/ 3429000 h 6858000"/>
              <a:gd name="csX6" fmla="*/ 3854052 w 7106596"/>
              <a:gd name="csY6" fmla="*/ 6853538 h 6858000"/>
              <a:gd name="csX7" fmla="*/ 3722914 w 7106596"/>
              <a:gd name="csY7" fmla="*/ 6856854 h 6858000"/>
              <a:gd name="csX8" fmla="*/ 3722914 w 7106596"/>
              <a:gd name="csY8" fmla="*/ 6858000 h 6858000"/>
              <a:gd name="csX9" fmla="*/ 3677596 w 7106596"/>
              <a:gd name="csY9" fmla="*/ 6858000 h 6858000"/>
              <a:gd name="csX10" fmla="*/ 0 w 7106596"/>
              <a:gd name="csY10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106596" h="6858000">
                <a:moveTo>
                  <a:pt x="0" y="0"/>
                </a:moveTo>
                <a:lnTo>
                  <a:pt x="3677596" y="0"/>
                </a:lnTo>
                <a:lnTo>
                  <a:pt x="3722914" y="0"/>
                </a:lnTo>
                <a:lnTo>
                  <a:pt x="3722914" y="1146"/>
                </a:lnTo>
                <a:lnTo>
                  <a:pt x="3854052" y="4462"/>
                </a:lnTo>
                <a:cubicBezTo>
                  <a:pt x="5665832" y="96301"/>
                  <a:pt x="7106596" y="1594397"/>
                  <a:pt x="7106596" y="3429000"/>
                </a:cubicBezTo>
                <a:cubicBezTo>
                  <a:pt x="7106596" y="5263603"/>
                  <a:pt x="5665832" y="6761699"/>
                  <a:pt x="3854052" y="6853538"/>
                </a:cubicBezTo>
                <a:lnTo>
                  <a:pt x="3722914" y="6856854"/>
                </a:lnTo>
                <a:lnTo>
                  <a:pt x="3722914" y="6858000"/>
                </a:lnTo>
                <a:lnTo>
                  <a:pt x="367759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5B5D11-7099-31EB-D983-D7FE772A1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24019" y="6334919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6" name="Google Shape;73;p4">
            <a:extLst>
              <a:ext uri="{FF2B5EF4-FFF2-40B4-BE49-F238E27FC236}">
                <a16:creationId xmlns:a16="http://schemas.microsoft.com/office/drawing/2014/main" id="{1596D25E-6121-7D0F-A21F-9A286DCBF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0637" y="2670968"/>
            <a:ext cx="5924551" cy="160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lang="en-US" sz="3200" b="1" i="1" dirty="0">
                <a:latin typeface="Cambria"/>
                <a:ea typeface="Cambria"/>
                <a:cs typeface="Calibri"/>
                <a:sym typeface="Cambria"/>
              </a:rPr>
              <a:t>Ireland’s Energy Transition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72;p4">
            <a:extLst>
              <a:ext uri="{FF2B5EF4-FFF2-40B4-BE49-F238E27FC236}">
                <a16:creationId xmlns:a16="http://schemas.microsoft.com/office/drawing/2014/main" id="{CDA37940-6712-C2EC-9CBC-AC1105131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243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D98E2B"/>
              </a:buClr>
              <a:buSzPts val="1400"/>
            </a:pPr>
            <a:r>
              <a:rPr lang="en-US" sz="1600" b="1" dirty="0">
                <a:solidFill>
                  <a:srgbClr val="D98E2B"/>
                </a:solidFill>
                <a:latin typeface="Calibri"/>
                <a:ea typeface="Calibri"/>
                <a:cs typeface="Calibri"/>
                <a:sym typeface="Calibri"/>
              </a:rPr>
              <a:t>🇮🇪  Irish Example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4;p4">
            <a:extLst>
              <a:ext uri="{FF2B5EF4-FFF2-40B4-BE49-F238E27FC236}">
                <a16:creationId xmlns:a16="http://schemas.microsoft.com/office/drawing/2014/main" id="{4E3DEDE0-28AA-BDD3-D27D-B79CFF5E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56206" y="576928"/>
            <a:ext cx="4807975" cy="537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77800" lvl="0" indent="-177800">
              <a:lnSpc>
                <a:spcPct val="130000"/>
              </a:lnSpc>
              <a:spcBef>
                <a:spcPts val="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Wind energy is central to Ireland's electricity mix and its expansion is the subject of a genuine, ongoing national debate about where turbines should go and how quickly to build</a:t>
            </a: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Bord </a:t>
            </a:r>
            <a:r>
              <a:rPr lang="en-US" sz="1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Móna, once one of Ireland's largest peat-cutting companies, has shifted most of its business from peat extraction to renewable wind energy</a:t>
            </a: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This is a useful real-world example of what a ‘just transition’ looks like in practice, an economy changing direction, and the people within it adapting</a:t>
            </a:r>
          </a:p>
        </p:txBody>
      </p:sp>
    </p:spTree>
    <p:extLst>
      <p:ext uri="{BB962C8B-B14F-4D97-AF65-F5344CB8AC3E}">
        <p14:creationId xmlns:p14="http://schemas.microsoft.com/office/powerpoint/2010/main" val="2467924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C8147-FE1A-9D3B-FDF9-B35A73715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5038876-3C1D-C5A1-4561-19462A771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FFC2060-B47A-1BB6-B37C-F032B3D410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2F06BC0-412C-F235-A2DB-2361E0813F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1E7116-396F-9E55-A5A5-F7AF46B235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699B2A-8767-BFDD-5795-39277EB6CA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3E41BA-C5C1-174F-BD1F-BF8E24C06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C7A8BCDC-1EA0-6EBE-C748-F569AC05FE8E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2200"/>
            </a:pPr>
            <a:endParaRPr lang="en-US" sz="2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🌳</a:t>
            </a:r>
            <a:endParaRPr lang="en-US"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FFFFFF"/>
              </a:buClr>
              <a:buSzPts val="2200"/>
            </a:pP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D09B5500-0DFA-F3F3-025C-6D19546EBBA0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SYSTEM TWO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04852168-C662-51EA-11E5-1F832CF02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1A2420"/>
              </a:buClr>
              <a:buSzPts val="2500"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sym typeface="Cambria"/>
              </a:rPr>
              <a:t>Biodiversity and Nature</a:t>
            </a:r>
            <a:endParaRPr sz="2800" b="1" dirty="0">
              <a:solidFill>
                <a:srgbClr val="1A2420"/>
              </a:solidFill>
              <a:latin typeface="Cambria"/>
              <a:ea typeface="Cambria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C55C645-BED2-1D96-3823-5F794A4D7E30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Google Shape;86;p5">
            <a:extLst>
              <a:ext uri="{FF2B5EF4-FFF2-40B4-BE49-F238E27FC236}">
                <a16:creationId xmlns:a16="http://schemas.microsoft.com/office/drawing/2014/main" id="{DB72220D-5C61-1F8F-5572-28D3C73DCAEA}"/>
              </a:ext>
            </a:extLst>
          </p:cNvPr>
          <p:cNvSpPr/>
          <p:nvPr/>
        </p:nvSpPr>
        <p:spPr>
          <a:xfrm>
            <a:off x="639075" y="2601910"/>
            <a:ext cx="11109960" cy="2130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lvl="0" indent="-177800">
              <a:lnSpc>
                <a:spcPct val="128000"/>
              </a:lnSpc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Biodiversity loss is a distinct but overlapping crisis to climate change. Driven also by land-use change, invasive species and pollution, not climate alone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Nature-based solutions such as protecting and restoring forests, wetlands and peatlands can absorb carbon while also protecting wildlife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AI supports this work too: satellite imaging and monitoring tools now track deforestation, habitat change and wildlife populations at a scale no human team could manage alone</a:t>
            </a:r>
          </a:p>
          <a:p>
            <a:pPr marL="457200" lvl="0">
              <a:lnSpc>
                <a:spcPct val="128000"/>
              </a:lnSpc>
              <a:spcBef>
                <a:spcPts val="800"/>
              </a:spcBef>
            </a:pPr>
            <a:endParaRPr lang="en-US" sz="1600" dirty="0">
              <a:solidFill>
                <a:srgbClr val="1A24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Watch video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u="sng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on Using Technology to Protect Global Bee Population (Cork)</a:t>
            </a: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Measuring and monitoring biodiversity on and around onshore wind farms: What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Nature+Energy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project is and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how does it work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995133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0E8D6-5B1F-23E2-F3D9-F3506E288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B92DF-FDF1-9928-2338-7168825EE9C2}"/>
              </a:ext>
            </a:extLst>
          </p:cNvPr>
          <p:cNvSpPr/>
          <p:nvPr/>
        </p:nvSpPr>
        <p:spPr>
          <a:xfrm>
            <a:off x="3722914" y="0"/>
            <a:ext cx="8469085" cy="6858000"/>
          </a:xfrm>
          <a:prstGeom prst="rect">
            <a:avLst/>
          </a:prstGeom>
          <a:solidFill>
            <a:srgbClr val="3A55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Light bulb on green grass">
            <a:extLst>
              <a:ext uri="{FF2B5EF4-FFF2-40B4-BE49-F238E27FC236}">
                <a16:creationId xmlns:a16="http://schemas.microsoft.com/office/drawing/2014/main" id="{9B1C98C1-9820-E68D-F105-F3539439903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r="17632"/>
          <a:stretch>
            <a:fillRect/>
          </a:stretch>
        </p:blipFill>
        <p:spPr>
          <a:xfrm>
            <a:off x="3722914" y="0"/>
            <a:ext cx="8469086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68184CC9-105B-F76A-0113-62BFEA5FE404}"/>
              </a:ext>
            </a:extLst>
          </p:cNvPr>
          <p:cNvSpPr/>
          <p:nvPr/>
        </p:nvSpPr>
        <p:spPr>
          <a:xfrm>
            <a:off x="0" y="0"/>
            <a:ext cx="7106596" cy="6858000"/>
          </a:xfrm>
          <a:custGeom>
            <a:avLst/>
            <a:gdLst>
              <a:gd name="csX0" fmla="*/ 0 w 7106596"/>
              <a:gd name="csY0" fmla="*/ 0 h 6858000"/>
              <a:gd name="csX1" fmla="*/ 3677596 w 7106596"/>
              <a:gd name="csY1" fmla="*/ 0 h 6858000"/>
              <a:gd name="csX2" fmla="*/ 3722914 w 7106596"/>
              <a:gd name="csY2" fmla="*/ 0 h 6858000"/>
              <a:gd name="csX3" fmla="*/ 3722914 w 7106596"/>
              <a:gd name="csY3" fmla="*/ 1146 h 6858000"/>
              <a:gd name="csX4" fmla="*/ 3854052 w 7106596"/>
              <a:gd name="csY4" fmla="*/ 4462 h 6858000"/>
              <a:gd name="csX5" fmla="*/ 7106596 w 7106596"/>
              <a:gd name="csY5" fmla="*/ 3429000 h 6858000"/>
              <a:gd name="csX6" fmla="*/ 3854052 w 7106596"/>
              <a:gd name="csY6" fmla="*/ 6853538 h 6858000"/>
              <a:gd name="csX7" fmla="*/ 3722914 w 7106596"/>
              <a:gd name="csY7" fmla="*/ 6856854 h 6858000"/>
              <a:gd name="csX8" fmla="*/ 3722914 w 7106596"/>
              <a:gd name="csY8" fmla="*/ 6858000 h 6858000"/>
              <a:gd name="csX9" fmla="*/ 3677596 w 7106596"/>
              <a:gd name="csY9" fmla="*/ 6858000 h 6858000"/>
              <a:gd name="csX10" fmla="*/ 0 w 7106596"/>
              <a:gd name="csY10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106596" h="6858000">
                <a:moveTo>
                  <a:pt x="0" y="0"/>
                </a:moveTo>
                <a:lnTo>
                  <a:pt x="3677596" y="0"/>
                </a:lnTo>
                <a:lnTo>
                  <a:pt x="3722914" y="0"/>
                </a:lnTo>
                <a:lnTo>
                  <a:pt x="3722914" y="1146"/>
                </a:lnTo>
                <a:lnTo>
                  <a:pt x="3854052" y="4462"/>
                </a:lnTo>
                <a:cubicBezTo>
                  <a:pt x="5665832" y="96301"/>
                  <a:pt x="7106596" y="1594397"/>
                  <a:pt x="7106596" y="3429000"/>
                </a:cubicBezTo>
                <a:cubicBezTo>
                  <a:pt x="7106596" y="5263603"/>
                  <a:pt x="5665832" y="6761699"/>
                  <a:pt x="3854052" y="6853538"/>
                </a:cubicBezTo>
                <a:lnTo>
                  <a:pt x="3722914" y="6856854"/>
                </a:lnTo>
                <a:lnTo>
                  <a:pt x="3722914" y="6858000"/>
                </a:lnTo>
                <a:lnTo>
                  <a:pt x="367759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0D9CEC-159E-064C-2BDE-12AF583E8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24019" y="6334919"/>
            <a:ext cx="4114800" cy="3651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6" name="Google Shape;73;p4">
            <a:extLst>
              <a:ext uri="{FF2B5EF4-FFF2-40B4-BE49-F238E27FC236}">
                <a16:creationId xmlns:a16="http://schemas.microsoft.com/office/drawing/2014/main" id="{EA167229-77F8-E722-B3CA-453722BB0D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0637" y="2670968"/>
            <a:ext cx="5924551" cy="160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lang="en-US" sz="3200" b="1" i="1" dirty="0">
                <a:latin typeface="Cambria"/>
                <a:ea typeface="Cambria"/>
                <a:cs typeface="Calibri"/>
                <a:sym typeface="Cambria"/>
              </a:rPr>
              <a:t>Ireland’s Peatlands: A Distinctive Landscape 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72;p4">
            <a:extLst>
              <a:ext uri="{FF2B5EF4-FFF2-40B4-BE49-F238E27FC236}">
                <a16:creationId xmlns:a16="http://schemas.microsoft.com/office/drawing/2014/main" id="{D42EACB6-0458-96B8-8B9D-31AB2337D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243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D98E2B"/>
              </a:buClr>
              <a:buSzPts val="1400"/>
            </a:pPr>
            <a:r>
              <a:rPr lang="en-US" sz="1600" b="1" dirty="0">
                <a:solidFill>
                  <a:srgbClr val="D98E2B"/>
                </a:solidFill>
                <a:latin typeface="Calibri"/>
                <a:ea typeface="Calibri"/>
                <a:cs typeface="Calibri"/>
                <a:sym typeface="Calibri"/>
              </a:rPr>
              <a:t>🇮🇪  Irish Example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4;p4">
            <a:extLst>
              <a:ext uri="{FF2B5EF4-FFF2-40B4-BE49-F238E27FC236}">
                <a16:creationId xmlns:a16="http://schemas.microsoft.com/office/drawing/2014/main" id="{B4FBE878-DEA6-80A8-BF83-5DC5D7853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56206" y="576928"/>
            <a:ext cx="4807975" cy="537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77800" lvl="0" indent="-177800">
              <a:lnSpc>
                <a:spcPct val="130000"/>
              </a:lnSpc>
              <a:spcBef>
                <a:spcPts val="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Ireland's peatlands and bogs are internationally significant carbon stores, and distinctive to our landscape</a:t>
            </a: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Bord </a:t>
            </a:r>
            <a:r>
              <a:rPr lang="en-US" sz="1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Móna's peatland restoration </a:t>
            </a:r>
            <a:r>
              <a:rPr lang="en-US" sz="1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is actively rewetting and restoring cutaway bogs, turning former industrial sites back into functioning carbon sinks and habitats</a:t>
            </a: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This </a:t>
            </a:r>
            <a:r>
              <a:rPr lang="en-US" sz="1600" b="1" i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connects</a:t>
            </a: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the energy story and the biodiversity story: the same </a:t>
            </a:r>
            <a:r>
              <a:rPr lang="en-US" sz="16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organisation</a:t>
            </a: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, changing direction on two fronts at once</a:t>
            </a: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endParaRPr lang="en-US" sz="16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Watch video </a:t>
            </a:r>
            <a:r>
              <a:rPr lang="en-US" sz="1600" b="1" u="sng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 </a:t>
            </a:r>
            <a:r>
              <a:rPr lang="en-US" sz="16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on AI2Peat (UCD Research)</a:t>
            </a:r>
          </a:p>
        </p:txBody>
      </p:sp>
    </p:spTree>
    <p:extLst>
      <p:ext uri="{BB962C8B-B14F-4D97-AF65-F5344CB8AC3E}">
        <p14:creationId xmlns:p14="http://schemas.microsoft.com/office/powerpoint/2010/main" val="1313760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12006-B150-12A8-5283-55738BC1A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6456ABD-3DB5-56F0-0310-E6706BFDB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67" y="706672"/>
            <a:ext cx="640135" cy="6401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653FA8-C21B-90B1-F2C6-D4ABA8598F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4A4434C-F916-110C-0076-97CE891B9D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6D8C76F-F0C4-7059-F6B5-2FBD347FD5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85334D-44E0-1652-CAB3-DE6B09FEB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849796-5C2C-D911-49FF-00E79F7FB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57;p3">
            <a:extLst>
              <a:ext uri="{FF2B5EF4-FFF2-40B4-BE49-F238E27FC236}">
                <a16:creationId xmlns:a16="http://schemas.microsoft.com/office/drawing/2014/main" id="{FC6A994E-EFEE-5B0B-73F9-33602C798466}"/>
              </a:ext>
            </a:extLst>
          </p:cNvPr>
          <p:cNvSpPr/>
          <p:nvPr/>
        </p:nvSpPr>
        <p:spPr>
          <a:xfrm>
            <a:off x="894022" y="706727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200"/>
            </a:pP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⚖️</a:t>
            </a:r>
            <a:endParaRPr lang="en-US"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3">
            <a:extLst>
              <a:ext uri="{FF2B5EF4-FFF2-40B4-BE49-F238E27FC236}">
                <a16:creationId xmlns:a16="http://schemas.microsoft.com/office/drawing/2014/main" id="{482ED7D6-CF7D-8435-27BD-E26D2E71B52A}"/>
              </a:ext>
            </a:extLst>
          </p:cNvPr>
          <p:cNvSpPr/>
          <p:nvPr/>
        </p:nvSpPr>
        <p:spPr>
          <a:xfrm>
            <a:off x="1696778" y="546652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6F4A"/>
              </a:buClr>
              <a:buSzPts val="1250"/>
              <a:buFont typeface="Calibri"/>
              <a:buNone/>
            </a:pPr>
            <a:r>
              <a:rPr lang="en-US" sz="1400" b="1" dirty="0">
                <a:solidFill>
                  <a:srgbClr val="1F6F4A"/>
                </a:solidFill>
                <a:latin typeface="Calibri"/>
                <a:ea typeface="Calibri"/>
                <a:cs typeface="Calibri"/>
                <a:sym typeface="Calibri"/>
              </a:rPr>
              <a:t>SYSTEM THREE</a:t>
            </a:r>
            <a:endParaRPr sz="12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;p3">
            <a:extLst>
              <a:ext uri="{FF2B5EF4-FFF2-40B4-BE49-F238E27FC236}">
                <a16:creationId xmlns:a16="http://schemas.microsoft.com/office/drawing/2014/main" id="{3702BBA7-1FF8-19E6-358F-F92EFFAE4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778" y="434295"/>
            <a:ext cx="8763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2420"/>
              </a:buClr>
              <a:buSzPts val="2500"/>
              <a:buFont typeface="Cambria"/>
              <a:buNone/>
            </a:pPr>
            <a:r>
              <a:rPr lang="en-US" sz="2800" b="1" dirty="0">
                <a:solidFill>
                  <a:srgbClr val="1A2420"/>
                </a:solidFill>
                <a:latin typeface="Cambria"/>
                <a:ea typeface="Cambria"/>
                <a:cs typeface="Cambria"/>
                <a:sym typeface="Cambria"/>
              </a:rPr>
              <a:t>Agriculture and Food Systems</a:t>
            </a: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84B8B3-1E7F-FDC0-2729-0BD921A08C7E}"/>
              </a:ext>
            </a:extLst>
          </p:cNvPr>
          <p:cNvCxnSpPr/>
          <p:nvPr/>
        </p:nvCxnSpPr>
        <p:spPr>
          <a:xfrm>
            <a:off x="1024932" y="2010618"/>
            <a:ext cx="8963130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Google Shape;110;p7">
            <a:extLst>
              <a:ext uri="{FF2B5EF4-FFF2-40B4-BE49-F238E27FC236}">
                <a16:creationId xmlns:a16="http://schemas.microsoft.com/office/drawing/2014/main" id="{1945A8A6-AFAF-A97C-DAAE-8BF817E69AC6}"/>
              </a:ext>
            </a:extLst>
          </p:cNvPr>
          <p:cNvSpPr/>
          <p:nvPr/>
        </p:nvSpPr>
        <p:spPr>
          <a:xfrm>
            <a:off x="523298" y="2122974"/>
            <a:ext cx="11109960" cy="3549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lvl="0" indent="-177800">
              <a:lnSpc>
                <a:spcPct val="128000"/>
              </a:lnSpc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Food systems are a major source of greenhouse gas emissions worldwide, particularly from livestock and land use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AI is already used in precision agriculture, predicting crop yields, targeting </a:t>
            </a:r>
            <a:r>
              <a:rPr lang="en-US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fertiliser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 use, and reducing food waste</a:t>
            </a:r>
          </a:p>
          <a:p>
            <a:pPr lvl="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</a:pPr>
            <a:endParaRPr lang="en-US" sz="1600" dirty="0">
              <a:solidFill>
                <a:srgbClr val="1A24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u="sng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 video on Monitoring of Crop Pests HALY.ID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(Teagasc)</a:t>
            </a:r>
          </a:p>
          <a:p>
            <a:pPr marL="177800" lvl="0" indent="-177800">
              <a:lnSpc>
                <a:spcPct val="10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An </a:t>
            </a:r>
            <a:r>
              <a:rPr lang="fr-BE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example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of how a </a:t>
            </a:r>
            <a:r>
              <a:rPr lang="fr-BE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school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BE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project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came about by </a:t>
            </a:r>
            <a:r>
              <a:rPr lang="fr-BE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students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in TU Dublin. Project </a:t>
            </a:r>
            <a:r>
              <a:rPr lang="en-BE" sz="1600" dirty="0">
                <a:solidFill>
                  <a:srgbClr val="1A2420"/>
                </a:solidFill>
                <a:latin typeface="Calibri"/>
                <a:ea typeface="Calibri"/>
                <a:cs typeface="Calibri"/>
                <a:hlinkClick r:id="rId7"/>
              </a:rPr>
              <a:t>Micron </a:t>
            </a:r>
            <a:r>
              <a:rPr lang="en-BE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  <a:hlinkClick r:id="rId7"/>
              </a:rPr>
              <a:t>Agritech</a:t>
            </a:r>
            <a:r>
              <a:rPr lang="en-BE" sz="1600" dirty="0">
                <a:solidFill>
                  <a:srgbClr val="1A2420"/>
                </a:solidFill>
                <a:latin typeface="Calibri"/>
                <a:ea typeface="Calibri"/>
                <a:cs typeface="Calibri"/>
                <a:hlinkClick r:id="rId7"/>
              </a:rPr>
              <a:t> </a:t>
            </a:r>
            <a:r>
              <a:rPr lang="en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uses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AI for</a:t>
            </a:r>
            <a:r>
              <a:rPr lang="en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rapid worm testing to fight antimicrobial resistance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in </a:t>
            </a:r>
            <a:r>
              <a:rPr lang="fr-BE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animals</a:t>
            </a:r>
            <a:endParaRPr lang="fr-BE" sz="1600" dirty="0">
              <a:solidFill>
                <a:srgbClr val="1A2420"/>
              </a:solidFill>
              <a:latin typeface="Calibri"/>
              <a:ea typeface="Calibri"/>
              <a:cs typeface="Calibri"/>
            </a:endParaRPr>
          </a:p>
          <a:p>
            <a:pPr marL="177800" lvl="0" indent="-177800">
              <a:lnSpc>
                <a:spcPct val="100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fr-BE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See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the </a:t>
            </a:r>
            <a:r>
              <a:rPr lang="fr-BE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project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at the 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  <a:hlinkClick r:id="rId8"/>
              </a:rPr>
              <a:t>Ploughing </a:t>
            </a:r>
            <a:r>
              <a:rPr lang="fr-BE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  <a:hlinkClick r:id="rId8"/>
              </a:rPr>
              <a:t>Championship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BE" sz="1600" dirty="0" err="1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too</a:t>
            </a:r>
            <a:r>
              <a:rPr lang="fr-BE" sz="1600" dirty="0">
                <a:solidFill>
                  <a:srgbClr val="1A2420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>
              <a:lnSpc>
                <a:spcPct val="100000"/>
              </a:lnSpc>
              <a:spcBef>
                <a:spcPts val="800"/>
              </a:spcBef>
              <a:buClr>
                <a:srgbClr val="1A2420"/>
              </a:buClr>
              <a:buSzPts val="1450"/>
            </a:pPr>
            <a:endParaRPr lang="en-US" sz="1600" dirty="0">
              <a:solidFill>
                <a:srgbClr val="1A24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28000"/>
              </a:lnSpc>
              <a:spcBef>
                <a:spcPts val="800"/>
              </a:spcBef>
              <a:buClr>
                <a:srgbClr val="1A2420"/>
              </a:buClr>
              <a:buSzPts val="145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Sustainable farming approaches aim to reduce environmental impact while keeping food systems productive and viable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857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83FF7-C189-80F9-1669-776B2AF9E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7B2858D3-DC99-9264-B8EE-04FCC4E902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917" t="63778" r="-42438" b="-127335"/>
          <a:stretch>
            <a:fillRect/>
          </a:stretch>
        </p:blipFill>
        <p:spPr>
          <a:xfrm>
            <a:off x="12471849" y="5672623"/>
            <a:ext cx="3385862" cy="5352455"/>
          </a:xfrm>
          <a:custGeom>
            <a:avLst/>
            <a:gdLst>
              <a:gd name="csX0" fmla="*/ 750375 w 3385862"/>
              <a:gd name="csY0" fmla="*/ 0 h 5352455"/>
              <a:gd name="csX1" fmla="*/ 3302525 w 3385862"/>
              <a:gd name="csY1" fmla="*/ 4420453 h 5352455"/>
              <a:gd name="csX2" fmla="*/ 3075125 w 3385862"/>
              <a:gd name="csY2" fmla="*/ 5269118 h 5352455"/>
              <a:gd name="csX3" fmla="*/ 2226460 w 3385862"/>
              <a:gd name="csY3" fmla="*/ 5041719 h 5352455"/>
              <a:gd name="csX4" fmla="*/ 0 w 3385862"/>
              <a:gd name="csY4" fmla="*/ 1185377 h 5352455"/>
              <a:gd name="csX5" fmla="*/ 750375 w 3385862"/>
              <a:gd name="csY5" fmla="*/ 1185377 h 5352455"/>
              <a:gd name="csX6" fmla="*/ 750375 w 3385862"/>
              <a:gd name="csY6" fmla="*/ 0 h 5352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385862" h="5352455">
                <a:moveTo>
                  <a:pt x="750375" y="0"/>
                </a:moveTo>
                <a:lnTo>
                  <a:pt x="3302525" y="4420453"/>
                </a:lnTo>
                <a:cubicBezTo>
                  <a:pt x="3474083" y="4717600"/>
                  <a:pt x="3372273" y="5097560"/>
                  <a:pt x="3075125" y="5269118"/>
                </a:cubicBezTo>
                <a:cubicBezTo>
                  <a:pt x="2777978" y="5440676"/>
                  <a:pt x="2398018" y="5338866"/>
                  <a:pt x="2226460" y="5041719"/>
                </a:cubicBezTo>
                <a:lnTo>
                  <a:pt x="0" y="1185377"/>
                </a:lnTo>
                <a:lnTo>
                  <a:pt x="750375" y="1185377"/>
                </a:lnTo>
                <a:lnTo>
                  <a:pt x="750375" y="0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4F9B42F-8638-CC0C-759E-5E72DAFCC6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1" t="100000" r="-8881" b="-188072"/>
          <a:stretch>
            <a:fillRect/>
          </a:stretch>
        </p:blipFill>
        <p:spPr>
          <a:xfrm>
            <a:off x="9240302" y="6858000"/>
            <a:ext cx="4533427" cy="6154719"/>
          </a:xfrm>
          <a:custGeom>
            <a:avLst/>
            <a:gdLst>
              <a:gd name="csX0" fmla="*/ 0 w 4533427"/>
              <a:gd name="csY0" fmla="*/ 0 h 6154719"/>
              <a:gd name="csX1" fmla="*/ 1434753 w 4533427"/>
              <a:gd name="csY1" fmla="*/ 0 h 6154719"/>
              <a:gd name="csX2" fmla="*/ 4450090 w 4533427"/>
              <a:gd name="csY2" fmla="*/ 5222717 h 6154719"/>
              <a:gd name="csX3" fmla="*/ 4222690 w 4533427"/>
              <a:gd name="csY3" fmla="*/ 6071382 h 6154719"/>
              <a:gd name="csX4" fmla="*/ 3374025 w 4533427"/>
              <a:gd name="csY4" fmla="*/ 5843983 h 6154719"/>
              <a:gd name="csX5" fmla="*/ 0 w 4533427"/>
              <a:gd name="csY5" fmla="*/ 0 h 6154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33427" h="6154719">
                <a:moveTo>
                  <a:pt x="0" y="0"/>
                </a:moveTo>
                <a:lnTo>
                  <a:pt x="1434753" y="0"/>
                </a:lnTo>
                <a:lnTo>
                  <a:pt x="4450090" y="5222717"/>
                </a:lnTo>
                <a:cubicBezTo>
                  <a:pt x="4621648" y="5519864"/>
                  <a:pt x="4519838" y="5899824"/>
                  <a:pt x="4222690" y="6071382"/>
                </a:cubicBezTo>
                <a:cubicBezTo>
                  <a:pt x="3925543" y="6242940"/>
                  <a:pt x="3545583" y="6141130"/>
                  <a:pt x="3374025" y="5843983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C5703FD-FCF3-E5A0-6241-50C8BF617B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93" t="100000" r="-16414" b="-127335"/>
          <a:stretch>
            <a:fillRect/>
          </a:stretch>
        </p:blipFill>
        <p:spPr>
          <a:xfrm>
            <a:off x="10855700" y="6858000"/>
            <a:ext cx="3385862" cy="4167078"/>
          </a:xfrm>
          <a:custGeom>
            <a:avLst/>
            <a:gdLst>
              <a:gd name="csX0" fmla="*/ 0 w 3385862"/>
              <a:gd name="csY0" fmla="*/ 0 h 4167078"/>
              <a:gd name="csX1" fmla="*/ 1434753 w 3385862"/>
              <a:gd name="csY1" fmla="*/ 0 h 4167078"/>
              <a:gd name="csX2" fmla="*/ 3302525 w 3385862"/>
              <a:gd name="csY2" fmla="*/ 3235076 h 4167078"/>
              <a:gd name="csX3" fmla="*/ 3075126 w 3385862"/>
              <a:gd name="csY3" fmla="*/ 4083741 h 4167078"/>
              <a:gd name="csX4" fmla="*/ 2226460 w 3385862"/>
              <a:gd name="csY4" fmla="*/ 3856342 h 4167078"/>
              <a:gd name="csX5" fmla="*/ 0 w 3385862"/>
              <a:gd name="csY5" fmla="*/ 0 h 41670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85862" h="4167078">
                <a:moveTo>
                  <a:pt x="0" y="0"/>
                </a:moveTo>
                <a:lnTo>
                  <a:pt x="1434753" y="0"/>
                </a:lnTo>
                <a:lnTo>
                  <a:pt x="3302525" y="3235076"/>
                </a:lnTo>
                <a:cubicBezTo>
                  <a:pt x="3474083" y="3532223"/>
                  <a:pt x="3372273" y="3912183"/>
                  <a:pt x="3075126" y="4083741"/>
                </a:cubicBezTo>
                <a:cubicBezTo>
                  <a:pt x="2777978" y="4255299"/>
                  <a:pt x="2398018" y="4153489"/>
                  <a:pt x="2226460" y="3856342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2B362B-4697-A37A-89DB-E90802E33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120" y="42862"/>
            <a:ext cx="2201187" cy="196775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03290F2-3327-D2CB-FE83-803A3D464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740" y="1179042"/>
            <a:ext cx="8763000" cy="1325563"/>
          </a:xfrm>
        </p:spPr>
        <p:txBody>
          <a:bodyPr/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Farming Fairly: Ireland’s Beef and Dairy Sector 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6950163-343F-816E-D72E-244D40771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GreenFutures</a:t>
            </a:r>
            <a:r>
              <a:rPr lang="en-US" dirty="0">
                <a:solidFill>
                  <a:srgbClr val="4B5D55"/>
                </a:solidFill>
                <a:latin typeface="Calibri"/>
                <a:ea typeface="Calibri"/>
                <a:cs typeface="Calibri"/>
                <a:sym typeface="Calibri"/>
              </a:rPr>
              <a:t>  |  Lesson 3 · Sustainable Systems</a:t>
            </a:r>
            <a:endParaRPr lang="en-US" dirty="0"/>
          </a:p>
          <a:p>
            <a:endParaRPr lang="en-US" dirty="0"/>
          </a:p>
        </p:txBody>
      </p:sp>
      <p:sp>
        <p:nvSpPr>
          <p:cNvPr id="12" name="Google Shape;130;p9">
            <a:extLst>
              <a:ext uri="{FF2B5EF4-FFF2-40B4-BE49-F238E27FC236}">
                <a16:creationId xmlns:a16="http://schemas.microsoft.com/office/drawing/2014/main" id="{AFAF1384-87C8-D773-9195-ED82290C1EE7}"/>
              </a:ext>
            </a:extLst>
          </p:cNvPr>
          <p:cNvSpPr/>
          <p:nvPr/>
        </p:nvSpPr>
        <p:spPr>
          <a:xfrm>
            <a:off x="608930" y="600824"/>
            <a:ext cx="1997110" cy="457199"/>
          </a:xfrm>
          <a:prstGeom prst="rect">
            <a:avLst/>
          </a:prstGeom>
          <a:solidFill>
            <a:srgbClr val="D98E2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11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🇮🇪  Irish Example — Handle with Care</a:t>
            </a:r>
            <a:endParaRPr sz="14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8A1058-C224-9F62-A444-F9BB1A266E0E}"/>
              </a:ext>
            </a:extLst>
          </p:cNvPr>
          <p:cNvSpPr txBox="1"/>
          <p:nvPr/>
        </p:nvSpPr>
        <p:spPr>
          <a:xfrm>
            <a:off x="967740" y="2504605"/>
            <a:ext cx="9090660" cy="2934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lvl="0" indent="-177800">
              <a:lnSpc>
                <a:spcPct val="130000"/>
              </a:lnSpc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Beef and dairy farming is central to rural Ireland's identity and economy and also a major source of national methane emissions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Teagasc (Ireland's agriculture and food development authority) has set sustainability targets that create real tension for many farming communities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This is genuinely complex, not a simple ‘right or wrong’: farmers face pressure from both climate policy and economic survival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77800">
              <a:lnSpc>
                <a:spcPct val="130000"/>
              </a:lnSpc>
              <a:spcBef>
                <a:spcPts val="800"/>
              </a:spcBef>
              <a:buClr>
                <a:srgbClr val="1A2420"/>
              </a:buClr>
              <a:buSzPts val="1500"/>
              <a:buFont typeface="Calibri"/>
              <a:buChar char="•"/>
            </a:pP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Frame this as a question, not a verdict: ‘how do we transition fairly?’ - see the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Teagasc AI in agriculture case study </a:t>
            </a:r>
            <a:r>
              <a:rPr lang="en-US" sz="1600" dirty="0">
                <a:solidFill>
                  <a:srgbClr val="1A2420"/>
                </a:solidFill>
                <a:latin typeface="Calibri"/>
                <a:ea typeface="Calibri"/>
                <a:cs typeface="Calibri"/>
                <a:sym typeface="Calibri"/>
              </a:rPr>
              <a:t>for a more hopeful angle on the same sector</a:t>
            </a:r>
            <a:endParaRPr lang="en-U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0093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3061</TotalTime>
  <Words>1567</Words>
  <Application>Microsoft Office PowerPoint</Application>
  <PresentationFormat>Widescreen</PresentationFormat>
  <Paragraphs>177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Cambria</vt:lpstr>
      <vt:lpstr>Play</vt:lpstr>
      <vt:lpstr>Office Theme</vt:lpstr>
      <vt:lpstr>PowerPoint Presentation</vt:lpstr>
      <vt:lpstr>LESSON 3</vt:lpstr>
      <vt:lpstr>What you’ll learn today </vt:lpstr>
      <vt:lpstr> Renewable Energy  </vt:lpstr>
      <vt:lpstr>🇮🇪  Irish Example</vt:lpstr>
      <vt:lpstr>Biodiversity and Nature</vt:lpstr>
      <vt:lpstr>🇮🇪  Irish Example</vt:lpstr>
      <vt:lpstr>Agriculture and Food Systems</vt:lpstr>
      <vt:lpstr>Farming Fairly: Ireland’s Beef and Dairy Sector </vt:lpstr>
      <vt:lpstr>PowerPoint Presentation</vt:lpstr>
      <vt:lpstr>PowerPoint Presentation</vt:lpstr>
      <vt:lpstr>Sustainable Cities and Consumption</vt:lpstr>
      <vt:lpstr>🇮🇪  Irish Example</vt:lpstr>
      <vt:lpstr>Weigh the Trade-Off</vt:lpstr>
      <vt:lpstr>Improve a System Close to You</vt:lpstr>
      <vt:lpstr>What have we learned?  </vt:lpstr>
      <vt:lpstr>See you in Lesson 4: Climate Justice, Futures Thinking and Green Innovation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Jenny Walsh</dc:creator>
  <cp:lastModifiedBy>Jelena Radakovic</cp:lastModifiedBy>
  <cp:revision>12</cp:revision>
  <dcterms:created xsi:type="dcterms:W3CDTF">2026-08-04T20:50:22Z</dcterms:created>
  <dcterms:modified xsi:type="dcterms:W3CDTF">2026-08-31T15:31:04Z</dcterms:modified>
</cp:coreProperties>
</file>