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7" r:id="rId2"/>
    <p:sldId id="266" r:id="rId3"/>
    <p:sldId id="263" r:id="rId4"/>
    <p:sldId id="273" r:id="rId5"/>
    <p:sldId id="268" r:id="rId6"/>
    <p:sldId id="274" r:id="rId7"/>
    <p:sldId id="261" r:id="rId8"/>
    <p:sldId id="285" r:id="rId9"/>
    <p:sldId id="271" r:id="rId10"/>
    <p:sldId id="286" r:id="rId11"/>
    <p:sldId id="275" r:id="rId12"/>
    <p:sldId id="288" r:id="rId13"/>
    <p:sldId id="277" r:id="rId14"/>
    <p:sldId id="289" r:id="rId15"/>
    <p:sldId id="284" r:id="rId16"/>
    <p:sldId id="283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C42"/>
    <a:srgbClr val="3A5578"/>
    <a:srgbClr val="22B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2"/>
    <p:restoredTop sz="94700"/>
  </p:normalViewPr>
  <p:slideViewPr>
    <p:cSldViewPr snapToGrid="0">
      <p:cViewPr varScale="1">
        <p:scale>
          <a:sx n="78" d="100"/>
          <a:sy n="78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Radakovic" userId="a6cee7e582fe76ad" providerId="LiveId" clId="{6473C10F-C95A-42E3-8560-18EA2E7D0C2A}"/>
    <pc:docChg chg="custSel modSld">
      <pc:chgData name="Jelena Radakovic" userId="a6cee7e582fe76ad" providerId="LiveId" clId="{6473C10F-C95A-42E3-8560-18EA2E7D0C2A}" dt="2026-08-31T15:30:14.414" v="1" actId="22"/>
      <pc:docMkLst>
        <pc:docMk/>
      </pc:docMkLst>
      <pc:sldChg chg="addSp delSp mod">
        <pc:chgData name="Jelena Radakovic" userId="a6cee7e582fe76ad" providerId="LiveId" clId="{6473C10F-C95A-42E3-8560-18EA2E7D0C2A}" dt="2026-08-31T15:30:14.414" v="1" actId="22"/>
        <pc:sldMkLst>
          <pc:docMk/>
          <pc:sldMk cId="671337949" sldId="267"/>
        </pc:sldMkLst>
        <pc:picChg chg="del">
          <ac:chgData name="Jelena Radakovic" userId="a6cee7e582fe76ad" providerId="LiveId" clId="{6473C10F-C95A-42E3-8560-18EA2E7D0C2A}" dt="2026-08-31T15:30:13.894" v="0" actId="478"/>
          <ac:picMkLst>
            <pc:docMk/>
            <pc:sldMk cId="671337949" sldId="267"/>
            <ac:picMk id="3" creationId="{42AAF392-17B2-FBF8-9413-0B3A70699AA5}"/>
          </ac:picMkLst>
        </pc:picChg>
        <pc:picChg chg="add">
          <ac:chgData name="Jelena Radakovic" userId="a6cee7e582fe76ad" providerId="LiveId" clId="{6473C10F-C95A-42E3-8560-18EA2E7D0C2A}" dt="2026-08-31T15:30:14.414" v="1" actId="22"/>
          <ac:picMkLst>
            <pc:docMk/>
            <pc:sldMk cId="671337949" sldId="267"/>
            <ac:picMk id="7" creationId="{24E0A344-0CD4-7A6D-4F28-15A750CB42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D1234-C458-334B-8568-E168C1FFC0C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4D562-1C9F-FD44-B477-BDA61B9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6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12068-A52E-4664-5379-A06A0B95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AAD97-6256-F43B-1E07-B4AC50AC8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88874-008D-8E1D-D18A-706D10172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9058B-2305-D784-CD51-7E7621F2E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19865-E3F9-0D4E-482E-35C01AB4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111EE-91ED-54FB-A0E9-2D701E07B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1A53E-BA44-0FC6-064E-43109824F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3F625-D6B0-E8FA-4D7D-6202EEB2C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70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60BE-4673-6150-7C65-AE4CCD60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B0F02F-F290-79A1-8AD1-B834078DD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5BE85-AA09-C9F8-3B7A-02B84CF73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FEB43-150C-80A7-CAC9-45D117081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4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63DF4-3C1C-0EEF-8BF4-E71C05F9B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C7C09B-222A-12B3-63F6-35538A397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0D2A21-0936-01CE-DDBC-849F3B6F4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50C4E-DD83-7690-1588-EE5FDD0C3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24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91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354CC-855B-1770-BA3F-57BB2FD4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80440D-497E-3657-C3F4-12F6B936B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B7BE2-A4D6-3C1A-4362-77B123F6C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01D7C-3F00-2C0C-64E8-A645F444E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62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C9A27-52C5-1BB6-D54E-1EBCE0B72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694E4-9464-0B97-BE14-141636FA3F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0BDBF4-FEE9-84F4-11AA-7FC597A11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BD2CA-726E-2A68-F9C6-F78033499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1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7260A-76E8-18D0-D2C7-6273B2BE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2FB96-F22B-CE81-5D14-A9C9BF06A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6F8EB3-69A2-ECD5-163F-62C94A4A8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07B6A-5028-2D10-97D5-390CA0815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0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09b48a002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409b48a0021_0_3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/>
          </a:p>
        </p:txBody>
      </p:sp>
      <p:sp>
        <p:nvSpPr>
          <p:cNvPr id="88" name="Google Shape;88;g409b48a0021_0_3:notes"/>
          <p:cNvSpPr txBox="1">
            <a:spLocks noGrp="1"/>
          </p:cNvSpPr>
          <p:nvPr>
            <p:ph type="sldNum" idx="12"/>
          </p:nvPr>
        </p:nvSpPr>
        <p:spPr>
          <a:xfrm>
            <a:off x="3884613" y="11580284"/>
            <a:ext cx="29718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09b48a0021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409b48a0021_0_142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409b48a0021_0_142:notes"/>
          <p:cNvSpPr txBox="1">
            <a:spLocks noGrp="1"/>
          </p:cNvSpPr>
          <p:nvPr>
            <p:ph type="sldNum" idx="12"/>
          </p:nvPr>
        </p:nvSpPr>
        <p:spPr>
          <a:xfrm>
            <a:off x="3884613" y="11580284"/>
            <a:ext cx="29718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B692-4A2B-A0C9-2F89-3E52592C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BA5A1-A19A-E23B-E451-4282555F1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14A3CC-77C7-2DCF-5E57-BFC6C9DB2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9BD09-FC56-CAC7-E8BA-DAFF2E566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80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B88F5-2571-A4A2-1E7A-852B9E9C4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A5FFC-DD07-9880-94E9-C64DEA6CB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7C8D4-CFEE-75E8-8620-292574642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1E94C-9CB9-D863-B1B0-07F4BA797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63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79D8-29E0-EF16-EF4F-8FD2CF9D0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0AE3C1-4D25-7F71-9095-6059CE3233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10F5F-8634-1A92-734C-05DA6ABF0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17870-D624-46FC-DB4B-7F5869FB4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42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E29B-C4AC-21C7-5AA9-44AB33CE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E0DE5-1D99-96AE-1640-04B667188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513EA-051E-616C-11CB-161203519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E997-1271-4FDD-9D19-4EF99A4B866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A574A-A38F-E4E2-1A7D-10704725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7560-DA26-DF01-7194-D6B0C38D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7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C85CE-650D-29EF-B1CF-FC845B88B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3668B1-B23B-9F79-CB50-8A09750D3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C5CBA-8A4D-7D99-F1CD-5CC2451D4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13EA4-CA77-C406-7D19-938E089F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D5D3-A35C-4015-85EC-C1DA6EAFAFF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8E8F2-1AD3-B983-AF02-1F5FCB2D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12257-91AB-FF36-B73D-4187F29D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05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1E3A-6E9F-91C8-48AA-BAAEAD7E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C2DCC-480B-37E8-F4E1-1B53FEED3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338E-9E81-D896-D121-08CCCED0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2406-D255-4DB2-9E03-E2BCFBD2E87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07129-D952-EF5E-C059-79DC6119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C8C68-7B91-FF6C-9094-7264BBA30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0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4FCCE7-797C-33B9-A308-06C0587556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AE550-CFA1-8522-4A43-E809D9E6E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D2BEE-960E-0777-7C60-5B7B4663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25648-F3FC-4B42-A625-6D7DB199DD9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89DF-8BE9-8B5D-DA7E-0C504134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04010-6A0E-2E8B-7617-F42FB732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9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C7CF1-1C01-E65E-79FE-EF6957F5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AB87-B0E8-FB04-F0B2-F51AD3993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F0855-6E1E-2DF1-A5F1-F4BAF03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8B5D-F16E-4974-A7A7-5DBE71DCC43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1531D-BC68-DA6E-A797-BEA7DDC9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AD5C5-95B8-A4A6-F779-392BEC13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6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8073-053A-9227-8750-0E814EAE8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B3874-7D67-DB9E-CCB6-730DA08B4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9F68-26A5-98BC-1EF9-7ABEEDE5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30F9B-C9CD-44F3-B288-A9E6622C07C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64336-FBBF-178C-940F-9081019A2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8ED19-B89A-BC39-81D1-54E2FBEC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8384A-A6AA-6978-A74F-0ACE8A733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8308-9112-486F-B051-5121163ACECB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6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BBFBD8-FCBD-9DB1-FE09-71C2412F00F8}"/>
              </a:ext>
            </a:extLst>
          </p:cNvPr>
          <p:cNvSpPr/>
          <p:nvPr userDrawn="1"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F48063-86DC-1F58-1873-5A73C06E175B}"/>
              </a:ext>
            </a:extLst>
          </p:cNvPr>
          <p:cNvSpPr/>
          <p:nvPr userDrawn="1"/>
        </p:nvSpPr>
        <p:spPr>
          <a:xfrm>
            <a:off x="248596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2C8DAC-1B11-BDCA-6D43-AEEC0D0CAB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18447"/>
            <a:ext cx="5840475" cy="52211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564" y="365125"/>
            <a:ext cx="424720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0566" y="1825625"/>
            <a:ext cx="4247204" cy="435133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B6EC-A725-434D-814F-FD405DAC99E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3622-1286-8450-0E63-68B8A262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07DB7-A993-4F70-A32A-E4655EE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E9BCC-43D4-3D65-E87F-04A2198C9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D0F21-4F7D-030C-AE04-1958C5BC0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41D2EC-C694-21C0-8375-FB563CC48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42074C-F5CC-E452-F90D-A0529811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FCA-93B7-4B1F-A2BF-7D1D16B4FDF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6C9D01-CF42-6683-B235-1881190E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34652D-F4F2-B247-B6E7-37C955BA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6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EA58861-C5D5-11D2-17CD-B296A88E0D17}"/>
              </a:ext>
            </a:extLst>
          </p:cNvPr>
          <p:cNvSpPr/>
          <p:nvPr userDrawn="1"/>
        </p:nvSpPr>
        <p:spPr>
          <a:xfrm>
            <a:off x="-1507348" y="-51721"/>
            <a:ext cx="9466784" cy="12425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2B8AB"/>
              </a:gs>
              <a:gs pos="100000">
                <a:srgbClr val="BECC4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8036F-BCF6-672C-62CF-6B13E006A1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CA314BB-3A0F-B544-A7DE-E36C5FC39D36}"/>
              </a:ext>
            </a:extLst>
          </p:cNvPr>
          <p:cNvSpPr/>
          <p:nvPr userDrawn="1"/>
        </p:nvSpPr>
        <p:spPr>
          <a:xfrm>
            <a:off x="-800766" y="585585"/>
            <a:ext cx="9466784" cy="1242532"/>
          </a:xfrm>
          <a:prstGeom prst="roundRect">
            <a:avLst>
              <a:gd name="adj" fmla="val 50000"/>
            </a:avLst>
          </a:prstGeom>
          <a:solidFill>
            <a:srgbClr val="3A55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3DA1F-2DB2-AA12-2D57-94F35574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3" y="585585"/>
            <a:ext cx="8032707" cy="1242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5DDCD-F9A5-541C-4E10-1CE50612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4E32-8637-4151-8291-0B7834999FD7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5A191-5966-8DE8-51D5-6B2FA4376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B7F7F-8A6E-1AB0-155D-050E454F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5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B44790-A53C-13EA-1252-8CECA590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FFC7-ADD0-4F32-8AC1-23F280918CF9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810C3-79C8-0DEE-CB75-2884DE244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E936E-A113-D526-8F5B-44978105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02B59-7872-286C-085D-D287FBA4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AF6B-79C8-846C-2E97-08135638C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E3335-C9E1-A427-24A3-8E56A9224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34B96-E52E-45FD-4A55-CA49A8C1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C54CD-7FC6-4C13-93A8-030359245638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19E15-9F37-B8C3-6E11-4AFD401D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8237-0F4B-DAD2-C06C-09D39410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8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EDF8D-2AD7-2861-D3EE-9136BB87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33A57-D366-2507-95E2-E756B24F4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07960-FC42-5EFF-6E41-3C96C9DE2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F6DFEA-AB44-43FE-8B96-082156D3BF0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9D7AD-6EB2-B412-4303-14F87AF7F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7AFED-8213-7635-5A25-E6537A767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stainaireg.eu/post/no-more-hidden-costs-un-chief-launches-ai-environmental-transparency-initiative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digital-strategy.ec.europa.eu/en/policies/regulatory-framework-a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esco.org/en/articles/recommendation-ethics-artificial-intelligence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s://news.un.org/en/story/2026/06/1167658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eeas.europa.eu/delegations/un-new-york/eu-statement-%E2%80%93-un-global-dialogue-artificial-intelligence-governance_e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o.ie/en/releasesandpublications/ep/p-dcmec/datacentresmeteredelectricityconsumption2025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stainableaicoalition.org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aiforgood.itu.int/summit26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.org/global-dialogue-ai-governance/en" TargetMode="External"/><Relationship Id="rId11" Type="http://schemas.openxmlformats.org/officeDocument/2006/relationships/hyperlink" Target="https://www.youtube.com/watch?v=zALv9fAk_Fw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s://webtv.un.org/en/asset/k1j/k1juiedk69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europarl.europa.eu/RegData/etudes/BRIE/2025/775859/EPRS_BRI(2025)775859_E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nZHNQ3fhgmc" TargetMode="External"/><Relationship Id="rId5" Type="http://schemas.openxmlformats.org/officeDocument/2006/relationships/hyperlink" Target="https://www.youtube.com/shorts/s9qe8-619CE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D2C7-D192-4525-B180-099B47F0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A6B89C-980C-C538-AFC0-C62D1B7E2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635" y="123714"/>
            <a:ext cx="5220730" cy="466708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F390A8-CF6E-483A-AFDA-B38B8334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;p1">
            <a:extLst>
              <a:ext uri="{FF2B5EF4-FFF2-40B4-BE49-F238E27FC236}">
                <a16:creationId xmlns:a16="http://schemas.microsoft.com/office/drawing/2014/main" id="{DDD319EA-8F7F-5731-C119-943C13492005}"/>
              </a:ext>
            </a:extLst>
          </p:cNvPr>
          <p:cNvSpPr/>
          <p:nvPr/>
        </p:nvSpPr>
        <p:spPr>
          <a:xfrm>
            <a:off x="8880988" y="3080937"/>
            <a:ext cx="3882758" cy="19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Transition Year Module</a:t>
            </a: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11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                                 September 2026</a:t>
            </a:r>
            <a:endParaRPr sz="24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0A344-0CD4-7A6D-4F28-15A750CB4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13" y="4770933"/>
            <a:ext cx="11103773" cy="19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37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83FF7-C189-80F9-1669-776B2AF9E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B2858D3-DC99-9264-B8EE-04FCC4E9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4F9B42F-8638-CC0C-759E-5E72DAFCC6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C5703FD-FCF3-E5A0-6241-50C8BF61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2B362B-4697-A37A-89DB-E90802E33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03290F2-3327-D2CB-FE83-803A3D464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Spot the Bias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950163-343F-816E-D72E-244D4077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AFAF1384-87C8-D773-9195-ED82290C1EE7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ACTIVITY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7F3F5C46-3C2A-3FE9-F365-423583263118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~8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8A1058-C224-9F62-A444-F9BB1A266E0E}"/>
              </a:ext>
            </a:extLst>
          </p:cNvPr>
          <p:cNvSpPr txBox="1"/>
          <p:nvPr/>
        </p:nvSpPr>
        <p:spPr>
          <a:xfrm>
            <a:off x="967740" y="2504605"/>
            <a:ext cx="7928148" cy="2146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Look at the two example scenarios shown by your teacher: (1) An Garda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Síochána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(Recording Devices) (Amendment) Bill 2025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;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and (2) Area Monitoring Systems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In pairs, discuss: what could go wrong when each system is used on people or places it wasn't well trained on?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Write one sentence: "AI can be biased or can create errors because..."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Share back to the class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36;p9">
            <a:extLst>
              <a:ext uri="{FF2B5EF4-FFF2-40B4-BE49-F238E27FC236}">
                <a16:creationId xmlns:a16="http://schemas.microsoft.com/office/drawing/2014/main" id="{2FC7DA6F-34AE-50BB-1AF0-B1B6B96E81BC}"/>
              </a:ext>
            </a:extLst>
          </p:cNvPr>
          <p:cNvSpPr/>
          <p:nvPr/>
        </p:nvSpPr>
        <p:spPr>
          <a:xfrm>
            <a:off x="614796" y="5444023"/>
            <a:ext cx="102412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4B5D55"/>
              </a:buClr>
              <a:buSzPts val="1100"/>
            </a:pPr>
            <a:r>
              <a:rPr lang="en-US" sz="110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This connects directly to Lesson 4, where we look at climate justice and fairness in more depth.</a:t>
            </a:r>
            <a:endParaRPr lang="en-US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B5D55"/>
              </a:buClr>
              <a:buSzPts val="1100"/>
              <a:buFont typeface="Calibri"/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093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12006-B150-12A8-5283-55738BC1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456ABD-3DB5-56F0-0310-E6706BFDB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653FA8-C21B-90B1-F2C6-D4ABA8598F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4A4434C-F916-110C-0076-97CE891B9D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6D8C76F-F0C4-7059-F6B5-2FBD347FD5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85334D-44E0-1652-CAB3-DE6B09FEB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849796-5C2C-D911-49FF-00E79F7F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FC6A994E-EFEE-5B0B-73F9-33602C798466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⚖️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482ED7D6-CF7D-8435-27BD-E26D2E71B52A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GETTING IT RIGHT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3702BBA7-1FF8-19E6-358F-F92EFFAE4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Responsible and Ethical AI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84B8B3-1E7F-FDC0-2729-0BD921A08C7E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7">
            <a:extLst>
              <a:ext uri="{FF2B5EF4-FFF2-40B4-BE49-F238E27FC236}">
                <a16:creationId xmlns:a16="http://schemas.microsoft.com/office/drawing/2014/main" id="{1945A8A6-AFAF-A97C-DAAE-8BF817E69AC6}"/>
              </a:ext>
            </a:extLst>
          </p:cNvPr>
          <p:cNvSpPr/>
          <p:nvPr/>
        </p:nvSpPr>
        <p:spPr>
          <a:xfrm>
            <a:off x="523298" y="2122975"/>
            <a:ext cx="11109960" cy="1967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UNESCO's Recommendation on the Ethics of Artificial Intelligence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sets out global principles: transparency, fairness, human oversight, and environmental sustainability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EU AI Act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is a recent example of governments turning these principles into law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Ethical AI means asking: who built this system, what data trained it, who checks its decisions, and who is affected if it gets something wrong?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These are live, unresolved debates - there often isn't one single ‘correct’ answer, which is exactly why they're worth discussing</a:t>
            </a:r>
          </a:p>
          <a:p>
            <a:pPr lvl="0">
              <a:lnSpc>
                <a:spcPct val="128000"/>
              </a:lnSpc>
              <a:spcBef>
                <a:spcPts val="800"/>
              </a:spcBef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128000"/>
              </a:lnSpc>
              <a:spcBef>
                <a:spcPts val="800"/>
              </a:spcBef>
            </a:pPr>
            <a:r>
              <a:rPr lang="en-US" sz="1200" i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Read more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n-US" sz="14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"No More Hidden Costs": UN Chief Launches AI Environmental Transparency Initiative</a:t>
            </a:r>
            <a:r>
              <a:rPr lang="en-US" sz="1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lvl="0">
              <a:spcBef>
                <a:spcPts val="400"/>
              </a:spcBef>
              <a:buClr>
                <a:schemeClr val="dk1"/>
              </a:buClr>
              <a:buSzPts val="1100"/>
            </a:pPr>
            <a:r>
              <a:rPr lang="en-US" sz="14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Statement – UN Global Dialogue on Artificial Intelligence Governance | EEAS</a:t>
            </a:r>
            <a:r>
              <a:rPr lang="en-US" sz="1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lv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</a:pPr>
            <a:r>
              <a:rPr lang="en-US" sz="14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AI’s environmental costs threaten water, land and climate | UN News</a:t>
            </a:r>
            <a:r>
              <a:rPr lang="en-US" sz="1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14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5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06C8-AE7A-CD60-827F-C2ABE3ADA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C5FE4AC7-24E0-4E36-4C10-E2C365ED1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1EBF47C-E3D8-DF04-799D-C06D1ABC15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987C36B-511C-3BD3-B093-71B06C7291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F3E651-A1A8-0527-5D32-3F9A76D5A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7B22DC2-84C7-8500-9C32-099DC513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Fact, Myth or It is Complicated?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6388F0-650D-5A2E-F240-4BC0E622E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39C872FF-4E16-B0F2-5231-589ED57E1A9A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ACTIVITY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7A059317-5EB4-3AAB-A125-E36A988B5932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~6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99A54C-97EB-89FE-4CBD-3CB82F14748D}"/>
              </a:ext>
            </a:extLst>
          </p:cNvPr>
          <p:cNvSpPr txBox="1"/>
          <p:nvPr/>
        </p:nvSpPr>
        <p:spPr>
          <a:xfrm>
            <a:off x="967740" y="2504605"/>
            <a:ext cx="7928148" cy="155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Your teacher will show a short series of social media-style posts making claims about climate change or AI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For each one, decide: is this well-supported, false, or somewhere in between?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Discuss: what made a claim easy or hard to evaluate?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36;p9">
            <a:extLst>
              <a:ext uri="{FF2B5EF4-FFF2-40B4-BE49-F238E27FC236}">
                <a16:creationId xmlns:a16="http://schemas.microsoft.com/office/drawing/2014/main" id="{A14B22D4-2B8F-2A3A-A2A2-3B101F16DFCD}"/>
              </a:ext>
            </a:extLst>
          </p:cNvPr>
          <p:cNvSpPr/>
          <p:nvPr/>
        </p:nvSpPr>
        <p:spPr>
          <a:xfrm>
            <a:off x="614796" y="5444023"/>
            <a:ext cx="102412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4B5D55"/>
              </a:buClr>
              <a:buSzPts val="1100"/>
            </a:pPr>
            <a:r>
              <a:rPr lang="en-US" sz="110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This builds the digital literacy skill of evaluating credibility - a skill for life, not just for climate topics.</a:t>
            </a:r>
            <a:endParaRPr lang="en-US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B5D55"/>
              </a:buClr>
              <a:buSzPts val="1100"/>
              <a:buFont typeface="Calibri"/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2483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BA276-1594-2579-857B-B537F3397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7F55805-2CB0-2788-D1AE-1D8F77EEA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C81486-7F19-02A0-F692-99B91E9478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6612F2A-7D8F-C251-AE1D-977DFFA291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507F53C-D978-72D9-197E-AF450D6B3F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D8312-035D-6B91-AA58-C0A75BCE2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29158D-194C-C940-A5E3-A12B0B57F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1D818610-2A55-7833-8D61-860A82034980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🔌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9013967E-396F-91D1-EE65-3F88433D02AF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THE OTHER SIDE OF THE COIN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F56A3FF9-755B-8B7F-0133-03BA6D1F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The Environmental Cost of Digital Technology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AEEEEB-9DA6-A7E9-5DA3-24F04F0C1EAA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122;p8">
            <a:extLst>
              <a:ext uri="{FF2B5EF4-FFF2-40B4-BE49-F238E27FC236}">
                <a16:creationId xmlns:a16="http://schemas.microsoft.com/office/drawing/2014/main" id="{76C43CEE-BAC2-4E41-B713-81ADD8FE1A11}"/>
              </a:ext>
            </a:extLst>
          </p:cNvPr>
          <p:cNvSpPr/>
          <p:nvPr/>
        </p:nvSpPr>
        <p:spPr>
          <a:xfrm>
            <a:off x="553815" y="2309559"/>
            <a:ext cx="11109960" cy="272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and digital technology don't just help the climate - they also have a real environmental footprint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Data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centers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use significant amounts of energy and, in many cases, water for cooling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Irish data centers consumed 23% of all metered electricity in Ireland in 2025.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In 2015, the consumption was 5%. </a:t>
            </a: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Ireland is one of the most data-center-dense countries in Europe relative to its size, which has made data centers a live national debate about energy demand and the electricity grid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Wider issues: digital inclusion and access, and the environmental footprint of the devices we all use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2261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764EC-96B4-88C3-CBCD-E4EDD6BA0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6EEB2BE-3E23-AE23-5AE4-A4DFC2796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2AC162C-D0B6-42EF-B7B1-0440C85D73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2741F82-E7A3-C674-2B0C-033AA8AAB9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3B770C-6D5C-3B58-8AC0-7B0363D142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6A1567-BDB7-7AE5-2068-CDAE064F09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0BAFCC-27AF-453F-A7E7-EB3FCE9ED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08A5FE0C-9C2D-7932-2B41-72E7634CED06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🌍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AEB934D5-C684-1F61-DA43-4D98578EE706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IT’S NOT ALL BAD NEWS 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A406AFA8-9B78-90E6-CD77-53691819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Working Towards Balance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75F188-0C6F-2FAC-D379-4A96895C752F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122;p8">
            <a:extLst>
              <a:ext uri="{FF2B5EF4-FFF2-40B4-BE49-F238E27FC236}">
                <a16:creationId xmlns:a16="http://schemas.microsoft.com/office/drawing/2014/main" id="{A57E517E-881A-490C-E59E-FFD6C467E6EE}"/>
              </a:ext>
            </a:extLst>
          </p:cNvPr>
          <p:cNvSpPr/>
          <p:nvPr/>
        </p:nvSpPr>
        <p:spPr>
          <a:xfrm>
            <a:off x="553815" y="2309558"/>
            <a:ext cx="11109960" cy="3639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International efforts are underway to make AI more sustainable and more fairly governed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 Global Dialogue on AI Governance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July 2026) and the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for Good Global Summit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bring governments and researchers together on these questions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Coalition for Sustainable AI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includes over 100 universities and companies working on more sustainable AI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The EU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also regulates the energy and emissions performance of data centers</a:t>
            </a:r>
          </a:p>
          <a:p>
            <a:pPr lvl="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Watch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here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UN Global Dialogue on AI Governance </a:t>
            </a:r>
          </a:p>
          <a:p>
            <a:pPr marL="177800" lvl="0" indent="-177800">
              <a:lnSpc>
                <a:spcPct val="10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  <a:hlinkClick r:id="rId11"/>
              </a:rPr>
              <a:t>No Country Can Govern AI Alone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| Inside the UN's Global Dialogue on AI Governance | United Nations</a:t>
            </a: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522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52149-9A85-B22C-56A6-C54091B46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B335E2-8F13-45F0-3F17-95ACDEFC3339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F96B3348-B638-BA56-2169-C3DFD93E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0BAB1C68-A448-D8A2-8A22-A7E57CF5E67A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084103-58B2-6518-C495-9359CACF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8" y="6480572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FA2B5E05-F363-3222-25EC-3037362FC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6307" y="2808851"/>
            <a:ext cx="633013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mbria"/>
                <a:sym typeface="Cambria"/>
              </a:rPr>
              <a:t>JUDGE A REAL AI-CLIMATE CLAIM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2D56CE99-C073-EDC2-D6A2-B0784807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E2B"/>
              </a:buClr>
              <a:buSzPts val="1400"/>
              <a:buFont typeface="Calibri"/>
              <a:buNone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APPLY IT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6272364E-A60B-9CFB-E928-263359B64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88175" y="187402"/>
            <a:ext cx="4337869" cy="5242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CFE3E0"/>
              </a:buClr>
              <a:buSzPts val="1400"/>
              <a:buNone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Find (or your teacher will provide) one real news headline or social media claim about AI and climate change. </a:t>
            </a:r>
          </a:p>
          <a:p>
            <a:pPr marL="0" indent="0">
              <a:spcBef>
                <a:spcPts val="0"/>
              </a:spcBef>
              <a:buClr>
                <a:srgbClr val="CFE3E0"/>
              </a:buClr>
              <a:buSzPts val="1400"/>
              <a:buNone/>
            </a:pP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Clr>
                <a:srgbClr val="CFE3E0"/>
              </a:buClr>
              <a:buSzPts val="1400"/>
              <a:buNone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 your own words, write: what is the claim, is it well-supported by evidence, and what would you want to check before believing it fully?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3E0"/>
              </a:buClr>
              <a:buSzPts val="14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2;p9">
            <a:extLst>
              <a:ext uri="{FF2B5EF4-FFF2-40B4-BE49-F238E27FC236}">
                <a16:creationId xmlns:a16="http://schemas.microsoft.com/office/drawing/2014/main" id="{6745ADC9-074B-433F-5ED1-23C2D2CE8EAC}"/>
              </a:ext>
            </a:extLst>
          </p:cNvPr>
          <p:cNvSpPr/>
          <p:nvPr/>
        </p:nvSpPr>
        <p:spPr>
          <a:xfrm>
            <a:off x="2019773" y="776446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~8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98;p12">
            <a:extLst>
              <a:ext uri="{FF2B5EF4-FFF2-40B4-BE49-F238E27FC236}">
                <a16:creationId xmlns:a16="http://schemas.microsoft.com/office/drawing/2014/main" id="{19CD1CCB-9CCA-246E-0FDC-E6B50E9BFD2E}"/>
              </a:ext>
            </a:extLst>
          </p:cNvPr>
          <p:cNvSpPr/>
          <p:nvPr/>
        </p:nvSpPr>
        <p:spPr>
          <a:xfrm>
            <a:off x="6823586" y="5237321"/>
            <a:ext cx="5211098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A4416"/>
              </a:buClr>
              <a:buSzPts val="1350"/>
              <a:buFont typeface="Calibri"/>
              <a:buNone/>
            </a:pPr>
            <a:r>
              <a:rPr lang="en-US" sz="1350" b="1" i="0" u="none" strike="noStrike" cap="none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How they show their work:  </a:t>
            </a:r>
            <a:r>
              <a:rPr lang="en-US" sz="135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Short written response (4-6 sentences) added to their climate journal, with a class share-back for a few volunteers.</a:t>
            </a:r>
            <a:endParaRPr sz="135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5558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00F63-83F3-50D9-838B-45413702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9CA2068-18FE-170C-C32D-68A110D2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0699CC4-7BFD-9525-413F-9334F3FF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92AC0C-9D37-5446-56AF-B7117015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4FCC2F-12BB-5162-9B74-D0D739F3C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30E33FF-9DDC-DFCF-4BC0-1BC981ED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What have we learned? 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52277753-33FA-D988-3A95-B31F43F91E24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3798F650-BDE1-D7FB-7C19-53BAEBFC1466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can explain what AI is (and isn't) in plain terms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1D38859-AD0C-41E2-C011-4DC379B40A7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5F801AB6-F5BD-0D94-F067-587515DB8E7E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AC3369D3-AA58-51C0-3B34-A8EDD0D0607A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AC75F0DD-CA51-4018-1CA2-B79B4AC6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1B25774B-6DEF-D6DC-4F44-974385E07DE9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We've seen real examples of AI supporting climate science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AA4A064C-0891-5CDD-CB0F-B8879C5AA3FC}"/>
              </a:ext>
            </a:extLst>
          </p:cNvPr>
          <p:cNvSpPr/>
          <p:nvPr/>
        </p:nvSpPr>
        <p:spPr>
          <a:xfrm>
            <a:off x="1848394" y="3629637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understand that AI can be biased and why that matters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42ADE5F2-B44B-96B4-397A-276FB139E781}"/>
              </a:ext>
            </a:extLst>
          </p:cNvPr>
          <p:cNvSpPr/>
          <p:nvPr/>
        </p:nvSpPr>
        <p:spPr>
          <a:xfrm>
            <a:off x="1848394" y="44343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know some of the global efforts working to make AI more responsible and sustainable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9;p13">
            <a:extLst>
              <a:ext uri="{FF2B5EF4-FFF2-40B4-BE49-F238E27FC236}">
                <a16:creationId xmlns:a16="http://schemas.microsoft.com/office/drawing/2014/main" id="{82635894-41BF-BE5A-20B5-B93EFDA5191D}"/>
              </a:ext>
            </a:extLst>
          </p:cNvPr>
          <p:cNvSpPr/>
          <p:nvPr/>
        </p:nvSpPr>
        <p:spPr>
          <a:xfrm>
            <a:off x="534215" y="5471615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D55"/>
              </a:buClr>
              <a:buSzPts val="1300"/>
              <a:buFont typeface="Calibri"/>
              <a:buNone/>
            </a:pPr>
            <a:r>
              <a:rPr lang="en-US" sz="1300" b="0" i="1" u="none" strike="noStrike" cap="none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Next lesson: from AI back to the physical world - energy, nature, food and cities, and how they connect to sustainability.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16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B9BF7F-EF11-391D-D858-F5805E7C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33852" y="6258027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Google Shape;215;p15">
            <a:extLst>
              <a:ext uri="{FF2B5EF4-FFF2-40B4-BE49-F238E27FC236}">
                <a16:creationId xmlns:a16="http://schemas.microsoft.com/office/drawing/2014/main" id="{2BCBFC44-3524-497F-0300-F2E23B70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3356" y="1859628"/>
            <a:ext cx="4409110" cy="219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6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See you in Lesson 3: Sustainable Systems – Energy, Nature, Food and Cities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16;p15">
            <a:extLst>
              <a:ext uri="{FF2B5EF4-FFF2-40B4-BE49-F238E27FC236}">
                <a16:creationId xmlns:a16="http://schemas.microsoft.com/office/drawing/2014/main" id="{5A38BEF8-416F-F9DB-35E1-25486B9EC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01448" y="4183012"/>
            <a:ext cx="4247204" cy="267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E8DF"/>
              </a:buClr>
              <a:buSzPts val="1400"/>
              <a:buFont typeface="Calibri"/>
              <a:buNone/>
            </a:pPr>
            <a:r>
              <a:rPr lang="en-US" sz="1400" i="1" dirty="0">
                <a:solidFill>
                  <a:srgbClr val="D8E8DF"/>
                </a:solidFill>
                <a:latin typeface="Calibri"/>
                <a:ea typeface="Calibri"/>
                <a:cs typeface="Calibri"/>
                <a:sym typeface="Calibri"/>
              </a:rPr>
              <a:t>Developed by the ADAPT Research Centre in partnership with Huawei and UNESCO.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15">
            <a:extLst>
              <a:ext uri="{FF2B5EF4-FFF2-40B4-BE49-F238E27FC236}">
                <a16:creationId xmlns:a16="http://schemas.microsoft.com/office/drawing/2014/main" id="{EE3851C0-3D65-F939-67FF-38C271EDBB07}"/>
              </a:ext>
            </a:extLst>
          </p:cNvPr>
          <p:cNvSpPr/>
          <p:nvPr/>
        </p:nvSpPr>
        <p:spPr>
          <a:xfrm>
            <a:off x="4370111" y="79900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400"/>
              <a:buFont typeface="Calibri"/>
              <a:buNone/>
            </a:pPr>
            <a:r>
              <a:rPr lang="en-US" sz="14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931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;p1">
            <a:extLst>
              <a:ext uri="{FF2B5EF4-FFF2-40B4-BE49-F238E27FC236}">
                <a16:creationId xmlns:a16="http://schemas.microsoft.com/office/drawing/2014/main" id="{F1729D0F-AE61-8DA3-6408-BA369EFD270C}"/>
              </a:ext>
            </a:extLst>
          </p:cNvPr>
          <p:cNvSpPr/>
          <p:nvPr/>
        </p:nvSpPr>
        <p:spPr>
          <a:xfrm>
            <a:off x="640080" y="2697480"/>
            <a:ext cx="8686800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5000"/>
              </a:lnSpc>
              <a:buClr>
                <a:srgbClr val="FFFFFF"/>
              </a:buClr>
              <a:buSzPts val="4000"/>
            </a:pPr>
            <a:r>
              <a:rPr lang="en-US" sz="4000" b="1" dirty="0">
                <a:latin typeface="Cambria"/>
                <a:ea typeface="Cambria"/>
                <a:sym typeface="Cambria"/>
              </a:rPr>
              <a:t>Artificial Intelligence, Ethics and Climate Solutions</a:t>
            </a:r>
            <a:endParaRPr lang="en-US" sz="4000" b="1" dirty="0">
              <a:latin typeface="Cambria"/>
              <a:ea typeface="Cambria"/>
              <a:sym typeface="Calibri"/>
            </a:endParaRPr>
          </a:p>
        </p:txBody>
      </p:sp>
      <p:sp>
        <p:nvSpPr>
          <p:cNvPr id="10" name="Google Shape;19;p1">
            <a:extLst>
              <a:ext uri="{FF2B5EF4-FFF2-40B4-BE49-F238E27FC236}">
                <a16:creationId xmlns:a16="http://schemas.microsoft.com/office/drawing/2014/main" id="{5166427F-BF0A-9D99-A39A-5D3E5D478714}"/>
              </a:ext>
            </a:extLst>
          </p:cNvPr>
          <p:cNvSpPr/>
          <p:nvPr/>
        </p:nvSpPr>
        <p:spPr>
          <a:xfrm>
            <a:off x="640080" y="4160520"/>
            <a:ext cx="86868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D8E8DF"/>
              </a:buClr>
              <a:buSzPts val="1500"/>
            </a:pPr>
            <a:r>
              <a:rPr lang="en-US" sz="1500" b="1" i="1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What AI actually is, how it's used in climate science and the questions we must ask about it.</a:t>
            </a:r>
            <a:endParaRPr sz="1500" b="1" i="1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1;p1">
            <a:extLst>
              <a:ext uri="{FF2B5EF4-FFF2-40B4-BE49-F238E27FC236}">
                <a16:creationId xmlns:a16="http://schemas.microsoft.com/office/drawing/2014/main" id="{48E0F759-C828-A2B8-9DDC-754793B25878}"/>
              </a:ext>
            </a:extLst>
          </p:cNvPr>
          <p:cNvSpPr/>
          <p:nvPr/>
        </p:nvSpPr>
        <p:spPr>
          <a:xfrm>
            <a:off x="640080" y="5121323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6FA287"/>
              </a:buClr>
              <a:buSzPts val="1250"/>
            </a:pPr>
            <a:r>
              <a:rPr lang="en-US" sz="125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UNESCO Greening Curriculum concepts: </a:t>
            </a:r>
            <a:r>
              <a:rPr lang="en-US" sz="1250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Climate Science · Resilience Building · Climate Justice · AI Ethics</a:t>
            </a:r>
            <a:endParaRPr sz="1250" dirty="0">
              <a:solidFill>
                <a:schemeClr val="accent6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3EFE117-5175-A09C-9DBD-F62E6FC7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E605D75-C9C5-4B34-416D-AD20B82AD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LESSON 2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4020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EC01-03A3-842A-C240-7CFB397E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5BF21DC-0C02-64E5-A822-87DAC8A1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2E63A89-97A9-2115-4121-F1A3A02975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A8AFDD3-33C7-BB45-BD3F-476A2D75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E5DB85-9C27-D0A2-333D-C87428CC9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5F8F8A7-75EB-B303-A1CE-B0D46098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Recap and today’s goals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Google Shape;29;p2">
            <a:extLst>
              <a:ext uri="{FF2B5EF4-FFF2-40B4-BE49-F238E27FC236}">
                <a16:creationId xmlns:a16="http://schemas.microsoft.com/office/drawing/2014/main" id="{1440A857-4F93-86AC-9F27-6606F6971E12}"/>
              </a:ext>
            </a:extLst>
          </p:cNvPr>
          <p:cNvSpPr/>
          <p:nvPr/>
        </p:nvSpPr>
        <p:spPr>
          <a:xfrm>
            <a:off x="647701" y="542857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300"/>
              <a:buFont typeface="Calibri"/>
              <a:buNone/>
            </a:pPr>
            <a:r>
              <a:rPr lang="en-US" sz="13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sz="1300" b="1" dirty="0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 — Lesson 2 of 4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E840F692-7102-BA07-9485-D8F47CA7B3EA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037D1D7B-4912-B8E7-8E01-465D9A7F5BD7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Last time: we saw how climate scientists rely on huge datasets and how AI helps make sense of them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80F92CE-378C-5ADD-2CAA-EDDE11E9C8D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4CEF5367-2F5C-239B-0E42-ED73AA6BA944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31;p2">
            <a:extLst>
              <a:ext uri="{FF2B5EF4-FFF2-40B4-BE49-F238E27FC236}">
                <a16:creationId xmlns:a16="http://schemas.microsoft.com/office/drawing/2014/main" id="{EFC5199C-4492-8446-4E8A-2326A98658CE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6FC53C35-0DC2-14B9-889D-E292071FA226}"/>
              </a:ext>
            </a:extLst>
          </p:cNvPr>
          <p:cNvSpPr/>
          <p:nvPr/>
        </p:nvSpPr>
        <p:spPr>
          <a:xfrm>
            <a:off x="1106826" y="5282296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9335FCD2-04AD-C2F4-3B48-50B6E449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E04B65D2-A95A-836E-A2D4-4D9DBD8523EC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Today, explain basic AI concepts and terminology in plain language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35AB673C-66D4-9456-AF39-E0AF57F010DE}"/>
              </a:ext>
            </a:extLst>
          </p:cNvPr>
          <p:cNvSpPr/>
          <p:nvPr/>
        </p:nvSpPr>
        <p:spPr>
          <a:xfrm>
            <a:off x="1848394" y="3629637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Identify real ways AI is used in climate and environmental work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5;p2">
            <a:extLst>
              <a:ext uri="{FF2B5EF4-FFF2-40B4-BE49-F238E27FC236}">
                <a16:creationId xmlns:a16="http://schemas.microsoft.com/office/drawing/2014/main" id="{496114D9-08E6-53DE-D760-EFD19F40F2CD}"/>
              </a:ext>
            </a:extLst>
          </p:cNvPr>
          <p:cNvSpPr/>
          <p:nvPr/>
        </p:nvSpPr>
        <p:spPr>
          <a:xfrm>
            <a:off x="1848394" y="4339833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Evaluate the benefits and risks of AI systems, including bias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0A4E427A-3985-51D7-DD7C-60FA1684E97D}"/>
              </a:ext>
            </a:extLst>
          </p:cNvPr>
          <p:cNvSpPr/>
          <p:nvPr/>
        </p:nvSpPr>
        <p:spPr>
          <a:xfrm>
            <a:off x="1848394" y="5144505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Reflect on ethical questions around technology and sustainability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713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AF5C-EC13-E52C-1FAE-5F05D9614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918DB7-EFAC-A0E8-0B3D-9513F3E326B0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FEB6A9E5-00ED-C710-1106-B6780AFFC6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5D797A3-8822-B514-3677-FE5A67052394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B5D11-7099-31EB-D983-D7FE772A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9" y="6334919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1596D25E-6121-7D0F-A21F-9A286DCBF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637" y="2670968"/>
            <a:ext cx="592455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mbria"/>
                <a:sym typeface="Cambria"/>
              </a:rPr>
              <a:t>Do you use AI?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CDA37940-6712-C2EC-9CBC-AC110513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8E2B"/>
              </a:buClr>
              <a:buSzPts val="1400"/>
              <a:buFont typeface="Calibri"/>
              <a:buNone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Let’s start here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4E3DEDE0-28AA-BDD3-D27D-B79CFF5E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00950" y="1825625"/>
            <a:ext cx="37528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CFE3E0"/>
              </a:buClr>
              <a:buSzPts val="1400"/>
              <a:buNone/>
            </a:pPr>
            <a:r>
              <a:rPr lang="en-US" sz="1600" dirty="0">
                <a:solidFill>
                  <a:srgbClr val="CFE3E0"/>
                </a:solidFill>
                <a:latin typeface="Calibri"/>
                <a:ea typeface="Calibri"/>
                <a:cs typeface="Calibri"/>
                <a:sym typeface="Calibri"/>
              </a:rPr>
              <a:t>Shout out or add to a word cloud: where do you think you already encounter AI in an ordinary day?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7924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7987B-751D-37AF-DC88-78D02608D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56947F-898D-6CFF-13A8-87259B103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301C56A-624B-428F-8EBC-4FAA999D96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3F6C5B2-2FEB-5F2A-DA17-EC08532354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DBE5A6-E029-CDEB-9BE5-176D713182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CD28A3-66BA-B684-7C12-A390904B2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C4A0A9-73DA-3048-FF57-05ED46B3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919C2783-7538-41DE-96D6-1F7E2D9D7398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🧠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CDB36D59-F068-0DC6-35D3-D3BB492564E6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F6F4A"/>
              </a:buClr>
              <a:buSzPts val="1250"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DEMYSTIFYING THE TERM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222D1787-CBCC-5B9F-080F-0C326649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1A2420"/>
              </a:buClr>
              <a:buSzPts val="2500"/>
            </a:pPr>
            <a:b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</a:b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  <a:t>What AI Is and Is Not</a:t>
            </a:r>
            <a:b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D05EEB-6899-382A-E7D4-9A5C743B423F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293DA8C-A07C-FA34-B28C-F97DE59B2F6C}"/>
              </a:ext>
            </a:extLst>
          </p:cNvPr>
          <p:cNvSpPr txBox="1"/>
          <p:nvPr/>
        </p:nvSpPr>
        <p:spPr>
          <a:xfrm>
            <a:off x="893966" y="2240501"/>
            <a:ext cx="9385497" cy="2581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marR="0" lvl="0" indent="-17780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b="0" i="0" u="none" strike="noStrike" cap="none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refers to technologies designed to carry out tasks that would otherwise need a human mind such as </a:t>
            </a:r>
            <a:r>
              <a:rPr lang="en-US" sz="1600" b="0" i="0" u="none" strike="noStrike" cap="none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recognising</a:t>
            </a:r>
            <a:r>
              <a:rPr lang="en-US" sz="1600" b="0" i="0" u="none" strike="noStrike" cap="none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images, understanding language, spotting patterns, making predictions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50"/>
              <a:buFont typeface="Calibri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already use it: the algorithm choosing your social media feed, autocomplete and predictive text, streaming recommendations and voice assistants</a:t>
            </a: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b="0" i="0" u="none" strike="noStrike" cap="none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is not magic and it doesn't ‘think’ or ‘understand’ the way people do. It finds statistical patterns in the data it was trained on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lnSpc>
                <a:spcPct val="128000"/>
              </a:lnSpc>
              <a:spcBef>
                <a:spcPts val="800"/>
              </a:spcBef>
              <a:spcAft>
                <a:spcPts val="0"/>
              </a:spcAft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b="0" i="0" u="none" strike="noStrike" cap="none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is also not one single thing. It is a broad family of different tools and techniques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03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8147-FE1A-9D3B-FDF9-B35A73715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38876-3C1D-C5A1-4561-19462A771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FFC2060-B47A-1BB6-B37C-F032B3D41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F06BC0-412C-F235-A2DB-2361E0813F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1E7116-396F-9E55-A5A5-F7AF46B235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699B2A-8767-BFDD-5795-39277EB6C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3E41BA-C5C1-174F-BD1F-BF8E24C0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C7A8BCDC-1EA0-6EBE-C748-F569AC05FE8E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📈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D09B5500-0DFA-F3F3-025C-6D19546EBBA0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HOW DOES IT WORK?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04852168-C662-51EA-11E5-1F832CF0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1A2420"/>
              </a:buClr>
              <a:buSzPts val="2500"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  <a:t>Machine Learning and Pattern Recognition</a:t>
            </a:r>
            <a:endParaRPr sz="2800" b="1" dirty="0">
              <a:solidFill>
                <a:srgbClr val="1A2420"/>
              </a:solidFill>
              <a:latin typeface="Cambria"/>
              <a:ea typeface="Cambria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55C645-BED2-1D96-3823-5F794A4D7E30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86;p5">
            <a:extLst>
              <a:ext uri="{FF2B5EF4-FFF2-40B4-BE49-F238E27FC236}">
                <a16:creationId xmlns:a16="http://schemas.microsoft.com/office/drawing/2014/main" id="{DB72220D-5C61-1F8F-5572-28D3C73DCAEA}"/>
              </a:ext>
            </a:extLst>
          </p:cNvPr>
          <p:cNvSpPr/>
          <p:nvPr/>
        </p:nvSpPr>
        <p:spPr>
          <a:xfrm>
            <a:off x="639075" y="2601910"/>
            <a:ext cx="11109960" cy="213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Machine learning is the most common form of AI in use today: a model is shown many examples and learns to spot patterns in them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An accessible way in: think of the line of best fit you draw in </a:t>
            </a: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(slope, x/y-intercept). Machine learning is, at its simplest, a much more powerful version of finding the pattern that fits the data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more (and better) the data, the more reliable the pattern the model learns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13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09b48a0021_0_3"/>
          <p:cNvSpPr txBox="1"/>
          <p:nvPr/>
        </p:nvSpPr>
        <p:spPr>
          <a:xfrm>
            <a:off x="502920" y="228600"/>
            <a:ext cx="111558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Machine Learning: Learning a Model from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409b48a0021_0_3"/>
          <p:cNvSpPr txBox="1"/>
          <p:nvPr/>
        </p:nvSpPr>
        <p:spPr>
          <a:xfrm>
            <a:off x="530352" y="749808"/>
            <a:ext cx="107898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1" u="none" strike="noStrike" cap="none">
                <a:solidFill>
                  <a:srgbClr val="2A65B4"/>
                </a:solidFill>
                <a:latin typeface="Arial"/>
                <a:ea typeface="Arial"/>
                <a:cs typeface="Arial"/>
                <a:sym typeface="Arial"/>
              </a:rPr>
              <a:t>Example: use study hours to predict an exam score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409b48a0021_0_3"/>
          <p:cNvSpPr/>
          <p:nvPr/>
        </p:nvSpPr>
        <p:spPr>
          <a:xfrm>
            <a:off x="320040" y="228600"/>
            <a:ext cx="73200" cy="868800"/>
          </a:xfrm>
          <a:prstGeom prst="rect">
            <a:avLst/>
          </a:prstGeom>
          <a:solidFill>
            <a:srgbClr val="2A65B4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409b48a0021_0_3"/>
          <p:cNvSpPr/>
          <p:nvPr/>
        </p:nvSpPr>
        <p:spPr>
          <a:xfrm>
            <a:off x="502920" y="1234440"/>
            <a:ext cx="2971800" cy="4983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50" cap="flat" cmpd="sng">
            <a:solidFill>
              <a:srgbClr val="D2DB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409b48a0021_0_3"/>
          <p:cNvSpPr txBox="1"/>
          <p:nvPr/>
        </p:nvSpPr>
        <p:spPr>
          <a:xfrm>
            <a:off x="731520" y="1417320"/>
            <a:ext cx="25602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1  Start with examples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409b48a0021_0_3"/>
          <p:cNvSpPr txBox="1"/>
          <p:nvPr/>
        </p:nvSpPr>
        <p:spPr>
          <a:xfrm>
            <a:off x="731520" y="1975104"/>
            <a:ext cx="251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Past observations tell us what happened for students who studied different amounts.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409b48a0021_0_3"/>
          <p:cNvSpPr txBox="1"/>
          <p:nvPr/>
        </p:nvSpPr>
        <p:spPr>
          <a:xfrm>
            <a:off x="731520" y="2487168"/>
            <a:ext cx="25146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248357"/>
                </a:solidFill>
                <a:latin typeface="Arial"/>
                <a:ea typeface="Arial"/>
                <a:cs typeface="Arial"/>
                <a:sym typeface="Arial"/>
              </a:rPr>
              <a:t>Sample training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7" name="Google Shape;97;g409b48a0021_0_3"/>
          <p:cNvGraphicFramePr/>
          <p:nvPr/>
        </p:nvGraphicFramePr>
        <p:xfrm>
          <a:off x="731520" y="2816352"/>
          <a:ext cx="2468900" cy="1874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3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</a:rPr>
                        <a:t>Study hours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1730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</a:rPr>
                        <a:t>Exam score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173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1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52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2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57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3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61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4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68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5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72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6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>
                          <a:solidFill>
                            <a:srgbClr val="232830"/>
                          </a:solidFill>
                        </a:rPr>
                        <a:t>79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8" name="Google Shape;98;g409b48a0021_0_3"/>
          <p:cNvSpPr txBox="1"/>
          <p:nvPr/>
        </p:nvSpPr>
        <p:spPr>
          <a:xfrm>
            <a:off x="731520" y="4882896"/>
            <a:ext cx="24690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A65B4"/>
                </a:solidFill>
                <a:latin typeface="Arial"/>
                <a:ea typeface="Arial"/>
                <a:cs typeface="Arial"/>
                <a:sym typeface="Arial"/>
              </a:rPr>
              <a:t>Input (x): study hours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409b48a0021_0_3"/>
          <p:cNvSpPr txBox="1"/>
          <p:nvPr/>
        </p:nvSpPr>
        <p:spPr>
          <a:xfrm>
            <a:off x="731520" y="5212080"/>
            <a:ext cx="24690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48357"/>
                </a:solidFill>
                <a:latin typeface="Arial"/>
                <a:ea typeface="Arial"/>
                <a:cs typeface="Arial"/>
                <a:sym typeface="Arial"/>
              </a:rPr>
              <a:t>Output (y): exam score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409b48a0021_0_3"/>
          <p:cNvSpPr txBox="1"/>
          <p:nvPr/>
        </p:nvSpPr>
        <p:spPr>
          <a:xfrm>
            <a:off x="731520" y="5623560"/>
            <a:ext cx="2394300" cy="3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The algorithm does not memorise the table. It learns a pattern.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409b48a0021_0_3"/>
          <p:cNvSpPr/>
          <p:nvPr/>
        </p:nvSpPr>
        <p:spPr>
          <a:xfrm>
            <a:off x="3703320" y="1234440"/>
            <a:ext cx="7973700" cy="4389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50" cap="flat" cmpd="sng">
            <a:solidFill>
              <a:srgbClr val="D2DB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409b48a0021_0_3"/>
          <p:cNvSpPr txBox="1"/>
          <p:nvPr/>
        </p:nvSpPr>
        <p:spPr>
          <a:xfrm>
            <a:off x="3977639" y="1417320"/>
            <a:ext cx="52143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2  Choose a model family: “equation of the line"</a:t>
            </a:r>
            <a:endParaRPr sz="1900" b="1" i="0" u="none" strike="noStrike" cap="none">
              <a:solidFill>
                <a:srgbClr val="1730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g409b48a0021_0_3"/>
          <p:cNvCxnSpPr/>
          <p:nvPr/>
        </p:nvCxnSpPr>
        <p:spPr>
          <a:xfrm>
            <a:off x="4343400" y="50292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4" name="Google Shape;104;g409b48a0021_0_3"/>
          <p:cNvSpPr txBox="1"/>
          <p:nvPr/>
        </p:nvSpPr>
        <p:spPr>
          <a:xfrm>
            <a:off x="3886200" y="49194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g409b48a0021_0_3"/>
          <p:cNvCxnSpPr/>
          <p:nvPr/>
        </p:nvCxnSpPr>
        <p:spPr>
          <a:xfrm>
            <a:off x="4343400" y="45339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6" name="Google Shape;106;g409b48a0021_0_3"/>
          <p:cNvSpPr txBox="1"/>
          <p:nvPr/>
        </p:nvSpPr>
        <p:spPr>
          <a:xfrm>
            <a:off x="3886200" y="44241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g409b48a0021_0_3"/>
          <p:cNvCxnSpPr/>
          <p:nvPr/>
        </p:nvCxnSpPr>
        <p:spPr>
          <a:xfrm>
            <a:off x="4343400" y="40386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08" name="Google Shape;108;g409b48a0021_0_3"/>
          <p:cNvSpPr txBox="1"/>
          <p:nvPr/>
        </p:nvSpPr>
        <p:spPr>
          <a:xfrm>
            <a:off x="3886200" y="39288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g409b48a0021_0_3"/>
          <p:cNvCxnSpPr/>
          <p:nvPr/>
        </p:nvCxnSpPr>
        <p:spPr>
          <a:xfrm>
            <a:off x="4343400" y="35433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10" name="Google Shape;110;g409b48a0021_0_3"/>
          <p:cNvSpPr txBox="1"/>
          <p:nvPr/>
        </p:nvSpPr>
        <p:spPr>
          <a:xfrm>
            <a:off x="3886200" y="34335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g409b48a0021_0_3"/>
          <p:cNvCxnSpPr/>
          <p:nvPr/>
        </p:nvCxnSpPr>
        <p:spPr>
          <a:xfrm>
            <a:off x="4343400" y="30480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12" name="Google Shape;112;g409b48a0021_0_3"/>
          <p:cNvSpPr txBox="1"/>
          <p:nvPr/>
        </p:nvSpPr>
        <p:spPr>
          <a:xfrm>
            <a:off x="3886200" y="29382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g409b48a0021_0_3"/>
          <p:cNvCxnSpPr/>
          <p:nvPr/>
        </p:nvCxnSpPr>
        <p:spPr>
          <a:xfrm>
            <a:off x="4343400" y="25527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14" name="Google Shape;114;g409b48a0021_0_3"/>
          <p:cNvSpPr txBox="1"/>
          <p:nvPr/>
        </p:nvSpPr>
        <p:spPr>
          <a:xfrm>
            <a:off x="3886200" y="24429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" name="Google Shape;115;g409b48a0021_0_3"/>
          <p:cNvCxnSpPr/>
          <p:nvPr/>
        </p:nvCxnSpPr>
        <p:spPr>
          <a:xfrm>
            <a:off x="4343400" y="2057400"/>
            <a:ext cx="65379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16" name="Google Shape;116;g409b48a0021_0_3"/>
          <p:cNvSpPr txBox="1"/>
          <p:nvPr/>
        </p:nvSpPr>
        <p:spPr>
          <a:xfrm>
            <a:off x="3886200" y="1947672"/>
            <a:ext cx="3840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409b48a0021_0_3"/>
          <p:cNvSpPr txBox="1"/>
          <p:nvPr/>
        </p:nvSpPr>
        <p:spPr>
          <a:xfrm>
            <a:off x="4233672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409b48a0021_0_3"/>
          <p:cNvSpPr txBox="1"/>
          <p:nvPr/>
        </p:nvSpPr>
        <p:spPr>
          <a:xfrm>
            <a:off x="5050917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409b48a0021_0_3"/>
          <p:cNvSpPr txBox="1"/>
          <p:nvPr/>
        </p:nvSpPr>
        <p:spPr>
          <a:xfrm>
            <a:off x="5868162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409b48a0021_0_3"/>
          <p:cNvSpPr txBox="1"/>
          <p:nvPr/>
        </p:nvSpPr>
        <p:spPr>
          <a:xfrm>
            <a:off x="6685407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409b48a0021_0_3"/>
          <p:cNvSpPr txBox="1"/>
          <p:nvPr/>
        </p:nvSpPr>
        <p:spPr>
          <a:xfrm>
            <a:off x="7502652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409b48a0021_0_3"/>
          <p:cNvSpPr txBox="1"/>
          <p:nvPr/>
        </p:nvSpPr>
        <p:spPr>
          <a:xfrm>
            <a:off x="8319897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409b48a0021_0_3"/>
          <p:cNvSpPr txBox="1"/>
          <p:nvPr/>
        </p:nvSpPr>
        <p:spPr>
          <a:xfrm>
            <a:off x="9137142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409b48a0021_0_3"/>
          <p:cNvSpPr txBox="1"/>
          <p:nvPr/>
        </p:nvSpPr>
        <p:spPr>
          <a:xfrm>
            <a:off x="9954387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409b48a0021_0_3"/>
          <p:cNvSpPr txBox="1"/>
          <p:nvPr/>
        </p:nvSpPr>
        <p:spPr>
          <a:xfrm>
            <a:off x="10771632" y="5074920"/>
            <a:ext cx="228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" name="Google Shape;126;g409b48a0021_0_3"/>
          <p:cNvCxnSpPr/>
          <p:nvPr/>
        </p:nvCxnSpPr>
        <p:spPr>
          <a:xfrm>
            <a:off x="4343400" y="5029200"/>
            <a:ext cx="6537900" cy="0"/>
          </a:xfrm>
          <a:prstGeom prst="straightConnector1">
            <a:avLst/>
          </a:prstGeom>
          <a:noFill/>
          <a:ln w="15225" cap="flat" cmpd="sng">
            <a:solidFill>
              <a:srgbClr val="23283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27" name="Google Shape;127;g409b48a0021_0_3"/>
          <p:cNvCxnSpPr/>
          <p:nvPr/>
        </p:nvCxnSpPr>
        <p:spPr>
          <a:xfrm>
            <a:off x="4343400" y="2057400"/>
            <a:ext cx="0" cy="2971800"/>
          </a:xfrm>
          <a:prstGeom prst="straightConnector1">
            <a:avLst/>
          </a:prstGeom>
          <a:noFill/>
          <a:ln w="15225" cap="flat" cmpd="sng">
            <a:solidFill>
              <a:srgbClr val="23283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28" name="Google Shape;128;g409b48a0021_0_3"/>
          <p:cNvSpPr txBox="1"/>
          <p:nvPr/>
        </p:nvSpPr>
        <p:spPr>
          <a:xfrm>
            <a:off x="6583680" y="5193792"/>
            <a:ext cx="20118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Study hours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409b48a0021_0_3"/>
          <p:cNvSpPr txBox="1"/>
          <p:nvPr/>
        </p:nvSpPr>
        <p:spPr>
          <a:xfrm rot="-5400000">
            <a:off x="3786551" y="2915940"/>
            <a:ext cx="12345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Exam score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g409b48a0021_0_3"/>
          <p:cNvCxnSpPr/>
          <p:nvPr/>
        </p:nvCxnSpPr>
        <p:spPr>
          <a:xfrm rot="10800000" flipH="1">
            <a:off x="4343400" y="2592420"/>
            <a:ext cx="6537900" cy="2139600"/>
          </a:xfrm>
          <a:prstGeom prst="straightConnector1">
            <a:avLst/>
          </a:prstGeom>
          <a:noFill/>
          <a:ln w="30475" cap="flat" cmpd="sng">
            <a:solidFill>
              <a:srgbClr val="2A65B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31" name="Google Shape;131;g409b48a0021_0_3"/>
          <p:cNvSpPr/>
          <p:nvPr/>
        </p:nvSpPr>
        <p:spPr>
          <a:xfrm>
            <a:off x="5096637" y="4370831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409b48a0021_0_3"/>
          <p:cNvSpPr/>
          <p:nvPr/>
        </p:nvSpPr>
        <p:spPr>
          <a:xfrm>
            <a:off x="5913881" y="4076526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409b48a0021_0_3"/>
          <p:cNvSpPr/>
          <p:nvPr/>
        </p:nvSpPr>
        <p:spPr>
          <a:xfrm>
            <a:off x="6731127" y="3943723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409b48a0021_0_3"/>
          <p:cNvSpPr/>
          <p:nvPr/>
        </p:nvSpPr>
        <p:spPr>
          <a:xfrm>
            <a:off x="7548371" y="3503704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409b48a0021_0_3"/>
          <p:cNvSpPr/>
          <p:nvPr/>
        </p:nvSpPr>
        <p:spPr>
          <a:xfrm>
            <a:off x="8365617" y="3398894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409b48a0021_0_3"/>
          <p:cNvSpPr/>
          <p:nvPr/>
        </p:nvSpPr>
        <p:spPr>
          <a:xfrm>
            <a:off x="9182862" y="3005529"/>
            <a:ext cx="128100" cy="128100"/>
          </a:xfrm>
          <a:prstGeom prst="ellipse">
            <a:avLst/>
          </a:prstGeom>
          <a:solidFill>
            <a:srgbClr val="2A65B4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" name="Google Shape;137;g409b48a0021_0_3"/>
          <p:cNvGrpSpPr/>
          <p:nvPr/>
        </p:nvGrpSpPr>
        <p:grpSpPr>
          <a:xfrm>
            <a:off x="5929884" y="1988820"/>
            <a:ext cx="3612000" cy="701304"/>
            <a:chOff x="5929884" y="1988820"/>
            <a:chExt cx="3612000" cy="701304"/>
          </a:xfrm>
        </p:grpSpPr>
        <p:sp>
          <p:nvSpPr>
            <p:cNvPr id="138" name="Google Shape;138;g409b48a0021_0_3"/>
            <p:cNvSpPr/>
            <p:nvPr/>
          </p:nvSpPr>
          <p:spPr>
            <a:xfrm>
              <a:off x="5929884" y="1988820"/>
              <a:ext cx="3612000" cy="658500"/>
            </a:xfrm>
            <a:prstGeom prst="roundRect">
              <a:avLst>
                <a:gd name="adj" fmla="val 16667"/>
              </a:avLst>
            </a:prstGeom>
            <a:solidFill>
              <a:srgbClr val="EEF5FC"/>
            </a:solidFill>
            <a:ln w="13950" cap="flat" cmpd="sng">
              <a:solidFill>
                <a:srgbClr val="2A65B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g409b48a0021_0_3"/>
            <p:cNvSpPr txBox="1"/>
            <p:nvPr/>
          </p:nvSpPr>
          <p:spPr>
            <a:xfrm>
              <a:off x="6094477" y="2089404"/>
              <a:ext cx="3246000" cy="24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75" tIns="9125" rIns="18275" bIns="9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rgbClr val="17305D"/>
                  </a:solidFill>
                  <a:latin typeface="Arial"/>
                  <a:ea typeface="Arial"/>
                  <a:cs typeface="Arial"/>
                  <a:sym typeface="Arial"/>
                </a:rPr>
                <a:t>MODEL: score = 46 + 5.4 × hours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g409b48a0021_0_3"/>
            <p:cNvSpPr txBox="1"/>
            <p:nvPr/>
          </p:nvSpPr>
          <p:spPr>
            <a:xfrm>
              <a:off x="6921377" y="2363724"/>
              <a:ext cx="1601400" cy="3264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75" tIns="9125" rIns="18275" bIns="9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1" i="0" u="none" strike="noStrike" cap="none">
                  <a:solidFill>
                    <a:srgbClr val="5F6976"/>
                  </a:solidFill>
                  <a:latin typeface="Arial"/>
                  <a:ea typeface="Arial"/>
                  <a:cs typeface="Arial"/>
                  <a:sym typeface="Arial"/>
                </a:rPr>
                <a:t>intercept = 46      slope = 5.4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" name="Google Shape;141;g409b48a0021_0_3"/>
          <p:cNvSpPr/>
          <p:nvPr/>
        </p:nvSpPr>
        <p:spPr>
          <a:xfrm>
            <a:off x="9972675" y="2768345"/>
            <a:ext cx="183000" cy="18300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24835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g409b48a0021_0_3"/>
          <p:cNvGrpSpPr/>
          <p:nvPr/>
        </p:nvGrpSpPr>
        <p:grpSpPr>
          <a:xfrm>
            <a:off x="8915400" y="3418333"/>
            <a:ext cx="2331600" cy="786300"/>
            <a:chOff x="8549640" y="3063240"/>
            <a:chExt cx="2331600" cy="786300"/>
          </a:xfrm>
        </p:grpSpPr>
        <p:sp>
          <p:nvSpPr>
            <p:cNvPr id="143" name="Google Shape;143;g409b48a0021_0_3"/>
            <p:cNvSpPr/>
            <p:nvPr/>
          </p:nvSpPr>
          <p:spPr>
            <a:xfrm>
              <a:off x="8549640" y="3063240"/>
              <a:ext cx="2331600" cy="786300"/>
            </a:xfrm>
            <a:prstGeom prst="roundRect">
              <a:avLst>
                <a:gd name="adj" fmla="val 16667"/>
              </a:avLst>
            </a:prstGeom>
            <a:solidFill>
              <a:srgbClr val="ECF7EF"/>
            </a:solidFill>
            <a:ln w="13950" cap="flat" cmpd="sng">
              <a:solidFill>
                <a:srgbClr val="248357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g409b48a0021_0_3"/>
            <p:cNvSpPr txBox="1"/>
            <p:nvPr/>
          </p:nvSpPr>
          <p:spPr>
            <a:xfrm>
              <a:off x="8714232" y="3154680"/>
              <a:ext cx="2011800" cy="21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75" tIns="9125" rIns="18275" bIns="9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1" i="0" u="none" strike="noStrike" cap="none">
                  <a:solidFill>
                    <a:srgbClr val="248357"/>
                  </a:solidFill>
                  <a:latin typeface="Arial"/>
                  <a:ea typeface="Arial"/>
                  <a:cs typeface="Arial"/>
                  <a:sym typeface="Arial"/>
                </a:rPr>
                <a:t>New student: 7 hours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g409b48a0021_0_3"/>
            <p:cNvSpPr txBox="1"/>
            <p:nvPr/>
          </p:nvSpPr>
          <p:spPr>
            <a:xfrm>
              <a:off x="8714232" y="3419856"/>
              <a:ext cx="2011800" cy="26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75" tIns="9125" rIns="18275" bIns="9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17305D"/>
                  </a:solidFill>
                  <a:latin typeface="Arial"/>
                  <a:ea typeface="Arial"/>
                  <a:cs typeface="Arial"/>
                  <a:sym typeface="Arial"/>
                </a:rPr>
                <a:t>Prediction ≈ 84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g409b48a0021_0_3"/>
          <p:cNvSpPr/>
          <p:nvPr/>
        </p:nvSpPr>
        <p:spPr>
          <a:xfrm>
            <a:off x="3703320" y="5715000"/>
            <a:ext cx="7973700" cy="841200"/>
          </a:xfrm>
          <a:prstGeom prst="roundRect">
            <a:avLst>
              <a:gd name="adj" fmla="val 16667"/>
            </a:avLst>
          </a:prstGeom>
          <a:solidFill>
            <a:srgbClr val="EEF5FC"/>
          </a:solidFill>
          <a:ln w="13950" cap="flat" cmpd="sng">
            <a:solidFill>
              <a:srgbClr val="2A65B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409b48a0021_0_3"/>
          <p:cNvSpPr txBox="1"/>
          <p:nvPr/>
        </p:nvSpPr>
        <p:spPr>
          <a:xfrm>
            <a:off x="3931920" y="5833872"/>
            <a:ext cx="23316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3  Training learns the parameters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409b48a0021_0_3"/>
          <p:cNvSpPr txBox="1"/>
          <p:nvPr/>
        </p:nvSpPr>
        <p:spPr>
          <a:xfrm>
            <a:off x="6355080" y="5847588"/>
            <a:ext cx="48987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ML = choose a model family + find the </a:t>
            </a:r>
            <a:r>
              <a:rPr lang="en-US" sz="1100" b="1" i="0" u="sng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parameter values </a:t>
            </a:r>
            <a:r>
              <a:rPr lang="en-US" sz="11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that best fit the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409b48a0021_0_3"/>
          <p:cNvSpPr txBox="1"/>
          <p:nvPr/>
        </p:nvSpPr>
        <p:spPr>
          <a:xfrm>
            <a:off x="3931920" y="6208776"/>
            <a:ext cx="7315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A line is a simple model. More expressive models can be curves, decision trees or neural networks.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09b48a0021_0_142"/>
          <p:cNvSpPr txBox="1"/>
          <p:nvPr/>
        </p:nvSpPr>
        <p:spPr>
          <a:xfrm>
            <a:off x="502920" y="228600"/>
            <a:ext cx="111558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Classification: Learning a Decision Boundary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409b48a0021_0_142"/>
          <p:cNvSpPr txBox="1"/>
          <p:nvPr/>
        </p:nvSpPr>
        <p:spPr>
          <a:xfrm>
            <a:off x="530352" y="749808"/>
            <a:ext cx="107898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1" u="none" strike="noStrike" cap="none">
                <a:solidFill>
                  <a:srgbClr val="2A65B4"/>
                </a:solidFill>
                <a:latin typeface="Arial"/>
                <a:ea typeface="Arial"/>
                <a:cs typeface="Arial"/>
                <a:sym typeface="Arial"/>
              </a:rPr>
              <a:t>Simplified weather example: classify a day as Rain or No rain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409b48a0021_0_142"/>
          <p:cNvSpPr/>
          <p:nvPr/>
        </p:nvSpPr>
        <p:spPr>
          <a:xfrm>
            <a:off x="320040" y="228600"/>
            <a:ext cx="73200" cy="868800"/>
          </a:xfrm>
          <a:prstGeom prst="rect">
            <a:avLst/>
          </a:prstGeom>
          <a:solidFill>
            <a:srgbClr val="2A65B4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409b48a0021_0_142"/>
          <p:cNvSpPr/>
          <p:nvPr/>
        </p:nvSpPr>
        <p:spPr>
          <a:xfrm>
            <a:off x="502920" y="1234440"/>
            <a:ext cx="3246000" cy="5029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50" cap="flat" cmpd="sng">
            <a:solidFill>
              <a:srgbClr val="D2DB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409b48a0021_0_142"/>
          <p:cNvSpPr txBox="1"/>
          <p:nvPr/>
        </p:nvSpPr>
        <p:spPr>
          <a:xfrm>
            <a:off x="731520" y="1417320"/>
            <a:ext cx="27888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1  Label past examples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409b48a0021_0_142"/>
          <p:cNvSpPr txBox="1"/>
          <p:nvPr/>
        </p:nvSpPr>
        <p:spPr>
          <a:xfrm>
            <a:off x="731520" y="1783080"/>
            <a:ext cx="2743200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For each past day we record simple weather measurements and whether rain occurred.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409b48a0021_0_142"/>
          <p:cNvSpPr txBox="1"/>
          <p:nvPr/>
        </p:nvSpPr>
        <p:spPr>
          <a:xfrm>
            <a:off x="731520" y="2395728"/>
            <a:ext cx="27432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248357"/>
                </a:solidFill>
                <a:latin typeface="Arial"/>
                <a:ea typeface="Arial"/>
                <a:cs typeface="Arial"/>
                <a:sym typeface="Arial"/>
              </a:rPr>
              <a:t>Illustrative teaching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2" name="Google Shape;162;g409b48a0021_0_142"/>
          <p:cNvGraphicFramePr/>
          <p:nvPr/>
        </p:nvGraphicFramePr>
        <p:xfrm>
          <a:off x="658368" y="2724912"/>
          <a:ext cx="2926075" cy="25907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6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FFFFFF"/>
                          </a:solidFill>
                        </a:rPr>
                        <a:t>Pressure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(hPa)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1730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FFFFFF"/>
                          </a:solidFill>
                        </a:rPr>
                        <a:t>Humidity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1730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FFFFFF"/>
                          </a:solidFill>
                        </a:rPr>
                        <a:t>Class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173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1025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58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DA712A"/>
                          </a:solidFill>
                        </a:rPr>
                        <a:t>No 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1020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65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DA712A"/>
                          </a:solidFill>
                        </a:rPr>
                        <a:t>No 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1017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72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DA712A"/>
                          </a:solidFill>
                        </a:rPr>
                        <a:t>No 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1013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78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248357"/>
                          </a:solidFill>
                        </a:rPr>
                        <a:t>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1008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84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248357"/>
                          </a:solidFill>
                        </a:rPr>
                        <a:t>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1004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91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248357"/>
                          </a:solidFill>
                        </a:rPr>
                        <a:t>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1015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82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248357"/>
                          </a:solidFill>
                        </a:rPr>
                        <a:t>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1010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232830"/>
                          </a:solidFill>
                        </a:rPr>
                        <a:t>69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rgbClr val="DA712A"/>
                          </a:solidFill>
                        </a:rPr>
                        <a:t>No rain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3" name="Google Shape;163;g409b48a0021_0_142"/>
          <p:cNvSpPr txBox="1"/>
          <p:nvPr/>
        </p:nvSpPr>
        <p:spPr>
          <a:xfrm>
            <a:off x="731520" y="5372007"/>
            <a:ext cx="26976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A65B4"/>
                </a:solidFill>
                <a:latin typeface="Arial"/>
                <a:ea typeface="Arial"/>
                <a:cs typeface="Arial"/>
                <a:sym typeface="Arial"/>
              </a:rPr>
              <a:t>Inputs: pressure + humidity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409b48a0021_0_142"/>
          <p:cNvSpPr txBox="1"/>
          <p:nvPr/>
        </p:nvSpPr>
        <p:spPr>
          <a:xfrm>
            <a:off x="731520" y="5577840"/>
            <a:ext cx="26976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48357"/>
                </a:solidFill>
                <a:latin typeface="Arial"/>
                <a:ea typeface="Arial"/>
                <a:cs typeface="Arial"/>
                <a:sym typeface="Arial"/>
              </a:rPr>
              <a:t>Output: Rain / No rain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409b48a0021_0_142"/>
          <p:cNvSpPr txBox="1"/>
          <p:nvPr/>
        </p:nvSpPr>
        <p:spPr>
          <a:xfrm>
            <a:off x="731520" y="5897880"/>
            <a:ext cx="26976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Real forecasts use many more variables.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409b48a0021_0_142"/>
          <p:cNvSpPr/>
          <p:nvPr/>
        </p:nvSpPr>
        <p:spPr>
          <a:xfrm>
            <a:off x="3977639" y="1234440"/>
            <a:ext cx="7699200" cy="452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50" cap="flat" cmpd="sng">
            <a:solidFill>
              <a:srgbClr val="D2DB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409b48a0021_0_142"/>
          <p:cNvSpPr txBox="1"/>
          <p:nvPr/>
        </p:nvSpPr>
        <p:spPr>
          <a:xfrm>
            <a:off x="4251960" y="1417320"/>
            <a:ext cx="69495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2  The model is a boundary between the classes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168;g409b48a0021_0_142"/>
          <p:cNvCxnSpPr/>
          <p:nvPr/>
        </p:nvCxnSpPr>
        <p:spPr>
          <a:xfrm>
            <a:off x="4617720" y="5047488"/>
            <a:ext cx="61266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69" name="Google Shape;169;g409b48a0021_0_142"/>
          <p:cNvSpPr txBox="1"/>
          <p:nvPr/>
        </p:nvSpPr>
        <p:spPr>
          <a:xfrm>
            <a:off x="4160520" y="4937759"/>
            <a:ext cx="3657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" name="Google Shape;170;g409b48a0021_0_142"/>
          <p:cNvCxnSpPr/>
          <p:nvPr/>
        </p:nvCxnSpPr>
        <p:spPr>
          <a:xfrm>
            <a:off x="4617720" y="4387087"/>
            <a:ext cx="61266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71" name="Google Shape;171;g409b48a0021_0_142"/>
          <p:cNvSpPr txBox="1"/>
          <p:nvPr/>
        </p:nvSpPr>
        <p:spPr>
          <a:xfrm>
            <a:off x="4160520" y="4277359"/>
            <a:ext cx="3657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" name="Google Shape;172;g409b48a0021_0_142"/>
          <p:cNvCxnSpPr/>
          <p:nvPr/>
        </p:nvCxnSpPr>
        <p:spPr>
          <a:xfrm>
            <a:off x="4617720" y="3726687"/>
            <a:ext cx="61266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73" name="Google Shape;173;g409b48a0021_0_142"/>
          <p:cNvSpPr txBox="1"/>
          <p:nvPr/>
        </p:nvSpPr>
        <p:spPr>
          <a:xfrm>
            <a:off x="4160520" y="3616959"/>
            <a:ext cx="3657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" name="Google Shape;174;g409b48a0021_0_142"/>
          <p:cNvCxnSpPr/>
          <p:nvPr/>
        </p:nvCxnSpPr>
        <p:spPr>
          <a:xfrm>
            <a:off x="4617720" y="3066287"/>
            <a:ext cx="61266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75" name="Google Shape;175;g409b48a0021_0_142"/>
          <p:cNvSpPr txBox="1"/>
          <p:nvPr/>
        </p:nvSpPr>
        <p:spPr>
          <a:xfrm>
            <a:off x="4160520" y="2956559"/>
            <a:ext cx="3657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6" name="Google Shape;176;g409b48a0021_0_142"/>
          <p:cNvCxnSpPr/>
          <p:nvPr/>
        </p:nvCxnSpPr>
        <p:spPr>
          <a:xfrm>
            <a:off x="4617720" y="2405887"/>
            <a:ext cx="6126600" cy="0"/>
          </a:xfrm>
          <a:prstGeom prst="straightConnector1">
            <a:avLst/>
          </a:prstGeom>
          <a:noFill/>
          <a:ln w="10150" cap="flat" cmpd="sng">
            <a:solidFill>
              <a:srgbClr val="E6E9E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77" name="Google Shape;177;g409b48a0021_0_142"/>
          <p:cNvSpPr txBox="1"/>
          <p:nvPr/>
        </p:nvSpPr>
        <p:spPr>
          <a:xfrm>
            <a:off x="4160520" y="2296159"/>
            <a:ext cx="3657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409b48a0021_0_142"/>
          <p:cNvSpPr txBox="1"/>
          <p:nvPr/>
        </p:nvSpPr>
        <p:spPr>
          <a:xfrm>
            <a:off x="438912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409b48a0021_0_142"/>
          <p:cNvSpPr txBox="1"/>
          <p:nvPr/>
        </p:nvSpPr>
        <p:spPr>
          <a:xfrm>
            <a:off x="5410199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1005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409b48a0021_0_142"/>
          <p:cNvSpPr txBox="1"/>
          <p:nvPr/>
        </p:nvSpPr>
        <p:spPr>
          <a:xfrm>
            <a:off x="643128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409b48a0021_0_142"/>
          <p:cNvSpPr txBox="1"/>
          <p:nvPr/>
        </p:nvSpPr>
        <p:spPr>
          <a:xfrm>
            <a:off x="745236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1015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409b48a0021_0_142"/>
          <p:cNvSpPr txBox="1"/>
          <p:nvPr/>
        </p:nvSpPr>
        <p:spPr>
          <a:xfrm>
            <a:off x="847344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1020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409b48a0021_0_142"/>
          <p:cNvSpPr txBox="1"/>
          <p:nvPr/>
        </p:nvSpPr>
        <p:spPr>
          <a:xfrm>
            <a:off x="949452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409b48a0021_0_142"/>
          <p:cNvSpPr txBox="1"/>
          <p:nvPr/>
        </p:nvSpPr>
        <p:spPr>
          <a:xfrm>
            <a:off x="10515600" y="5093207"/>
            <a:ext cx="457200" cy="1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1030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g409b48a0021_0_142"/>
          <p:cNvCxnSpPr/>
          <p:nvPr/>
        </p:nvCxnSpPr>
        <p:spPr>
          <a:xfrm>
            <a:off x="4617720" y="5047488"/>
            <a:ext cx="6126600" cy="0"/>
          </a:xfrm>
          <a:prstGeom prst="straightConnector1">
            <a:avLst/>
          </a:prstGeom>
          <a:noFill/>
          <a:ln w="15225" cap="flat" cmpd="sng">
            <a:solidFill>
              <a:srgbClr val="23283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cxnSp>
        <p:nvCxnSpPr>
          <p:cNvPr id="186" name="Google Shape;186;g409b48a0021_0_142"/>
          <p:cNvCxnSpPr/>
          <p:nvPr/>
        </p:nvCxnSpPr>
        <p:spPr>
          <a:xfrm>
            <a:off x="4617720" y="2075688"/>
            <a:ext cx="0" cy="2971800"/>
          </a:xfrm>
          <a:prstGeom prst="straightConnector1">
            <a:avLst/>
          </a:prstGeom>
          <a:noFill/>
          <a:ln w="15225" cap="flat" cmpd="sng">
            <a:solidFill>
              <a:srgbClr val="23283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87" name="Google Shape;187;g409b48a0021_0_142"/>
          <p:cNvSpPr txBox="1"/>
          <p:nvPr/>
        </p:nvSpPr>
        <p:spPr>
          <a:xfrm>
            <a:off x="6629400" y="5184648"/>
            <a:ext cx="21945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Air pressure (hPa)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409b48a0021_0_142"/>
          <p:cNvSpPr txBox="1"/>
          <p:nvPr/>
        </p:nvSpPr>
        <p:spPr>
          <a:xfrm rot="-5400000">
            <a:off x="4136309" y="2991631"/>
            <a:ext cx="1234500" cy="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Humidity (%)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g409b48a0021_0_142"/>
          <p:cNvCxnSpPr/>
          <p:nvPr/>
        </p:nvCxnSpPr>
        <p:spPr>
          <a:xfrm rot="10800000" flipH="1">
            <a:off x="4553120" y="2851015"/>
            <a:ext cx="6126600" cy="1188600"/>
          </a:xfrm>
          <a:prstGeom prst="straightConnector1">
            <a:avLst/>
          </a:prstGeom>
          <a:noFill/>
          <a:ln w="30475" cap="flat" cmpd="sng">
            <a:solidFill>
              <a:srgbClr val="2A65B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190" name="Google Shape;190;g409b48a0021_0_142"/>
          <p:cNvSpPr txBox="1"/>
          <p:nvPr/>
        </p:nvSpPr>
        <p:spPr>
          <a:xfrm>
            <a:off x="9555480" y="2258568"/>
            <a:ext cx="10059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248357"/>
                </a:solidFill>
                <a:latin typeface="Arial"/>
                <a:ea typeface="Arial"/>
                <a:cs typeface="Arial"/>
                <a:sym typeface="Arial"/>
              </a:rPr>
              <a:t>RAIN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409b48a0021_0_142"/>
          <p:cNvSpPr txBox="1"/>
          <p:nvPr/>
        </p:nvSpPr>
        <p:spPr>
          <a:xfrm>
            <a:off x="9609581" y="4499107"/>
            <a:ext cx="11886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DA712A"/>
                </a:solidFill>
                <a:latin typeface="Arial"/>
                <a:ea typeface="Arial"/>
                <a:cs typeface="Arial"/>
                <a:sym typeface="Arial"/>
              </a:rPr>
              <a:t>NO RAIN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409b48a0021_0_142"/>
          <p:cNvSpPr/>
          <p:nvPr/>
        </p:nvSpPr>
        <p:spPr>
          <a:xfrm>
            <a:off x="9654540" y="4450588"/>
            <a:ext cx="137100" cy="137100"/>
          </a:xfrm>
          <a:prstGeom prst="ellipse">
            <a:avLst/>
          </a:prstGeom>
          <a:solidFill>
            <a:srgbClr val="DA712A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409b48a0021_0_142"/>
          <p:cNvSpPr/>
          <p:nvPr/>
        </p:nvSpPr>
        <p:spPr>
          <a:xfrm>
            <a:off x="8633460" y="3988307"/>
            <a:ext cx="137100" cy="137100"/>
          </a:xfrm>
          <a:prstGeom prst="ellipse">
            <a:avLst/>
          </a:prstGeom>
          <a:solidFill>
            <a:srgbClr val="DA712A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409b48a0021_0_142"/>
          <p:cNvSpPr/>
          <p:nvPr/>
        </p:nvSpPr>
        <p:spPr>
          <a:xfrm>
            <a:off x="8020812" y="3526027"/>
            <a:ext cx="137100" cy="137100"/>
          </a:xfrm>
          <a:prstGeom prst="ellipse">
            <a:avLst/>
          </a:prstGeom>
          <a:solidFill>
            <a:srgbClr val="DA712A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409b48a0021_0_142"/>
          <p:cNvSpPr/>
          <p:nvPr/>
        </p:nvSpPr>
        <p:spPr>
          <a:xfrm>
            <a:off x="7203948" y="3129787"/>
            <a:ext cx="137100" cy="137100"/>
          </a:xfrm>
          <a:prstGeom prst="ellipse">
            <a:avLst/>
          </a:prstGeom>
          <a:solidFill>
            <a:srgbClr val="248357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409b48a0021_0_142"/>
          <p:cNvSpPr/>
          <p:nvPr/>
        </p:nvSpPr>
        <p:spPr>
          <a:xfrm>
            <a:off x="6182867" y="2733547"/>
            <a:ext cx="137100" cy="137100"/>
          </a:xfrm>
          <a:prstGeom prst="ellipse">
            <a:avLst/>
          </a:prstGeom>
          <a:solidFill>
            <a:srgbClr val="248357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409b48a0021_0_142"/>
          <p:cNvSpPr/>
          <p:nvPr/>
        </p:nvSpPr>
        <p:spPr>
          <a:xfrm>
            <a:off x="5366004" y="2271267"/>
            <a:ext cx="137100" cy="137100"/>
          </a:xfrm>
          <a:prstGeom prst="ellipse">
            <a:avLst/>
          </a:prstGeom>
          <a:solidFill>
            <a:srgbClr val="248357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409b48a0021_0_142"/>
          <p:cNvSpPr/>
          <p:nvPr/>
        </p:nvSpPr>
        <p:spPr>
          <a:xfrm>
            <a:off x="7612380" y="2865627"/>
            <a:ext cx="137100" cy="137100"/>
          </a:xfrm>
          <a:prstGeom prst="ellipse">
            <a:avLst/>
          </a:prstGeom>
          <a:solidFill>
            <a:srgbClr val="248357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409b48a0021_0_142"/>
          <p:cNvSpPr/>
          <p:nvPr/>
        </p:nvSpPr>
        <p:spPr>
          <a:xfrm>
            <a:off x="6591300" y="3724148"/>
            <a:ext cx="137100" cy="137100"/>
          </a:xfrm>
          <a:prstGeom prst="ellipse">
            <a:avLst/>
          </a:prstGeom>
          <a:solidFill>
            <a:srgbClr val="DA712A"/>
          </a:solidFill>
          <a:ln w="10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409b48a0021_0_142"/>
          <p:cNvSpPr/>
          <p:nvPr/>
        </p:nvSpPr>
        <p:spPr>
          <a:xfrm>
            <a:off x="4730496" y="1812565"/>
            <a:ext cx="3383400" cy="658500"/>
          </a:xfrm>
          <a:prstGeom prst="roundRect">
            <a:avLst>
              <a:gd name="adj" fmla="val 16667"/>
            </a:avLst>
          </a:prstGeom>
          <a:solidFill>
            <a:srgbClr val="EEF5FC"/>
          </a:solidFill>
          <a:ln w="13950" cap="flat" cmpd="sng">
            <a:solidFill>
              <a:srgbClr val="2A65B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409b48a0021_0_142"/>
          <p:cNvSpPr txBox="1"/>
          <p:nvPr/>
        </p:nvSpPr>
        <p:spPr>
          <a:xfrm>
            <a:off x="4885944" y="1913149"/>
            <a:ext cx="3063300" cy="2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MODEL = decision boundary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409b48a0021_0_142"/>
          <p:cNvSpPr txBox="1"/>
          <p:nvPr/>
        </p:nvSpPr>
        <p:spPr>
          <a:xfrm>
            <a:off x="4849368" y="2169181"/>
            <a:ext cx="31548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Humidity = 68 + 0.6 × (Pressure − 1010)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409b48a0021_0_142"/>
          <p:cNvSpPr/>
          <p:nvPr/>
        </p:nvSpPr>
        <p:spPr>
          <a:xfrm>
            <a:off x="6506376" y="2680633"/>
            <a:ext cx="183000" cy="18300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17305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409b48a0021_0_142"/>
          <p:cNvSpPr txBox="1"/>
          <p:nvPr/>
        </p:nvSpPr>
        <p:spPr>
          <a:xfrm>
            <a:off x="4736592" y="4617720"/>
            <a:ext cx="3226800" cy="3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Some examples overlap — models can make mistakes.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409b48a0021_0_142"/>
          <p:cNvSpPr/>
          <p:nvPr/>
        </p:nvSpPr>
        <p:spPr>
          <a:xfrm>
            <a:off x="3977639" y="5879592"/>
            <a:ext cx="7699200" cy="594300"/>
          </a:xfrm>
          <a:prstGeom prst="roundRect">
            <a:avLst>
              <a:gd name="adj" fmla="val 16667"/>
            </a:avLst>
          </a:prstGeom>
          <a:solidFill>
            <a:srgbClr val="EEF5FC"/>
          </a:solidFill>
          <a:ln w="13950" cap="flat" cmpd="sng">
            <a:solidFill>
              <a:srgbClr val="2A65B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409b48a0021_0_142"/>
          <p:cNvSpPr txBox="1"/>
          <p:nvPr/>
        </p:nvSpPr>
        <p:spPr>
          <a:xfrm>
            <a:off x="4206240" y="5971032"/>
            <a:ext cx="25146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17305D"/>
                </a:solidFill>
                <a:latin typeface="Arial"/>
                <a:ea typeface="Arial"/>
                <a:cs typeface="Arial"/>
                <a:sym typeface="Arial"/>
              </a:rPr>
              <a:t>3  Training finds boundary parameters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409b48a0021_0_142"/>
          <p:cNvSpPr txBox="1"/>
          <p:nvPr/>
        </p:nvSpPr>
        <p:spPr>
          <a:xfrm>
            <a:off x="7272528" y="5971032"/>
            <a:ext cx="4755000" cy="1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32830"/>
                </a:solidFill>
                <a:latin typeface="Arial"/>
                <a:ea typeface="Arial"/>
                <a:cs typeface="Arial"/>
                <a:sym typeface="Arial"/>
              </a:rPr>
              <a:t>Here: slope = 0.6; baseline = 68% humidity at 1010 hPa</a:t>
            </a:r>
            <a:endParaRPr sz="1100" b="0" i="0" u="none" strike="noStrike" cap="none">
              <a:solidFill>
                <a:srgbClr val="23283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409b48a0021_0_142"/>
          <p:cNvSpPr txBox="1"/>
          <p:nvPr/>
        </p:nvSpPr>
        <p:spPr>
          <a:xfrm>
            <a:off x="566928" y="6547104"/>
            <a:ext cx="11064300" cy="1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9125" rIns="18275" bIns="9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F6976"/>
                </a:solidFill>
                <a:latin typeface="Arial"/>
                <a:ea typeface="Arial"/>
                <a:cs typeface="Arial"/>
                <a:sym typeface="Arial"/>
              </a:rPr>
              <a:t>Teaching simplification only. Real rain forecasts combine pressure trends, temperature, wind, radar, satellite data and numerical weather prediction.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9" name="Google Shape;209;g409b48a0021_0_142"/>
          <p:cNvCxnSpPr/>
          <p:nvPr/>
        </p:nvCxnSpPr>
        <p:spPr>
          <a:xfrm flipH="1">
            <a:off x="6728498" y="2075688"/>
            <a:ext cx="2536800" cy="6579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  <p:sp>
        <p:nvSpPr>
          <p:cNvPr id="210" name="Google Shape;210;g409b48a0021_0_142"/>
          <p:cNvSpPr txBox="1"/>
          <p:nvPr/>
        </p:nvSpPr>
        <p:spPr>
          <a:xfrm>
            <a:off x="9338139" y="1833618"/>
            <a:ext cx="2063700" cy="3693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 predicts Rain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44EDB-C5A2-B45F-CFD2-9DC939D2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6824F38-696E-E39C-AC78-7DFE8ADF42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8EE5B4B-DFD7-E212-C6B8-164A87A419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90484D3-78C4-9137-4D47-31AC663166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23F6B0-3F6E-3B0C-B81B-E9D9A8BD4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4AA580-4E18-D956-97ED-9B7AA960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AI at Work in Climate Science 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B90F83-9D32-AA64-DF55-47B79199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2 · AI, Ethics and Climate Solutions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F499C0A0-8DC7-F179-659E-6AD5DBBEAF61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r>
              <a:rPr lang="en-US" sz="12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Research in Action</a:t>
            </a: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 sz="3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3A1CCC-83CF-D666-90EC-7C6445A89581}"/>
              </a:ext>
            </a:extLst>
          </p:cNvPr>
          <p:cNvSpPr txBox="1"/>
          <p:nvPr/>
        </p:nvSpPr>
        <p:spPr>
          <a:xfrm>
            <a:off x="967740" y="2504605"/>
            <a:ext cx="7928148" cy="2820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lvl="0" indent="-177800">
              <a:lnSpc>
                <a:spcPct val="130000"/>
              </a:lnSpc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Climate modelling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- combining huge datasets to project how the climate may change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Weather forecasting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- from short-range warnings to longer seasonal outlooks, including flooding, frost and heat-event predictions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Flood- and heat-risk mapping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- identifying which areas are most exposed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Early warning systems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- giving communities more time to prepare for extreme events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Watch a video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here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(AISMIR Centre, UCD)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Watch a video </a:t>
            </a:r>
            <a:r>
              <a:rPr lang="en-US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here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(AI for the Planet, Google)</a:t>
            </a:r>
          </a:p>
        </p:txBody>
      </p:sp>
    </p:spTree>
    <p:extLst>
      <p:ext uri="{BB962C8B-B14F-4D97-AF65-F5344CB8AC3E}">
        <p14:creationId xmlns:p14="http://schemas.microsoft.com/office/powerpoint/2010/main" val="4226545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1745</Words>
  <Application>Microsoft Office PowerPoint</Application>
  <PresentationFormat>Widescreen</PresentationFormat>
  <Paragraphs>244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Cambria</vt:lpstr>
      <vt:lpstr>Office Theme</vt:lpstr>
      <vt:lpstr>PowerPoint Presentation</vt:lpstr>
      <vt:lpstr>LESSON 2</vt:lpstr>
      <vt:lpstr>Recap and today’s goals </vt:lpstr>
      <vt:lpstr>Let’s start here </vt:lpstr>
      <vt:lpstr> What AI Is and Is Not </vt:lpstr>
      <vt:lpstr>Machine Learning and Pattern Recognition</vt:lpstr>
      <vt:lpstr>PowerPoint Presentation</vt:lpstr>
      <vt:lpstr>PowerPoint Presentation</vt:lpstr>
      <vt:lpstr>AI at Work in Climate Science </vt:lpstr>
      <vt:lpstr>Spot the Bias</vt:lpstr>
      <vt:lpstr>Responsible and Ethical AI</vt:lpstr>
      <vt:lpstr>Fact, Myth or It is Complicated?</vt:lpstr>
      <vt:lpstr>The Environmental Cost of Digital Technology</vt:lpstr>
      <vt:lpstr>Working Towards Balance</vt:lpstr>
      <vt:lpstr>APPLY IT</vt:lpstr>
      <vt:lpstr>What have we learned?  </vt:lpstr>
      <vt:lpstr>See you in Lesson 3: Sustainable Systems – Energy, Nature, Food and Cities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Walsh</dc:creator>
  <cp:lastModifiedBy>Jelena Radakovic</cp:lastModifiedBy>
  <cp:revision>11</cp:revision>
  <dcterms:created xsi:type="dcterms:W3CDTF">2026-08-04T20:50:22Z</dcterms:created>
  <dcterms:modified xsi:type="dcterms:W3CDTF">2026-08-31T15:30:17Z</dcterms:modified>
</cp:coreProperties>
</file>