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67" r:id="rId2"/>
    <p:sldId id="266" r:id="rId3"/>
    <p:sldId id="263" r:id="rId4"/>
    <p:sldId id="268" r:id="rId5"/>
    <p:sldId id="273" r:id="rId6"/>
    <p:sldId id="274" r:id="rId7"/>
    <p:sldId id="276" r:id="rId8"/>
    <p:sldId id="275" r:id="rId9"/>
    <p:sldId id="277" r:id="rId10"/>
    <p:sldId id="271" r:id="rId11"/>
    <p:sldId id="278" r:id="rId12"/>
    <p:sldId id="279" r:id="rId13"/>
    <p:sldId id="280" r:id="rId14"/>
    <p:sldId id="282" r:id="rId15"/>
    <p:sldId id="283" r:id="rId16"/>
    <p:sldId id="26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CC42"/>
    <a:srgbClr val="3A5578"/>
    <a:srgbClr val="22B8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12"/>
    <p:restoredTop sz="94700"/>
  </p:normalViewPr>
  <p:slideViewPr>
    <p:cSldViewPr snapToGrid="0">
      <p:cViewPr varScale="1">
        <p:scale>
          <a:sx n="78" d="100"/>
          <a:sy n="78" d="100"/>
        </p:scale>
        <p:origin x="78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lena Radakovic" userId="a6cee7e582fe76ad" providerId="LiveId" clId="{6473C10F-C95A-42E3-8560-18EA2E7D0C2A}"/>
    <pc:docChg chg="custSel modSld">
      <pc:chgData name="Jelena Radakovic" userId="a6cee7e582fe76ad" providerId="LiveId" clId="{6473C10F-C95A-42E3-8560-18EA2E7D0C2A}" dt="2026-08-31T15:22:46.211" v="9" actId="1076"/>
      <pc:docMkLst>
        <pc:docMk/>
      </pc:docMkLst>
      <pc:sldChg chg="addSp delSp modSp mod">
        <pc:chgData name="Jelena Radakovic" userId="a6cee7e582fe76ad" providerId="LiveId" clId="{6473C10F-C95A-42E3-8560-18EA2E7D0C2A}" dt="2026-08-31T15:22:46.211" v="9" actId="1076"/>
        <pc:sldMkLst>
          <pc:docMk/>
          <pc:sldMk cId="671337949" sldId="267"/>
        </pc:sldMkLst>
        <pc:picChg chg="del">
          <ac:chgData name="Jelena Radakovic" userId="a6cee7e582fe76ad" providerId="LiveId" clId="{6473C10F-C95A-42E3-8560-18EA2E7D0C2A}" dt="2026-08-31T15:22:20.874" v="0" actId="478"/>
          <ac:picMkLst>
            <pc:docMk/>
            <pc:sldMk cId="671337949" sldId="267"/>
            <ac:picMk id="3" creationId="{42AAF392-17B2-FBF8-9413-0B3A70699AA5}"/>
          </ac:picMkLst>
        </pc:picChg>
        <pc:picChg chg="add mod">
          <ac:chgData name="Jelena Radakovic" userId="a6cee7e582fe76ad" providerId="LiveId" clId="{6473C10F-C95A-42E3-8560-18EA2E7D0C2A}" dt="2026-08-31T15:22:46.211" v="9" actId="1076"/>
          <ac:picMkLst>
            <pc:docMk/>
            <pc:sldMk cId="671337949" sldId="267"/>
            <ac:picMk id="7" creationId="{A0E4DBFF-5410-EBDB-D2CE-D6F318AE618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D1234-C458-334B-8568-E168C1FFC0C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C4D562-1C9F-FD44-B477-BDA61B9F7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66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12068-A52E-4664-5379-A06A0B95F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DAAD97-6256-F43B-1E07-B4AC50AC8A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788874-008D-8E1D-D18A-706D10172E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9058B-2305-D784-CD51-7E7621F2E7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9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5BBC1-1FF6-9BBB-66F5-95D2C1ABA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4DE171-5F19-67A2-BF48-B6C3ACE8A2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836D97-1C44-727A-BBFE-BB347300FF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7973F-15B4-F56E-EA9C-F610CD1B91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749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354CC-855B-1770-BA3F-57BB2FD40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80440D-497E-3657-C3F4-12F6B936BA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BB7BE2-A4D6-3C1A-4362-77B123F6C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01D7C-3F00-2C0C-64E8-A645F444E3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62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07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C9A27-52C5-1BB6-D54E-1EBCE0B72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8694E4-9464-0B97-BE14-141636FA3F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0BDBF4-FEE9-84F4-11AA-7FC597A11C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ABD2CA-726E-2A68-F9C6-F78033499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311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7260A-76E8-18D0-D2C7-6273B2BE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F2FB96-F22B-CE81-5D14-A9C9BF06A0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6F8EB3-69A2-ECD5-163F-62C94A4A8C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307B6A-5028-2D10-97D5-390CA08159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09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979D8-29E0-EF16-EF4F-8FD2CF9D0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0AE3C1-4D25-7F71-9095-6059CE3233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010F5F-8634-1A92-734C-05DA6ABF06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17870-D624-46FC-DB4B-7F5869FB40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642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A60BE-4673-6150-7C65-AE4CCD60F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B0F02F-F290-79A1-8AD1-B834078DDA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D5BE85-AA09-C9F8-3B7A-02B84CF733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9FEB43-150C-80A7-CAC9-45D1170817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4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AB692-4A2B-A0C9-2F89-3E52592C0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8BA5A1-A19A-E23B-E451-4282555F15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14A3CC-77C7-2DCF-5E57-BFC6C9DB20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9BD09-FC56-CAC7-E8BA-DAFF2E566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80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83D2E-C741-127D-0EB6-3CF287EE8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F78250-2E4B-716E-D586-DC7F11A719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154864-A02C-F439-86D5-13355D8715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0C802-9EAE-4795-6A2B-F3540E1953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30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279C7-10C6-CB96-CFE2-D05E94252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47F2DE-1E74-A0EA-D972-A432F77E3E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572F9F-222E-5A15-816D-70E68E746A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C46CD8-AAD4-AADE-1B27-29707C9C3F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134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6E29B-C4AC-21C7-5AA9-44AB33CE7F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AE0DE5-1D99-96AE-1640-04B667188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513EA-051E-616C-11CB-161203519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E997-1271-4FDD-9D19-4EF99A4B866C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A574A-A38F-E4E2-1A7D-107047252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77560-DA26-DF01-7194-D6B0C38D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76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C85CE-650D-29EF-B1CF-FC845B88B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3668B1-B23B-9F79-CB50-8A09750D3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C5CBA-8A4D-7D99-F1CD-5CC2451D4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713EA4-CA77-C406-7D19-938E089F8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D5D3-A35C-4015-85EC-C1DA6EAFAFF0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8E8F2-1AD3-B983-AF02-1F5FCB2DF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12257-91AB-FF36-B73D-4187F29D2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605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91E3A-6E9F-91C8-48AA-BAAEAD7E4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4C2DCC-480B-37E8-F4E1-1B53FEED3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7338E-9E81-D896-D121-08CCCED0A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2406-D255-4DB2-9E03-E2BCFBD2E876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07129-D952-EF5E-C059-79DC6119B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C8C68-7B91-FF6C-9094-7264BBA30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09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4FCCE7-797C-33B9-A308-06C0587556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CAE550-CFA1-8522-4A43-E809D9E6E1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D2BEE-960E-0777-7C60-5B7B46634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25648-F3FC-4B42-A625-6D7DB199DD95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89DF-8BE9-8B5D-DA7E-0C504134C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04010-6A0E-2E8B-7617-F42FB732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93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C7CF1-1C01-E65E-79FE-EF6957F5D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FAB87-B0E8-FB04-F0B2-F51AD3993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F0855-6E1E-2DF1-A5F1-F4BAF03A7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8B5D-F16E-4974-A7A7-5DBE71DCC435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1531D-BC68-DA6E-A797-BEA7DDC9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AD5C5-95B8-A4A6-F779-392BEC131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160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78073-053A-9227-8750-0E814EAE8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2B3874-7D67-DB9E-CCB6-730DA08B4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39F68-26A5-98BC-1EF9-7ABEEDE59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30F9B-C9CD-44F3-B288-A9E6622C07C5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464336-FBBF-178C-940F-9081019A2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8ED19-B89A-BC39-81D1-54E2FBEC2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7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0B00C-D7C7-E626-EEB5-496FFFCA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8384A-A6AA-6978-A74F-0ACE8A733E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F7209-5562-E721-8B5A-C5CD86FCF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F4BFC-5AEA-2B6F-3D39-208DEA61B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8308-9112-486F-B051-5121163ACECB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FE27F1-B7D2-47F9-53B0-99A2AEBEC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BAE74-C673-CC8D-B0AE-B567B4EC0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60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3BBFBD8-FCBD-9DB1-FE09-71C2412F00F8}"/>
              </a:ext>
            </a:extLst>
          </p:cNvPr>
          <p:cNvSpPr/>
          <p:nvPr userDrawn="1"/>
        </p:nvSpPr>
        <p:spPr>
          <a:xfrm>
            <a:off x="3722914" y="0"/>
            <a:ext cx="8469085" cy="6858000"/>
          </a:xfrm>
          <a:prstGeom prst="rect">
            <a:avLst/>
          </a:prstGeom>
          <a:solidFill>
            <a:srgbClr val="3A55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3F48063-86DC-1F58-1873-5A73C06E175B}"/>
              </a:ext>
            </a:extLst>
          </p:cNvPr>
          <p:cNvSpPr/>
          <p:nvPr userDrawn="1"/>
        </p:nvSpPr>
        <p:spPr>
          <a:xfrm>
            <a:off x="248596" y="0"/>
            <a:ext cx="6858000" cy="685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2C8DAC-1B11-BDCA-6D43-AEEC0D0CAB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18447"/>
            <a:ext cx="5840475" cy="52211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90B00C-D7C7-E626-EEB5-496FFFCA1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0564" y="365125"/>
            <a:ext cx="4247205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F7209-5562-E721-8B5A-C5CD86FCF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00566" y="1825625"/>
            <a:ext cx="4247204" cy="4351338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F4BFC-5AEA-2B6F-3D39-208DEA61B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B6EC-A725-434D-814F-FD405DAC99E0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FE27F1-B7D2-47F9-53B0-99A2AEBEC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BAE74-C673-CC8D-B0AE-B567B4EC0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83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A3622-1286-8450-0E63-68B8A262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07DB7-A993-4F70-A32A-E4655EE70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E9BCC-43D4-3D65-E87F-04A2198C9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CD0F21-4F7D-030C-AE04-1958C5BC0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41D2EC-C694-21C0-8375-FB563CC48C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42074C-F5CC-E452-F90D-A05298118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1FCA-93B7-4B1F-A2BF-7D1D16B4FDF8}" type="datetime1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6C9D01-CF42-6683-B235-1881190E3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34652D-F4F2-B247-B6E7-37C955BA2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69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EA58861-C5D5-11D2-17CD-B296A88E0D17}"/>
              </a:ext>
            </a:extLst>
          </p:cNvPr>
          <p:cNvSpPr/>
          <p:nvPr userDrawn="1"/>
        </p:nvSpPr>
        <p:spPr>
          <a:xfrm>
            <a:off x="-1507348" y="-51721"/>
            <a:ext cx="9466784" cy="124253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22B8AB"/>
              </a:gs>
              <a:gs pos="100000">
                <a:srgbClr val="BECC42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8036F-BCF6-672C-62CF-6B13E006A1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CA314BB-3A0F-B544-A7DE-E36C5FC39D36}"/>
              </a:ext>
            </a:extLst>
          </p:cNvPr>
          <p:cNvSpPr/>
          <p:nvPr userDrawn="1"/>
        </p:nvSpPr>
        <p:spPr>
          <a:xfrm>
            <a:off x="-800766" y="585585"/>
            <a:ext cx="9466784" cy="1242532"/>
          </a:xfrm>
          <a:prstGeom prst="roundRect">
            <a:avLst>
              <a:gd name="adj" fmla="val 50000"/>
            </a:avLst>
          </a:prstGeom>
          <a:solidFill>
            <a:srgbClr val="3A55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A3DA1F-2DB2-AA12-2D57-94F355744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93" y="585585"/>
            <a:ext cx="8032707" cy="12425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55DDCD-F9A5-541C-4E10-1CE506126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4E32-8637-4151-8291-0B7834999FD7}" type="datetime1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75A191-5966-8DE8-51D5-6B2FA4376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2B7F7F-8A6E-1AB0-155D-050E454F3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258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B44790-A53C-13EA-1252-8CECA5903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FFC7-ADD0-4F32-8AC1-23F280918CF9}" type="datetime1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F810C3-79C8-0DEE-CB75-2884DE244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E936E-A113-D526-8F5B-449781053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05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02B59-7872-286C-085D-D287FBA49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0AF6B-79C8-846C-2E97-08135638C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4E3335-C9E1-A427-24A3-8E56A92243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34B96-E52E-45FD-4A55-CA49A8C14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C54CD-7FC6-4C13-93A8-030359245638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19E15-9F37-B8C3-6E11-4AFD401D9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68237-0F4B-DAD2-C06C-09D394102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989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CEDF8D-2AD7-2861-D3EE-9136BB873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33A57-D366-2507-95E2-E756B24F4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07960-FC42-5EFF-6E41-3C96C9DE2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F6DFEA-AB44-43FE-8B96-082156D3BF06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9D7AD-6EB2-B412-4303-14F87AF7F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A7AFED-8213-7635-5A25-E6537A767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97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hyperlink" Target="https://climate.copernicus.eu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limateireland.ie/" TargetMode="External"/><Relationship Id="rId5" Type="http://schemas.openxmlformats.org/officeDocument/2006/relationships/hyperlink" Target="https://www.met.ie/climate/climate-of-ireland" TargetMode="Externa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t.ie/new-study-shows-impact-of-climate-change-on-record-breaking-summer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floodinfo.ie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searchireland.ie/success-stories/advancing-flood-forecasting-technologies-to-prevent-damage-and-mitigate-risk/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DD2C7-D192-4525-B180-099B47F03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A6B89C-980C-C538-AFC0-C62D1B7E2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635" y="123714"/>
            <a:ext cx="5220730" cy="466708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9F390A8-CF6E-483A-AFDA-B38B83348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Google Shape;18;p1">
            <a:extLst>
              <a:ext uri="{FF2B5EF4-FFF2-40B4-BE49-F238E27FC236}">
                <a16:creationId xmlns:a16="http://schemas.microsoft.com/office/drawing/2014/main" id="{DDD319EA-8F7F-5731-C119-943C13492005}"/>
              </a:ext>
            </a:extLst>
          </p:cNvPr>
          <p:cNvSpPr/>
          <p:nvPr/>
        </p:nvSpPr>
        <p:spPr>
          <a:xfrm>
            <a:off x="8880988" y="3080937"/>
            <a:ext cx="3882758" cy="19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mbria"/>
              <a:buNone/>
            </a:pP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mbria"/>
              </a:rPr>
              <a:t>Transition Year Module</a:t>
            </a: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mbria"/>
              <a:buNone/>
            </a:pPr>
            <a:r>
              <a:rPr lang="en-US" sz="11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mbria"/>
              </a:rPr>
              <a:t>                                 September 2026</a:t>
            </a:r>
            <a:endParaRPr sz="2400" i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E4DBFF-5410-EBDB-D2CE-D6F318AE6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113" y="4770933"/>
            <a:ext cx="11103773" cy="195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37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44EDB-C5A2-B45F-CFD2-9DC939D26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86824F38-696E-E39C-AC78-7DFE8ADF42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8EE5B4B-DFD7-E212-C6B8-164A87A419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90484D3-78C4-9137-4D47-31AC663166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23F6B0-3F6E-3B0C-B81B-E9D9A8BD4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44AA580-4E18-D956-97ED-9B7AA9607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740" y="1179042"/>
            <a:ext cx="8763000" cy="1325563"/>
          </a:xfrm>
        </p:spPr>
        <p:txBody>
          <a:bodyPr/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Explore Real Irish Climate Data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1B90F83-9D32-AA64-DF55-47B79199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/>
          </a:p>
          <a:p>
            <a:endParaRPr lang="en-US" dirty="0"/>
          </a:p>
        </p:txBody>
      </p:sp>
      <p:sp>
        <p:nvSpPr>
          <p:cNvPr id="12" name="Google Shape;130;p9">
            <a:extLst>
              <a:ext uri="{FF2B5EF4-FFF2-40B4-BE49-F238E27FC236}">
                <a16:creationId xmlns:a16="http://schemas.microsoft.com/office/drawing/2014/main" id="{F499C0A0-8DC7-F179-659E-6AD5DBBEAF61}"/>
              </a:ext>
            </a:extLst>
          </p:cNvPr>
          <p:cNvSpPr/>
          <p:nvPr/>
        </p:nvSpPr>
        <p:spPr>
          <a:xfrm>
            <a:off x="608930" y="600825"/>
            <a:ext cx="1828800" cy="341142"/>
          </a:xfrm>
          <a:prstGeom prst="rect">
            <a:avLst/>
          </a:prstGeom>
          <a:solidFill>
            <a:srgbClr val="D98E2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1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    ACTIVITY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2;p9">
            <a:extLst>
              <a:ext uri="{FF2B5EF4-FFF2-40B4-BE49-F238E27FC236}">
                <a16:creationId xmlns:a16="http://schemas.microsoft.com/office/drawing/2014/main" id="{4647C6E6-3863-886E-CCD9-F92A1800A2F2}"/>
              </a:ext>
            </a:extLst>
          </p:cNvPr>
          <p:cNvSpPr/>
          <p:nvPr/>
        </p:nvSpPr>
        <p:spPr>
          <a:xfrm>
            <a:off x="2606040" y="502920"/>
            <a:ext cx="27432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300"/>
              <a:buFont typeface="Calibri"/>
              <a:buNone/>
            </a:pPr>
            <a:r>
              <a:rPr lang="en-US" sz="1300" b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⏱  ~8 minutes</a:t>
            </a:r>
            <a:endParaRPr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3A1CCC-83CF-D666-90EC-7C6445A89581}"/>
              </a:ext>
            </a:extLst>
          </p:cNvPr>
          <p:cNvSpPr txBox="1"/>
          <p:nvPr/>
        </p:nvSpPr>
        <p:spPr>
          <a:xfrm>
            <a:off x="967740" y="2504605"/>
            <a:ext cx="7928148" cy="2294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In pairs, open one of these dashboards on a phone, tablet or laptop: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Met Éireann's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climate pages,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Climate Ireland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, or the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Copernicus Climate Change Service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Find one piece of data about Ireland, a temperature trend, a rainfall record, or a recent extreme event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Note down: what does the data show, and over what time period?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Be ready to share one interesting finding with the class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136;p9">
            <a:extLst>
              <a:ext uri="{FF2B5EF4-FFF2-40B4-BE49-F238E27FC236}">
                <a16:creationId xmlns:a16="http://schemas.microsoft.com/office/drawing/2014/main" id="{85109FF9-56F5-0B91-E447-08E94922E344}"/>
              </a:ext>
            </a:extLst>
          </p:cNvPr>
          <p:cNvSpPr/>
          <p:nvPr/>
        </p:nvSpPr>
        <p:spPr>
          <a:xfrm>
            <a:off x="975360" y="5130635"/>
            <a:ext cx="102412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B5D55"/>
              </a:buClr>
              <a:buSzPts val="1100"/>
              <a:buFont typeface="Calibri"/>
              <a:buNone/>
            </a:pPr>
            <a:r>
              <a:rPr lang="en-US" sz="1100" i="1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Low-bandwidth option: teacher displays one dashboard on the class screen and talks through it together.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6545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9D419-C755-1FF1-B7E4-BC27DA905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185E316-564E-D0BC-4E68-9063C2FF6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08457E3-B181-1F60-0E85-516FF7172E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D9E7DE8-6D3C-B61D-5E0D-39CDC7B3BC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241B0E0-D283-2236-E7BB-BD9560CFC4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E7802B-2A1F-DE3B-D722-49F681B452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8DF513A-A016-394D-0566-3BE871238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9B65713B-8A1E-42DC-4083-75A239235DF1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2200"/>
            </a:pPr>
            <a:endParaRPr lang="en-US" sz="22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rgbClr val="FFFFFF"/>
              </a:buClr>
              <a:buSzPts val="2200"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🤖</a:t>
            </a:r>
            <a:endParaRPr lang="en-US"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FFFFFF"/>
              </a:buClr>
              <a:buSzPts val="2200"/>
            </a:pP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3FE7454E-E492-A3DE-2B53-1D64295C8750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250"/>
              <a:buFont typeface="Calibri"/>
              <a:buNone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WHERE AI COMES IN? 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CA817050-045B-5488-C4BB-27AA3FDAE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78" y="43429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2500"/>
              <a:buFont typeface="Cambria"/>
              <a:buNone/>
            </a:pP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cs typeface="Cambria"/>
                <a:sym typeface="Cambria"/>
              </a:rPr>
              <a:t>Why Climate Science Need AI and Digital Tools  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851330C-A021-7F5B-5BCD-D1F63F283570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Google Shape;148;p10">
            <a:extLst>
              <a:ext uri="{FF2B5EF4-FFF2-40B4-BE49-F238E27FC236}">
                <a16:creationId xmlns:a16="http://schemas.microsoft.com/office/drawing/2014/main" id="{4F653A01-E3C2-2AD2-9625-C86FB234A9AA}"/>
              </a:ext>
            </a:extLst>
          </p:cNvPr>
          <p:cNvSpPr/>
          <p:nvPr/>
        </p:nvSpPr>
        <p:spPr>
          <a:xfrm>
            <a:off x="893967" y="2261378"/>
            <a:ext cx="11109960" cy="1967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Climate science depends on huge datasets. This is sometimes described using data's ‘5 Vs’: Volume, Velocity, Variety, Veracity and Value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No human could read millions of satellite images or sensor readings by hand. AI models are trained to spot patterns in this data far faster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Digital technologies such as sensors, communication networks, cloud computing are what make continuous environmental monitoring possible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Data accuracy matters: a model is only as reliable as the data that feeds it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4512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445E9-3C77-7108-5466-E80FAE6FB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5F0045-9F4C-350D-884F-97828CDDF529}"/>
              </a:ext>
            </a:extLst>
          </p:cNvPr>
          <p:cNvSpPr/>
          <p:nvPr/>
        </p:nvSpPr>
        <p:spPr>
          <a:xfrm>
            <a:off x="3722914" y="0"/>
            <a:ext cx="8469085" cy="6858000"/>
          </a:xfrm>
          <a:prstGeom prst="rect">
            <a:avLst/>
          </a:prstGeom>
          <a:solidFill>
            <a:srgbClr val="3A55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Light bulb on green grass">
            <a:extLst>
              <a:ext uri="{FF2B5EF4-FFF2-40B4-BE49-F238E27FC236}">
                <a16:creationId xmlns:a16="http://schemas.microsoft.com/office/drawing/2014/main" id="{42471B80-7949-1584-FE54-8A3CE5A62E3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rcRect r="17632"/>
          <a:stretch>
            <a:fillRect/>
          </a:stretch>
        </p:blipFill>
        <p:spPr>
          <a:xfrm>
            <a:off x="3722914" y="0"/>
            <a:ext cx="8469086" cy="6858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62DFEC-83B5-EF76-6A5B-3176CE0FF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57710" y="6224347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6" name="Google Shape;95;p6">
            <a:extLst>
              <a:ext uri="{FF2B5EF4-FFF2-40B4-BE49-F238E27FC236}">
                <a16:creationId xmlns:a16="http://schemas.microsoft.com/office/drawing/2014/main" id="{827F643D-BE18-88C3-DC36-05B862583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1897" y="1653163"/>
            <a:ext cx="7778877" cy="153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FFFFFF"/>
              </a:buClr>
              <a:buSzPts val="2700"/>
            </a:pPr>
            <a:br>
              <a:rPr lang="en-US" sz="2700" b="1" dirty="0">
                <a:latin typeface="Cambria"/>
                <a:ea typeface="Cambria"/>
                <a:cs typeface="Cambria"/>
                <a:sym typeface="Cambria"/>
              </a:rPr>
            </a:br>
            <a:r>
              <a:rPr lang="en-US" sz="3200" b="1" i="1" dirty="0">
                <a:solidFill>
                  <a:schemeClr val="bg1"/>
                </a:solidFill>
                <a:latin typeface="Cambria"/>
                <a:ea typeface="Cambria"/>
                <a:cs typeface="Cambria"/>
                <a:sym typeface="Cambria"/>
              </a:rPr>
              <a:t>Why might scientists sometimes agree and sometimes disagree?</a:t>
            </a:r>
            <a:br>
              <a:rPr lang="en-US" sz="2800" dirty="0">
                <a:latin typeface="Calibri"/>
                <a:ea typeface="Calibri"/>
                <a:cs typeface="Calibri"/>
                <a:sym typeface="Calibri"/>
              </a:rPr>
            </a:br>
            <a:endParaRPr sz="27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94;p6">
            <a:extLst>
              <a:ext uri="{FF2B5EF4-FFF2-40B4-BE49-F238E27FC236}">
                <a16:creationId xmlns:a16="http://schemas.microsoft.com/office/drawing/2014/main" id="{0440EFBE-7733-B35A-B688-118918427D62}"/>
              </a:ext>
            </a:extLst>
          </p:cNvPr>
          <p:cNvSpPr/>
          <p:nvPr/>
        </p:nvSpPr>
        <p:spPr>
          <a:xfrm>
            <a:off x="914400" y="818159"/>
            <a:ext cx="548640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8E2B"/>
              </a:buClr>
              <a:buSzPts val="1400"/>
              <a:buFont typeface="Calibri"/>
              <a:buNone/>
            </a:pPr>
            <a:r>
              <a:rPr lang="en-US" sz="1600" b="1" dirty="0">
                <a:solidFill>
                  <a:srgbClr val="D98E2B"/>
                </a:solidFill>
                <a:latin typeface="Calibri"/>
                <a:ea typeface="Calibri"/>
                <a:cs typeface="Calibri"/>
                <a:sym typeface="Calibri"/>
              </a:rPr>
              <a:t>Reflection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58;p11">
            <a:extLst>
              <a:ext uri="{FF2B5EF4-FFF2-40B4-BE49-F238E27FC236}">
                <a16:creationId xmlns:a16="http://schemas.microsoft.com/office/drawing/2014/main" id="{97B896E2-C9DA-87BA-599E-8EB9C5965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00950" y="1825625"/>
            <a:ext cx="37528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FE3E0"/>
              </a:buClr>
              <a:buSzPts val="1400"/>
              <a:buFont typeface="Calibri"/>
              <a:buNone/>
            </a:pPr>
            <a:r>
              <a:rPr lang="en-US" sz="1600" dirty="0">
                <a:solidFill>
                  <a:srgbClr val="CFE3E0"/>
                </a:solidFill>
                <a:latin typeface="Calibri"/>
                <a:ea typeface="Calibri"/>
                <a:cs typeface="Calibri"/>
                <a:sym typeface="Calibri"/>
              </a:rPr>
              <a:t>Prompt: disagreement about detail (exact timing, local impact) is normal in science. Near-total agreement exists on the core cause of climate change.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800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C4147-1EAD-0A41-9880-AC8DD30BB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F0250B3-7FB0-F393-1C95-A59DD9E72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1D06B6B-5829-1422-4003-3896A1F0171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675CE00-86C6-9E91-5B5B-3216457BFB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9D63BE-909D-6BB1-CB03-4B11D0FE7F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778D9F-ACF7-1BC1-95FB-519379BB41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2929FE7-084D-7BEE-FD27-42A4C13AE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4C148FCB-64D8-3B3B-08F1-FB828D3253A1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2200"/>
            </a:pPr>
            <a:endParaRPr lang="en-US" sz="22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rgbClr val="FFFFFF"/>
              </a:buClr>
              <a:buSzPts val="2200"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✅</a:t>
            </a:r>
            <a:endParaRPr lang="en-US"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FFFFFF"/>
              </a:buClr>
              <a:buSzPts val="2200"/>
            </a:pP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1FE7B32D-5884-1F96-F545-5B10B9A3EB85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250"/>
              <a:buFont typeface="Calibri"/>
              <a:buNone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WHY THIS MATTERS</a:t>
            </a:r>
            <a:r>
              <a:rPr lang="en-US" sz="125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115EE822-EE70-DB91-4F7C-51B8F72CD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78" y="43429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2500"/>
              <a:buFont typeface="Cambria"/>
              <a:buNone/>
            </a:pP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cs typeface="Cambria"/>
                <a:sym typeface="Cambria"/>
              </a:rPr>
              <a:t>Reliable Data, Better Decisions </a:t>
            </a:r>
            <a:r>
              <a:rPr lang="en-US" sz="2500" b="1" dirty="0">
                <a:solidFill>
                  <a:srgbClr val="1A242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B60366D-7D61-4BFA-6CA9-8D4FC60D87B4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Google Shape;170;p12">
            <a:extLst>
              <a:ext uri="{FF2B5EF4-FFF2-40B4-BE49-F238E27FC236}">
                <a16:creationId xmlns:a16="http://schemas.microsoft.com/office/drawing/2014/main" id="{5E0D4ED1-E9A5-3B9B-8DF4-0C90490A5283}"/>
              </a:ext>
            </a:extLst>
          </p:cNvPr>
          <p:cNvSpPr/>
          <p:nvPr/>
        </p:nvSpPr>
        <p:spPr>
          <a:xfrm>
            <a:off x="893967" y="2513484"/>
            <a:ext cx="11109960" cy="175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Good climate data helps governments plan flood </a:t>
            </a:r>
            <a:r>
              <a:rPr lang="en-US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defences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, farmers plan for drought, and communities prepare for extreme weather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Poor or biased data can lead to poor decisions. We'll explore this risk directly in Lesson 2, when we look at AI and its limitations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Everyone has a role: individuals, communities, businesses and governments all act on the evidence in different ways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1332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C396F-21B6-520A-9491-06C16008E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3B5597C3-BC72-0F23-5DD6-D7129CED9B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DBD793C-BF8D-6587-38E8-22E8F09AC9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CAB794C-C3C6-A00F-6415-F44D0DFDD4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ADF4DA-58A7-2606-4E68-E19AC83EE1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6B254665-2B40-3820-89F3-9DC0F5963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189196"/>
            <a:ext cx="8763000" cy="1325563"/>
          </a:xfrm>
        </p:spPr>
        <p:txBody>
          <a:bodyPr/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Spot the Climate Signal Where You Live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14712A1-736F-57EC-E705-4D8BB4A49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/>
          </a:p>
          <a:p>
            <a:endParaRPr lang="en-US" dirty="0"/>
          </a:p>
        </p:txBody>
      </p:sp>
      <p:sp>
        <p:nvSpPr>
          <p:cNvPr id="12" name="Google Shape;130;p9">
            <a:extLst>
              <a:ext uri="{FF2B5EF4-FFF2-40B4-BE49-F238E27FC236}">
                <a16:creationId xmlns:a16="http://schemas.microsoft.com/office/drawing/2014/main" id="{A10F26A5-F84C-DA3B-3FBD-205A9F3EA473}"/>
              </a:ext>
            </a:extLst>
          </p:cNvPr>
          <p:cNvSpPr/>
          <p:nvPr/>
        </p:nvSpPr>
        <p:spPr>
          <a:xfrm>
            <a:off x="608930" y="600825"/>
            <a:ext cx="1828800" cy="341142"/>
          </a:xfrm>
          <a:prstGeom prst="rect">
            <a:avLst/>
          </a:prstGeom>
          <a:solidFill>
            <a:srgbClr val="D98E2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1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    ACTIVITY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2;p9">
            <a:extLst>
              <a:ext uri="{FF2B5EF4-FFF2-40B4-BE49-F238E27FC236}">
                <a16:creationId xmlns:a16="http://schemas.microsoft.com/office/drawing/2014/main" id="{DE5C56E7-E88D-F557-4CDD-7AB2C92C0622}"/>
              </a:ext>
            </a:extLst>
          </p:cNvPr>
          <p:cNvSpPr/>
          <p:nvPr/>
        </p:nvSpPr>
        <p:spPr>
          <a:xfrm>
            <a:off x="2606040" y="502920"/>
            <a:ext cx="27432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300"/>
              <a:buFont typeface="Calibri"/>
              <a:buNone/>
            </a:pPr>
            <a:r>
              <a:rPr lang="en-US" sz="1300" b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⏱  ~7 minutes</a:t>
            </a:r>
            <a:endParaRPr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183;p13">
            <a:extLst>
              <a:ext uri="{FF2B5EF4-FFF2-40B4-BE49-F238E27FC236}">
                <a16:creationId xmlns:a16="http://schemas.microsoft.com/office/drawing/2014/main" id="{A82BB08B-DB7B-1ABE-6EA2-FF8DC5FF0785}"/>
              </a:ext>
            </a:extLst>
          </p:cNvPr>
          <p:cNvSpPr/>
          <p:nvPr/>
        </p:nvSpPr>
        <p:spPr>
          <a:xfrm>
            <a:off x="868680" y="2377440"/>
            <a:ext cx="102412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600"/>
              <a:buFont typeface="Calibri"/>
              <a:buNone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Think about your own town, county or family stories. Has anyone you know mentioned a change in weather patterns - wetter winters, hotter summers, more flooding, changed growing seasons? Note down one local change and, if you can, one piece of evidence or data that might support it.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84;p13">
            <a:extLst>
              <a:ext uri="{FF2B5EF4-FFF2-40B4-BE49-F238E27FC236}">
                <a16:creationId xmlns:a16="http://schemas.microsoft.com/office/drawing/2014/main" id="{7C917B4E-346A-FE9E-7BA2-51319AC49FDB}"/>
              </a:ext>
            </a:extLst>
          </p:cNvPr>
          <p:cNvSpPr/>
          <p:nvPr/>
        </p:nvSpPr>
        <p:spPr>
          <a:xfrm>
            <a:off x="868680" y="3977640"/>
            <a:ext cx="10241280" cy="128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A4416"/>
              </a:buClr>
              <a:buSzPts val="1350"/>
              <a:buFont typeface="Calibri"/>
              <a:buNone/>
            </a:pPr>
            <a:r>
              <a:rPr lang="en-US" sz="1350" b="1" dirty="0">
                <a:solidFill>
                  <a:srgbClr val="5A4416"/>
                </a:solidFill>
                <a:latin typeface="Calibri"/>
                <a:ea typeface="Calibri"/>
                <a:cs typeface="Calibri"/>
                <a:sym typeface="Calibri"/>
              </a:rPr>
              <a:t>How they show their work:  </a:t>
            </a:r>
            <a:r>
              <a:rPr lang="en-US" sz="135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Students write 3–4 sentences in their journal/worksheet, which they'll revisit at the end of the module.</a:t>
            </a:r>
            <a:endParaRPr sz="13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0337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00F63-83F3-50D9-838B-454137024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99CA2068-18FE-170C-C32D-68A110D2A6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0699CC4-7BFD-9525-413F-9334F3FFFC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A92AC0C-9D37-5446-56AF-B711701593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4FCC2F-12BB-5162-9B74-D0D739F3CE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30E33FF-9DDC-DFCF-4BC0-1BC981ED4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575" y="1347836"/>
            <a:ext cx="8763000" cy="1325563"/>
          </a:xfrm>
        </p:spPr>
        <p:txBody>
          <a:bodyPr/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/>
                <a:ea typeface="Cambria"/>
                <a:cs typeface="Cambria"/>
                <a:sym typeface="Cambria"/>
              </a:rPr>
              <a:t>What have we learned? 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Google Shape;31;p2">
            <a:extLst>
              <a:ext uri="{FF2B5EF4-FFF2-40B4-BE49-F238E27FC236}">
                <a16:creationId xmlns:a16="http://schemas.microsoft.com/office/drawing/2014/main" id="{52277753-33FA-D988-3A95-B31F43F91E24}"/>
              </a:ext>
            </a:extLst>
          </p:cNvPr>
          <p:cNvSpPr/>
          <p:nvPr/>
        </p:nvSpPr>
        <p:spPr>
          <a:xfrm>
            <a:off x="1106826" y="2247172"/>
            <a:ext cx="502920" cy="5029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33;p2">
            <a:extLst>
              <a:ext uri="{FF2B5EF4-FFF2-40B4-BE49-F238E27FC236}">
                <a16:creationId xmlns:a16="http://schemas.microsoft.com/office/drawing/2014/main" id="{3798F650-BDE1-D7FB-7C19-53BAEBFC1466}"/>
              </a:ext>
            </a:extLst>
          </p:cNvPr>
          <p:cNvSpPr/>
          <p:nvPr/>
        </p:nvSpPr>
        <p:spPr>
          <a:xfrm>
            <a:off x="1848394" y="2130780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600"/>
              <a:buFont typeface="Calibri"/>
              <a:buNone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We can explain the difference between weather and climate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31;p2">
            <a:extLst>
              <a:ext uri="{FF2B5EF4-FFF2-40B4-BE49-F238E27FC236}">
                <a16:creationId xmlns:a16="http://schemas.microsoft.com/office/drawing/2014/main" id="{F1D38859-AD0C-41E2-C011-4DC379B40A73}"/>
              </a:ext>
            </a:extLst>
          </p:cNvPr>
          <p:cNvSpPr/>
          <p:nvPr/>
        </p:nvSpPr>
        <p:spPr>
          <a:xfrm>
            <a:off x="1106826" y="3005953"/>
            <a:ext cx="502920" cy="50292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31;p2">
            <a:extLst>
              <a:ext uri="{FF2B5EF4-FFF2-40B4-BE49-F238E27FC236}">
                <a16:creationId xmlns:a16="http://schemas.microsoft.com/office/drawing/2014/main" id="{5F801AB6-F5BD-0D94-F067-587515DB8E7E}"/>
              </a:ext>
            </a:extLst>
          </p:cNvPr>
          <p:cNvSpPr/>
          <p:nvPr/>
        </p:nvSpPr>
        <p:spPr>
          <a:xfrm>
            <a:off x="1106826" y="3764734"/>
            <a:ext cx="502920" cy="50292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31;p2">
            <a:extLst>
              <a:ext uri="{FF2B5EF4-FFF2-40B4-BE49-F238E27FC236}">
                <a16:creationId xmlns:a16="http://schemas.microsoft.com/office/drawing/2014/main" id="{AC3369D3-AA58-51C0-3B34-A8EDD0D0607A}"/>
              </a:ext>
            </a:extLst>
          </p:cNvPr>
          <p:cNvSpPr/>
          <p:nvPr/>
        </p:nvSpPr>
        <p:spPr>
          <a:xfrm>
            <a:off x="1106826" y="4523515"/>
            <a:ext cx="502920" cy="5029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AC75F0DD-CA51-4018-1CA2-B79B4AC66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/>
          </a:p>
        </p:txBody>
      </p:sp>
      <p:sp>
        <p:nvSpPr>
          <p:cNvPr id="38" name="Google Shape;37;p2">
            <a:extLst>
              <a:ext uri="{FF2B5EF4-FFF2-40B4-BE49-F238E27FC236}">
                <a16:creationId xmlns:a16="http://schemas.microsoft.com/office/drawing/2014/main" id="{1B25774B-6DEF-D6DC-4F44-974385E07DE9}"/>
              </a:ext>
            </a:extLst>
          </p:cNvPr>
          <p:cNvSpPr/>
          <p:nvPr/>
        </p:nvSpPr>
        <p:spPr>
          <a:xfrm>
            <a:off x="1848394" y="2880209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600"/>
              <a:buFont typeface="Calibri"/>
              <a:buNone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We understand the main causes and impacts of climate change, including examples close to home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1;p2">
            <a:extLst>
              <a:ext uri="{FF2B5EF4-FFF2-40B4-BE49-F238E27FC236}">
                <a16:creationId xmlns:a16="http://schemas.microsoft.com/office/drawing/2014/main" id="{AA4A064C-0891-5CDD-CB0F-B8879C5AA3FC}"/>
              </a:ext>
            </a:extLst>
          </p:cNvPr>
          <p:cNvSpPr/>
          <p:nvPr/>
        </p:nvSpPr>
        <p:spPr>
          <a:xfrm>
            <a:off x="1848394" y="3629637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600"/>
              <a:buFont typeface="Calibri"/>
              <a:buNone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We know how scientists collect and use climate data and where AI fits in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9;p2">
            <a:extLst>
              <a:ext uri="{FF2B5EF4-FFF2-40B4-BE49-F238E27FC236}">
                <a16:creationId xmlns:a16="http://schemas.microsoft.com/office/drawing/2014/main" id="{42ADE5F2-B44B-96B4-397A-276FB139E781}"/>
              </a:ext>
            </a:extLst>
          </p:cNvPr>
          <p:cNvSpPr/>
          <p:nvPr/>
        </p:nvSpPr>
        <p:spPr>
          <a:xfrm>
            <a:off x="1848394" y="4434309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600"/>
              <a:buFont typeface="Calibri"/>
              <a:buNone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We‘ve started our own climate journal, spotting change where we live 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4169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B9BF7F-EF11-391D-D858-F5805E7CF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33852" y="6258027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6" name="Google Shape;215;p15">
            <a:extLst>
              <a:ext uri="{FF2B5EF4-FFF2-40B4-BE49-F238E27FC236}">
                <a16:creationId xmlns:a16="http://schemas.microsoft.com/office/drawing/2014/main" id="{2BCBFC44-3524-497F-0300-F2E23B702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3356" y="1859628"/>
            <a:ext cx="4409110" cy="2191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mbria"/>
              <a:buNone/>
            </a:pPr>
            <a:r>
              <a:rPr lang="en-US" sz="3600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See you in Lesson 2: Artificial Intelligence, Ethics and Climate Solutions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16;p15">
            <a:extLst>
              <a:ext uri="{FF2B5EF4-FFF2-40B4-BE49-F238E27FC236}">
                <a16:creationId xmlns:a16="http://schemas.microsoft.com/office/drawing/2014/main" id="{5A38BEF8-416F-F9DB-35E1-25486B9ECA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01448" y="4183012"/>
            <a:ext cx="4247204" cy="267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8E8DF"/>
              </a:buClr>
              <a:buSzPts val="1400"/>
              <a:buFont typeface="Calibri"/>
              <a:buNone/>
            </a:pPr>
            <a:r>
              <a:rPr lang="en-US" sz="1400" i="1" dirty="0">
                <a:solidFill>
                  <a:srgbClr val="D8E8DF"/>
                </a:solidFill>
                <a:latin typeface="Calibri"/>
                <a:ea typeface="Calibri"/>
                <a:cs typeface="Calibri"/>
                <a:sym typeface="Calibri"/>
              </a:rPr>
              <a:t>Developed by the ADAPT Research Centre in partnership with Huawei and UNESCO.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14;p15">
            <a:extLst>
              <a:ext uri="{FF2B5EF4-FFF2-40B4-BE49-F238E27FC236}">
                <a16:creationId xmlns:a16="http://schemas.microsoft.com/office/drawing/2014/main" id="{EE3851C0-3D65-F939-67FF-38C271EDBB07}"/>
              </a:ext>
            </a:extLst>
          </p:cNvPr>
          <p:cNvSpPr/>
          <p:nvPr/>
        </p:nvSpPr>
        <p:spPr>
          <a:xfrm>
            <a:off x="4370111" y="799000"/>
            <a:ext cx="1051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FA287"/>
              </a:buClr>
              <a:buSzPts val="1400"/>
              <a:buFont typeface="Calibri"/>
              <a:buNone/>
            </a:pPr>
            <a:r>
              <a:rPr lang="en-US" sz="1400" b="1" dirty="0" err="1">
                <a:solidFill>
                  <a:srgbClr val="6FA287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931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;p1">
            <a:extLst>
              <a:ext uri="{FF2B5EF4-FFF2-40B4-BE49-F238E27FC236}">
                <a16:creationId xmlns:a16="http://schemas.microsoft.com/office/drawing/2014/main" id="{F1729D0F-AE61-8DA3-6408-BA369EFD270C}"/>
              </a:ext>
            </a:extLst>
          </p:cNvPr>
          <p:cNvSpPr/>
          <p:nvPr/>
        </p:nvSpPr>
        <p:spPr>
          <a:xfrm>
            <a:off x="640080" y="2697480"/>
            <a:ext cx="8686800" cy="155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mbria"/>
              <a:buNone/>
            </a:pPr>
            <a:r>
              <a:rPr lang="en-US" sz="4000" b="1" dirty="0">
                <a:latin typeface="Cambria"/>
                <a:ea typeface="Cambria"/>
                <a:cs typeface="Cambria"/>
                <a:sym typeface="Cambria"/>
              </a:rPr>
              <a:t>Understanding Our Changing Planet: Climate, Environment and Data</a:t>
            </a:r>
            <a:endParaRPr sz="4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9;p1">
            <a:extLst>
              <a:ext uri="{FF2B5EF4-FFF2-40B4-BE49-F238E27FC236}">
                <a16:creationId xmlns:a16="http://schemas.microsoft.com/office/drawing/2014/main" id="{5166427F-BF0A-9D99-A39A-5D3E5D478714}"/>
              </a:ext>
            </a:extLst>
          </p:cNvPr>
          <p:cNvSpPr/>
          <p:nvPr/>
        </p:nvSpPr>
        <p:spPr>
          <a:xfrm>
            <a:off x="640080" y="4160520"/>
            <a:ext cx="868680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E8DF"/>
              </a:buClr>
              <a:buSzPts val="1500"/>
              <a:buFont typeface="Calibri"/>
              <a:buNone/>
            </a:pPr>
            <a:r>
              <a:rPr lang="en-US" sz="1500" b="1" i="1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How scientists study a changing climate and why good data is at the heart of it.</a:t>
            </a:r>
            <a:endParaRPr sz="1500" b="1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1;p1">
            <a:extLst>
              <a:ext uri="{FF2B5EF4-FFF2-40B4-BE49-F238E27FC236}">
                <a16:creationId xmlns:a16="http://schemas.microsoft.com/office/drawing/2014/main" id="{48E0F759-C828-A2B8-9DDC-754793B25878}"/>
              </a:ext>
            </a:extLst>
          </p:cNvPr>
          <p:cNvSpPr/>
          <p:nvPr/>
        </p:nvSpPr>
        <p:spPr>
          <a:xfrm>
            <a:off x="640080" y="5121323"/>
            <a:ext cx="8229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FA287"/>
              </a:buClr>
              <a:buSzPts val="1250"/>
              <a:buFont typeface="Calibri"/>
              <a:buNone/>
            </a:pPr>
            <a:r>
              <a:rPr lang="en-US" sz="1250" b="1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UNESCO Greening Curriculum concepts:  </a:t>
            </a:r>
            <a:r>
              <a:rPr lang="en-US" sz="1250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Climate Science · Resilience Building</a:t>
            </a:r>
            <a:endParaRPr sz="1250" dirty="0">
              <a:solidFill>
                <a:schemeClr val="accent6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53EFE117-5175-A09C-9DBD-F62E6FC77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5E605D75-C9C5-4B34-416D-AD20B82AD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LESSON 1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440208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2EC01-03A3-842A-C240-7CFB397E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85BF21DC-0C02-64E5-A822-87DAC8A1B4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2E63A89-97A9-2115-4121-F1A3A02975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A8AFDD3-33C7-BB45-BD3F-476A2D7537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E5DB85-9C27-D0A2-333D-C87428CC9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45F8F8A7-75EB-B303-A1CE-B0D46098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575" y="1347836"/>
            <a:ext cx="8763000" cy="1325563"/>
          </a:xfrm>
        </p:spPr>
        <p:txBody>
          <a:bodyPr/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/>
                <a:ea typeface="Cambria"/>
                <a:cs typeface="Cambria"/>
                <a:sym typeface="Cambria"/>
              </a:rPr>
              <a:t>What you'll learn today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Google Shape;29;p2">
            <a:extLst>
              <a:ext uri="{FF2B5EF4-FFF2-40B4-BE49-F238E27FC236}">
                <a16:creationId xmlns:a16="http://schemas.microsoft.com/office/drawing/2014/main" id="{1440A857-4F93-86AC-9F27-6606F6971E12}"/>
              </a:ext>
            </a:extLst>
          </p:cNvPr>
          <p:cNvSpPr/>
          <p:nvPr/>
        </p:nvSpPr>
        <p:spPr>
          <a:xfrm>
            <a:off x="647701" y="542857"/>
            <a:ext cx="9144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FA287"/>
              </a:buClr>
              <a:buSzPts val="1300"/>
              <a:buFont typeface="Calibri"/>
              <a:buNone/>
            </a:pPr>
            <a:r>
              <a:rPr lang="en-US" sz="1300" b="1" dirty="0" err="1">
                <a:solidFill>
                  <a:srgbClr val="6FA287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sz="1300" b="1" dirty="0">
                <a:solidFill>
                  <a:srgbClr val="6FA287"/>
                </a:solidFill>
                <a:latin typeface="Calibri"/>
                <a:ea typeface="Calibri"/>
                <a:cs typeface="Calibri"/>
                <a:sym typeface="Calibri"/>
              </a:rPr>
              <a:t> — Lesson 1 of 4</a:t>
            </a:r>
            <a:endParaRPr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31;p2">
            <a:extLst>
              <a:ext uri="{FF2B5EF4-FFF2-40B4-BE49-F238E27FC236}">
                <a16:creationId xmlns:a16="http://schemas.microsoft.com/office/drawing/2014/main" id="{E840F692-7102-BA07-9485-D8F47CA7B3EA}"/>
              </a:ext>
            </a:extLst>
          </p:cNvPr>
          <p:cNvSpPr/>
          <p:nvPr/>
        </p:nvSpPr>
        <p:spPr>
          <a:xfrm>
            <a:off x="1106826" y="2247172"/>
            <a:ext cx="502920" cy="5029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33;p2">
            <a:extLst>
              <a:ext uri="{FF2B5EF4-FFF2-40B4-BE49-F238E27FC236}">
                <a16:creationId xmlns:a16="http://schemas.microsoft.com/office/drawing/2014/main" id="{037D1D7B-4912-B8E7-8E01-465D9A7F5BD7}"/>
              </a:ext>
            </a:extLst>
          </p:cNvPr>
          <p:cNvSpPr/>
          <p:nvPr/>
        </p:nvSpPr>
        <p:spPr>
          <a:xfrm>
            <a:off x="1848394" y="2130780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600"/>
              <a:buFont typeface="Calibri"/>
              <a:buNone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Explain the difference between weather and climate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31;p2">
            <a:extLst>
              <a:ext uri="{FF2B5EF4-FFF2-40B4-BE49-F238E27FC236}">
                <a16:creationId xmlns:a16="http://schemas.microsoft.com/office/drawing/2014/main" id="{F80F92CE-378C-5ADD-2CAA-EDDE11E9C8D3}"/>
              </a:ext>
            </a:extLst>
          </p:cNvPr>
          <p:cNvSpPr/>
          <p:nvPr/>
        </p:nvSpPr>
        <p:spPr>
          <a:xfrm>
            <a:off x="1106826" y="3005953"/>
            <a:ext cx="502920" cy="50292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31;p2">
            <a:extLst>
              <a:ext uri="{FF2B5EF4-FFF2-40B4-BE49-F238E27FC236}">
                <a16:creationId xmlns:a16="http://schemas.microsoft.com/office/drawing/2014/main" id="{4CEF5367-2F5C-239B-0E42-ED73AA6BA944}"/>
              </a:ext>
            </a:extLst>
          </p:cNvPr>
          <p:cNvSpPr/>
          <p:nvPr/>
        </p:nvSpPr>
        <p:spPr>
          <a:xfrm>
            <a:off x="1106826" y="3764734"/>
            <a:ext cx="502920" cy="50292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31;p2">
            <a:extLst>
              <a:ext uri="{FF2B5EF4-FFF2-40B4-BE49-F238E27FC236}">
                <a16:creationId xmlns:a16="http://schemas.microsoft.com/office/drawing/2014/main" id="{EFC5199C-4492-8446-4E8A-2326A98658CE}"/>
              </a:ext>
            </a:extLst>
          </p:cNvPr>
          <p:cNvSpPr/>
          <p:nvPr/>
        </p:nvSpPr>
        <p:spPr>
          <a:xfrm>
            <a:off x="1106826" y="4523515"/>
            <a:ext cx="502920" cy="5029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31;p2">
            <a:extLst>
              <a:ext uri="{FF2B5EF4-FFF2-40B4-BE49-F238E27FC236}">
                <a16:creationId xmlns:a16="http://schemas.microsoft.com/office/drawing/2014/main" id="{6FC53C35-0DC2-14B9-889D-E292071FA226}"/>
              </a:ext>
            </a:extLst>
          </p:cNvPr>
          <p:cNvSpPr/>
          <p:nvPr/>
        </p:nvSpPr>
        <p:spPr>
          <a:xfrm>
            <a:off x="1106826" y="5282296"/>
            <a:ext cx="502920" cy="5029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9335FCD2-04AD-C2F4-3B48-50B6E449B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/>
          </a:p>
        </p:txBody>
      </p:sp>
      <p:sp>
        <p:nvSpPr>
          <p:cNvPr id="38" name="Google Shape;37;p2">
            <a:extLst>
              <a:ext uri="{FF2B5EF4-FFF2-40B4-BE49-F238E27FC236}">
                <a16:creationId xmlns:a16="http://schemas.microsoft.com/office/drawing/2014/main" id="{E04B65D2-A95A-836E-A2D4-4D9DBD8523EC}"/>
              </a:ext>
            </a:extLst>
          </p:cNvPr>
          <p:cNvSpPr/>
          <p:nvPr/>
        </p:nvSpPr>
        <p:spPr>
          <a:xfrm>
            <a:off x="1848394" y="2880209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600"/>
              <a:buFont typeface="Calibri"/>
              <a:buNone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Describe the major causes and impacts of climate change, in Ireland and globally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1;p2">
            <a:extLst>
              <a:ext uri="{FF2B5EF4-FFF2-40B4-BE49-F238E27FC236}">
                <a16:creationId xmlns:a16="http://schemas.microsoft.com/office/drawing/2014/main" id="{35AB673C-66D4-9456-AF39-E0AF57F010DE}"/>
              </a:ext>
            </a:extLst>
          </p:cNvPr>
          <p:cNvSpPr/>
          <p:nvPr/>
        </p:nvSpPr>
        <p:spPr>
          <a:xfrm>
            <a:off x="1848394" y="3629637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600"/>
              <a:buFont typeface="Calibri"/>
              <a:buNone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Understand how scientists collect and interpret climate data and where AI fits in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5;p2">
            <a:extLst>
              <a:ext uri="{FF2B5EF4-FFF2-40B4-BE49-F238E27FC236}">
                <a16:creationId xmlns:a16="http://schemas.microsoft.com/office/drawing/2014/main" id="{496114D9-08E6-53DE-D760-EFD19F40F2CD}"/>
              </a:ext>
            </a:extLst>
          </p:cNvPr>
          <p:cNvSpPr/>
          <p:nvPr/>
        </p:nvSpPr>
        <p:spPr>
          <a:xfrm>
            <a:off x="1848394" y="4339833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600"/>
              <a:buFont typeface="Calibri"/>
              <a:buNone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Read evidence for yourself in graphs, maps and datasets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9;p2">
            <a:extLst>
              <a:ext uri="{FF2B5EF4-FFF2-40B4-BE49-F238E27FC236}">
                <a16:creationId xmlns:a16="http://schemas.microsoft.com/office/drawing/2014/main" id="{0A4E427A-3985-51D7-DD7C-60FA1684E97D}"/>
              </a:ext>
            </a:extLst>
          </p:cNvPr>
          <p:cNvSpPr/>
          <p:nvPr/>
        </p:nvSpPr>
        <p:spPr>
          <a:xfrm>
            <a:off x="1848394" y="5144505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600"/>
              <a:buFont typeface="Calibri"/>
              <a:buNone/>
            </a:pPr>
            <a:r>
              <a:rPr lang="en-US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Recognise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why reliable data matters for good decisions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7131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7987B-751D-37AF-DC88-78D02608D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C56947F-898D-6CFF-13A8-87259B103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301C56A-624B-428F-8EBC-4FAA999D96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3F6C5B2-2FEB-5F2A-DA17-EC08532354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4DBE5A6-E029-CDEB-9BE5-176D713182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CD28A3-66BA-B684-7C12-A390904B2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C4A0A9-73DA-3048-FF57-05ED46B3F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919C2783-7538-41DE-96D6-1F7E2D9D7398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🌦️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CDB36D59-F068-0DC6-35D3-D3BB492564E6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250"/>
              <a:buFont typeface="Calibri"/>
              <a:buNone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GETTING OUR TERMS RIGHT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222D1787-CBCC-5B9F-080F-0C3266491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78" y="43429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2500"/>
              <a:buFont typeface="Cambria"/>
              <a:buNone/>
            </a:pP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cs typeface="Cambria"/>
                <a:sym typeface="Cambria"/>
              </a:rPr>
              <a:t>Weather vs. Climate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CD05EEB-6899-382A-E7D4-9A5C743B423F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Google Shape;61;p3">
            <a:extLst>
              <a:ext uri="{FF2B5EF4-FFF2-40B4-BE49-F238E27FC236}">
                <a16:creationId xmlns:a16="http://schemas.microsoft.com/office/drawing/2014/main" id="{36585B17-C107-217C-9B55-CCE5198755B8}"/>
              </a:ext>
            </a:extLst>
          </p:cNvPr>
          <p:cNvSpPr/>
          <p:nvPr/>
        </p:nvSpPr>
        <p:spPr>
          <a:xfrm>
            <a:off x="1085222" y="2399428"/>
            <a:ext cx="52349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450"/>
              <a:buFont typeface="Calibri"/>
              <a:buNone/>
            </a:pPr>
            <a:r>
              <a:rPr lang="en-US" sz="16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Weather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62;p3">
            <a:extLst>
              <a:ext uri="{FF2B5EF4-FFF2-40B4-BE49-F238E27FC236}">
                <a16:creationId xmlns:a16="http://schemas.microsoft.com/office/drawing/2014/main" id="{42BD57F2-DF3C-A4AE-7F8E-1401E376E862}"/>
              </a:ext>
            </a:extLst>
          </p:cNvPr>
          <p:cNvSpPr/>
          <p:nvPr/>
        </p:nvSpPr>
        <p:spPr>
          <a:xfrm>
            <a:off x="1085222" y="2818447"/>
            <a:ext cx="5234940" cy="197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What is happening in the atmosphere right now or over the next few days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Changes hour to hour - rain, sun, wind, temperature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‘It's cold and wet in Galway today’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63;p3">
            <a:extLst>
              <a:ext uri="{FF2B5EF4-FFF2-40B4-BE49-F238E27FC236}">
                <a16:creationId xmlns:a16="http://schemas.microsoft.com/office/drawing/2014/main" id="{1B03606E-AAA2-BD10-6239-D6D95A2415F6}"/>
              </a:ext>
            </a:extLst>
          </p:cNvPr>
          <p:cNvSpPr/>
          <p:nvPr/>
        </p:nvSpPr>
        <p:spPr>
          <a:xfrm>
            <a:off x="6957060" y="2452687"/>
            <a:ext cx="52349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450"/>
              <a:buFont typeface="Calibri"/>
              <a:buNone/>
            </a:pPr>
            <a:r>
              <a:rPr lang="en-US" sz="16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Climate</a:t>
            </a:r>
            <a:endParaRPr sz="14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64;p3">
            <a:extLst>
              <a:ext uri="{FF2B5EF4-FFF2-40B4-BE49-F238E27FC236}">
                <a16:creationId xmlns:a16="http://schemas.microsoft.com/office/drawing/2014/main" id="{EED8F185-5F2E-7701-E583-EBE29F47EA21}"/>
              </a:ext>
            </a:extLst>
          </p:cNvPr>
          <p:cNvSpPr/>
          <p:nvPr/>
        </p:nvSpPr>
        <p:spPr>
          <a:xfrm>
            <a:off x="6957060" y="2818447"/>
            <a:ext cx="5234940" cy="429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The average pattern of weather in a place over decades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Changes slowly, over years and generations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‘Ireland has a mild, wet, temperate climate’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0030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FAF5C-EC13-E52C-1FAE-5F05D9614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918DB7-EFAC-A0E8-0B3D-9513F3E326B0}"/>
              </a:ext>
            </a:extLst>
          </p:cNvPr>
          <p:cNvSpPr/>
          <p:nvPr/>
        </p:nvSpPr>
        <p:spPr>
          <a:xfrm>
            <a:off x="3722914" y="0"/>
            <a:ext cx="8469085" cy="6858000"/>
          </a:xfrm>
          <a:prstGeom prst="rect">
            <a:avLst/>
          </a:prstGeom>
          <a:solidFill>
            <a:srgbClr val="3A55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Light bulb on green grass">
            <a:extLst>
              <a:ext uri="{FF2B5EF4-FFF2-40B4-BE49-F238E27FC236}">
                <a16:creationId xmlns:a16="http://schemas.microsoft.com/office/drawing/2014/main" id="{FEB6A9E5-00ED-C710-1106-B6780AFFC68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rcRect r="17632"/>
          <a:stretch>
            <a:fillRect/>
          </a:stretch>
        </p:blipFill>
        <p:spPr>
          <a:xfrm>
            <a:off x="3722914" y="0"/>
            <a:ext cx="8469086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55D797A3-8822-B514-3677-FE5A67052394}"/>
              </a:ext>
            </a:extLst>
          </p:cNvPr>
          <p:cNvSpPr/>
          <p:nvPr/>
        </p:nvSpPr>
        <p:spPr>
          <a:xfrm>
            <a:off x="0" y="0"/>
            <a:ext cx="7106596" cy="6858000"/>
          </a:xfrm>
          <a:custGeom>
            <a:avLst/>
            <a:gdLst>
              <a:gd name="csX0" fmla="*/ 0 w 7106596"/>
              <a:gd name="csY0" fmla="*/ 0 h 6858000"/>
              <a:gd name="csX1" fmla="*/ 3677596 w 7106596"/>
              <a:gd name="csY1" fmla="*/ 0 h 6858000"/>
              <a:gd name="csX2" fmla="*/ 3722914 w 7106596"/>
              <a:gd name="csY2" fmla="*/ 0 h 6858000"/>
              <a:gd name="csX3" fmla="*/ 3722914 w 7106596"/>
              <a:gd name="csY3" fmla="*/ 1146 h 6858000"/>
              <a:gd name="csX4" fmla="*/ 3854052 w 7106596"/>
              <a:gd name="csY4" fmla="*/ 4462 h 6858000"/>
              <a:gd name="csX5" fmla="*/ 7106596 w 7106596"/>
              <a:gd name="csY5" fmla="*/ 3429000 h 6858000"/>
              <a:gd name="csX6" fmla="*/ 3854052 w 7106596"/>
              <a:gd name="csY6" fmla="*/ 6853538 h 6858000"/>
              <a:gd name="csX7" fmla="*/ 3722914 w 7106596"/>
              <a:gd name="csY7" fmla="*/ 6856854 h 6858000"/>
              <a:gd name="csX8" fmla="*/ 3722914 w 7106596"/>
              <a:gd name="csY8" fmla="*/ 6858000 h 6858000"/>
              <a:gd name="csX9" fmla="*/ 3677596 w 7106596"/>
              <a:gd name="csY9" fmla="*/ 6858000 h 6858000"/>
              <a:gd name="csX10" fmla="*/ 0 w 7106596"/>
              <a:gd name="csY10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106596" h="6858000">
                <a:moveTo>
                  <a:pt x="0" y="0"/>
                </a:moveTo>
                <a:lnTo>
                  <a:pt x="3677596" y="0"/>
                </a:lnTo>
                <a:lnTo>
                  <a:pt x="3722914" y="0"/>
                </a:lnTo>
                <a:lnTo>
                  <a:pt x="3722914" y="1146"/>
                </a:lnTo>
                <a:lnTo>
                  <a:pt x="3854052" y="4462"/>
                </a:lnTo>
                <a:cubicBezTo>
                  <a:pt x="5665832" y="96301"/>
                  <a:pt x="7106596" y="1594397"/>
                  <a:pt x="7106596" y="3429000"/>
                </a:cubicBezTo>
                <a:cubicBezTo>
                  <a:pt x="7106596" y="5263603"/>
                  <a:pt x="5665832" y="6761699"/>
                  <a:pt x="3854052" y="6853538"/>
                </a:cubicBezTo>
                <a:lnTo>
                  <a:pt x="3722914" y="6856854"/>
                </a:lnTo>
                <a:lnTo>
                  <a:pt x="3722914" y="6858000"/>
                </a:lnTo>
                <a:lnTo>
                  <a:pt x="367759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5B5D11-7099-31EB-D983-D7FE772A1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24019" y="6334919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6" name="Google Shape;73;p4">
            <a:extLst>
              <a:ext uri="{FF2B5EF4-FFF2-40B4-BE49-F238E27FC236}">
                <a16:creationId xmlns:a16="http://schemas.microsoft.com/office/drawing/2014/main" id="{1596D25E-6121-7D0F-A21F-9A286DCBF7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924551" cy="160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mbria"/>
              <a:buNone/>
            </a:pPr>
            <a:r>
              <a:rPr lang="en-US" sz="3200" b="1" i="1" dirty="0">
                <a:latin typeface="Cambria"/>
                <a:ea typeface="Cambria"/>
                <a:cs typeface="Cambria"/>
                <a:sym typeface="Cambria"/>
              </a:rPr>
              <a:t>Is this weather, or climate? ‘It rained almost every day in Dublin last October.’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72;p4">
            <a:extLst>
              <a:ext uri="{FF2B5EF4-FFF2-40B4-BE49-F238E27FC236}">
                <a16:creationId xmlns:a16="http://schemas.microsoft.com/office/drawing/2014/main" id="{CDA37940-6712-C2EC-9CBC-AC1105131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3243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8E2B"/>
              </a:buClr>
              <a:buSzPts val="1400"/>
              <a:buFont typeface="Calibri"/>
              <a:buNone/>
            </a:pPr>
            <a:r>
              <a:rPr lang="en-US" sz="1600" b="1" dirty="0">
                <a:solidFill>
                  <a:srgbClr val="D98E2B"/>
                </a:solidFill>
                <a:latin typeface="Calibri"/>
                <a:ea typeface="Calibri"/>
                <a:cs typeface="Calibri"/>
                <a:sym typeface="Calibri"/>
              </a:rPr>
              <a:t>Quick check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4;p4">
            <a:extLst>
              <a:ext uri="{FF2B5EF4-FFF2-40B4-BE49-F238E27FC236}">
                <a16:creationId xmlns:a16="http://schemas.microsoft.com/office/drawing/2014/main" id="{4E3DEDE0-28AA-BDD3-D27D-B79CFF5ED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00950" y="1825625"/>
            <a:ext cx="37528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FE3E0"/>
              </a:buClr>
              <a:buSzPts val="1400"/>
              <a:buFont typeface="Calibri"/>
              <a:buNone/>
            </a:pPr>
            <a:r>
              <a:rPr lang="en-US" sz="1600" dirty="0">
                <a:solidFill>
                  <a:srgbClr val="CFE3E0"/>
                </a:solidFill>
                <a:latin typeface="Calibri"/>
                <a:ea typeface="Calibri"/>
                <a:cs typeface="Calibri"/>
                <a:sym typeface="Calibri"/>
              </a:rPr>
              <a:t>Discuss as a class, then reveal: it depends - one wet October is weather. A trend of wetter Octobers over 30 years is climate.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7924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C8147-FE1A-9D3B-FDF9-B35A73715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5038876-3C1D-C5A1-4561-19462A771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FFC2060-B47A-1BB6-B37C-F032B3D410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2F06BC0-412C-F235-A2DB-2361E0813F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1E7116-396F-9E55-A5A5-F7AF46B235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699B2A-8767-BFDD-5795-39277EB6CA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3E41BA-C5C1-174F-BD1F-BF8E24C06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C7A8BCDC-1EA0-6EBE-C748-F569AC05FE8E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200"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🔥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D09B5500-0DFA-F3F3-025C-6D19546EBBA0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250"/>
              <a:buFont typeface="Calibri"/>
              <a:buNone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WHY IS THE CLIMATE CHANGING?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04852168-C662-51EA-11E5-1F832CF02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78" y="43429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2500"/>
              <a:buFont typeface="Cambria"/>
              <a:buNone/>
            </a:pP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cs typeface="Cambria"/>
                <a:sym typeface="Cambria"/>
              </a:rPr>
              <a:t>Causes of Climate Change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C55C645-BED2-1D96-3823-5F794A4D7E30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Google Shape;86;p5">
            <a:extLst>
              <a:ext uri="{FF2B5EF4-FFF2-40B4-BE49-F238E27FC236}">
                <a16:creationId xmlns:a16="http://schemas.microsoft.com/office/drawing/2014/main" id="{DB72220D-5C61-1F8F-5572-28D3C73DCAEA}"/>
              </a:ext>
            </a:extLst>
          </p:cNvPr>
          <p:cNvSpPr/>
          <p:nvPr/>
        </p:nvSpPr>
        <p:spPr>
          <a:xfrm>
            <a:off x="639075" y="2601910"/>
            <a:ext cx="11109960" cy="2130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The greenhouse effect: certain gases trap heat in the atmosphere - this is natural and keeps Earth livable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Burning fossil fuels (coal, oil, gas) releases extra carbon emissions, thickening that blanket of gas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More trapped heat = a warmer planet, changing rainfall, storms, seasons and sea levels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The scientific evidence for this link is very strong - but scientists still debate the exact pace and local detail, which is a normal part of how science works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5133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A88AD-3FA0-FB56-FB02-85213A6FC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F81A97E-905E-95FE-ABC2-F376AD419F04}"/>
              </a:ext>
            </a:extLst>
          </p:cNvPr>
          <p:cNvSpPr/>
          <p:nvPr/>
        </p:nvSpPr>
        <p:spPr>
          <a:xfrm>
            <a:off x="3722914" y="0"/>
            <a:ext cx="8469085" cy="6858000"/>
          </a:xfrm>
          <a:prstGeom prst="rect">
            <a:avLst/>
          </a:prstGeom>
          <a:solidFill>
            <a:srgbClr val="3A55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Light bulb on green grass">
            <a:extLst>
              <a:ext uri="{FF2B5EF4-FFF2-40B4-BE49-F238E27FC236}">
                <a16:creationId xmlns:a16="http://schemas.microsoft.com/office/drawing/2014/main" id="{91184C3C-0138-745E-AF6D-A27375CEC70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rcRect r="17632"/>
          <a:stretch>
            <a:fillRect/>
          </a:stretch>
        </p:blipFill>
        <p:spPr>
          <a:xfrm>
            <a:off x="3722914" y="0"/>
            <a:ext cx="8469086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42CFFE9E-EDF9-34A7-F590-0D7EE29C34B9}"/>
              </a:ext>
            </a:extLst>
          </p:cNvPr>
          <p:cNvSpPr/>
          <p:nvPr/>
        </p:nvSpPr>
        <p:spPr>
          <a:xfrm>
            <a:off x="0" y="0"/>
            <a:ext cx="7106596" cy="6858000"/>
          </a:xfrm>
          <a:custGeom>
            <a:avLst/>
            <a:gdLst>
              <a:gd name="csX0" fmla="*/ 0 w 7106596"/>
              <a:gd name="csY0" fmla="*/ 0 h 6858000"/>
              <a:gd name="csX1" fmla="*/ 3677596 w 7106596"/>
              <a:gd name="csY1" fmla="*/ 0 h 6858000"/>
              <a:gd name="csX2" fmla="*/ 3722914 w 7106596"/>
              <a:gd name="csY2" fmla="*/ 0 h 6858000"/>
              <a:gd name="csX3" fmla="*/ 3722914 w 7106596"/>
              <a:gd name="csY3" fmla="*/ 1146 h 6858000"/>
              <a:gd name="csX4" fmla="*/ 3854052 w 7106596"/>
              <a:gd name="csY4" fmla="*/ 4462 h 6858000"/>
              <a:gd name="csX5" fmla="*/ 7106596 w 7106596"/>
              <a:gd name="csY5" fmla="*/ 3429000 h 6858000"/>
              <a:gd name="csX6" fmla="*/ 3854052 w 7106596"/>
              <a:gd name="csY6" fmla="*/ 6853538 h 6858000"/>
              <a:gd name="csX7" fmla="*/ 3722914 w 7106596"/>
              <a:gd name="csY7" fmla="*/ 6856854 h 6858000"/>
              <a:gd name="csX8" fmla="*/ 3722914 w 7106596"/>
              <a:gd name="csY8" fmla="*/ 6858000 h 6858000"/>
              <a:gd name="csX9" fmla="*/ 3677596 w 7106596"/>
              <a:gd name="csY9" fmla="*/ 6858000 h 6858000"/>
              <a:gd name="csX10" fmla="*/ 0 w 7106596"/>
              <a:gd name="csY10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106596" h="6858000">
                <a:moveTo>
                  <a:pt x="0" y="0"/>
                </a:moveTo>
                <a:lnTo>
                  <a:pt x="3677596" y="0"/>
                </a:lnTo>
                <a:lnTo>
                  <a:pt x="3722914" y="0"/>
                </a:lnTo>
                <a:lnTo>
                  <a:pt x="3722914" y="1146"/>
                </a:lnTo>
                <a:lnTo>
                  <a:pt x="3854052" y="4462"/>
                </a:lnTo>
                <a:cubicBezTo>
                  <a:pt x="5665832" y="96301"/>
                  <a:pt x="7106596" y="1594397"/>
                  <a:pt x="7106596" y="3429000"/>
                </a:cubicBezTo>
                <a:cubicBezTo>
                  <a:pt x="7106596" y="5263603"/>
                  <a:pt x="5665832" y="6761699"/>
                  <a:pt x="3854052" y="6853538"/>
                </a:cubicBezTo>
                <a:lnTo>
                  <a:pt x="3722914" y="6856854"/>
                </a:lnTo>
                <a:lnTo>
                  <a:pt x="3722914" y="6858000"/>
                </a:lnTo>
                <a:lnTo>
                  <a:pt x="367759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3A6712-7D61-9E80-9B73-CD6A8B221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74858" y="6248242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Google Shape;95;p6">
            <a:extLst>
              <a:ext uri="{FF2B5EF4-FFF2-40B4-BE49-F238E27FC236}">
                <a16:creationId xmlns:a16="http://schemas.microsoft.com/office/drawing/2014/main" id="{27DA8E5A-E45E-6012-F345-BD3B9B7E6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180"/>
            <a:ext cx="54864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mbria"/>
              <a:buNone/>
            </a:pPr>
            <a:br>
              <a:rPr lang="en-US" sz="2700" b="1" dirty="0">
                <a:latin typeface="Cambria"/>
                <a:ea typeface="Cambria"/>
                <a:cs typeface="Cambria"/>
                <a:sym typeface="Cambria"/>
              </a:rPr>
            </a:br>
            <a:r>
              <a:rPr lang="en-US" sz="2800" b="1" dirty="0">
                <a:latin typeface="Cambria"/>
                <a:ea typeface="Cambria"/>
                <a:cs typeface="Cambria"/>
                <a:sym typeface="Cambria"/>
              </a:rPr>
              <a:t>Climate Change, Closer to Home</a:t>
            </a:r>
            <a:endParaRPr sz="27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94;p6">
            <a:extLst>
              <a:ext uri="{FF2B5EF4-FFF2-40B4-BE49-F238E27FC236}">
                <a16:creationId xmlns:a16="http://schemas.microsoft.com/office/drawing/2014/main" id="{1D4EEAE0-6CC2-D806-DAC1-EC811BA901B5}"/>
              </a:ext>
            </a:extLst>
          </p:cNvPr>
          <p:cNvSpPr/>
          <p:nvPr/>
        </p:nvSpPr>
        <p:spPr>
          <a:xfrm>
            <a:off x="914400" y="818159"/>
            <a:ext cx="548640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8E2B"/>
              </a:buClr>
              <a:buSzPts val="1400"/>
              <a:buFont typeface="Calibri"/>
              <a:buNone/>
            </a:pPr>
            <a:r>
              <a:rPr lang="en-US" sz="1600" b="1" dirty="0">
                <a:solidFill>
                  <a:srgbClr val="D98E2B"/>
                </a:solidFill>
                <a:latin typeface="Calibri"/>
                <a:ea typeface="Calibri"/>
                <a:cs typeface="Calibri"/>
                <a:sym typeface="Calibri"/>
              </a:rPr>
              <a:t>🇮🇪  Irish Example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97;p6">
            <a:extLst>
              <a:ext uri="{FF2B5EF4-FFF2-40B4-BE49-F238E27FC236}">
                <a16:creationId xmlns:a16="http://schemas.microsoft.com/office/drawing/2014/main" id="{397B2F25-0DAB-9D73-C734-704FA3ACA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2480" y="2459278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Shannon flooding: repeated severe flooding along the River Shannon has damaged homes, farms and roads in recent years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The 2018 drought and fodder crisis: an extreme dry summer left many Irish farmers without enough feed for livestock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More frequent heatwaves are being recorded across Ireland, alongside wetter winters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98;p6">
            <a:extLst>
              <a:ext uri="{FF2B5EF4-FFF2-40B4-BE49-F238E27FC236}">
                <a16:creationId xmlns:a16="http://schemas.microsoft.com/office/drawing/2014/main" id="{93C2C1F0-C563-218F-740D-CFD28086B4F2}"/>
              </a:ext>
            </a:extLst>
          </p:cNvPr>
          <p:cNvSpPr/>
          <p:nvPr/>
        </p:nvSpPr>
        <p:spPr>
          <a:xfrm>
            <a:off x="914400" y="5583435"/>
            <a:ext cx="93268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B5D55"/>
              </a:buClr>
              <a:buSzPts val="1050"/>
              <a:buFont typeface="Calibri"/>
              <a:buNone/>
            </a:pPr>
            <a:r>
              <a:rPr lang="en-US" sz="1050" i="1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Sources: </a:t>
            </a:r>
            <a:r>
              <a:rPr lang="en-US" sz="1050" i="1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Met Éireann</a:t>
            </a:r>
            <a:r>
              <a:rPr lang="en-US" sz="1050" i="1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-US" sz="1050" i="1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OPW flood risk data</a:t>
            </a:r>
            <a:endParaRPr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8539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12006-B150-12A8-5283-55738BC1A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6456ABD-3DB5-56F0-0310-E6706BFDB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653FA8-C21B-90B1-F2C6-D4ABA8598F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4A4434C-F916-110C-0076-97CE891B9D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6D8C76F-F0C4-7059-F6B5-2FBD347FD5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85334D-44E0-1652-CAB3-DE6B09FEB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849796-5C2C-D911-49FF-00E79F7FB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FC6A994E-EFEE-5B0B-73F9-33602C798466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200"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🌐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482ED7D6-CF7D-8435-27BD-E26D2E71B52A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250"/>
              <a:buFont typeface="Calibri"/>
              <a:buNone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THE BIG PICTURE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3702BBA7-1FF8-19E6-358F-F92EFFAE4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78" y="43429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2500"/>
              <a:buFont typeface="Cambria"/>
              <a:buNone/>
            </a:pP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cs typeface="Cambria"/>
                <a:sym typeface="Cambria"/>
              </a:rPr>
              <a:t>Climate Systems Work Together</a:t>
            </a:r>
            <a:r>
              <a:rPr lang="en-US" sz="2500" b="1" dirty="0">
                <a:solidFill>
                  <a:srgbClr val="1A242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84B8B3-1E7F-FDC0-2729-0BD921A08C7E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Google Shape;110;p7">
            <a:extLst>
              <a:ext uri="{FF2B5EF4-FFF2-40B4-BE49-F238E27FC236}">
                <a16:creationId xmlns:a16="http://schemas.microsoft.com/office/drawing/2014/main" id="{1945A8A6-AFAF-A97C-DAAE-8BF817E69AC6}"/>
              </a:ext>
            </a:extLst>
          </p:cNvPr>
          <p:cNvSpPr/>
          <p:nvPr/>
        </p:nvSpPr>
        <p:spPr>
          <a:xfrm>
            <a:off x="541020" y="2445162"/>
            <a:ext cx="11109960" cy="1967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Atmosphere - the air around Earth, where weather happens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Oceans - absorb huge amounts of heat and carbon; currents move that heat around the planet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Biosphere - all living things, from forests to plankton, which absorb and release carbon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These systems are deeply connected: change one, and the effects ripple through the others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2857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BA276-1594-2579-857B-B537F3397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7F55805-2CB0-2788-D1AE-1D8F77EEA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C81486-7F19-02A0-F692-99B91E9478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6612F2A-7D8F-C251-AE1D-977DFFA291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507F53C-D978-72D9-197E-AF450D6B3F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6D8312-035D-6B91-AA58-C0A75BCE2F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F29158D-194C-C940-A5E3-A12B0B57F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1 · Understanding Our Changing Planet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1D818610-2A55-7833-8D61-860A82034980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200"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📡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9013967E-396F-91D1-EE65-3F88433D02AF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250"/>
              <a:buFont typeface="Calibri"/>
              <a:buNone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SEEING THE EVIDENCE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F56A3FF9-755B-8B7F-0133-03BA6D1FF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78" y="43429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2500"/>
              <a:buFont typeface="Cambria"/>
              <a:buNone/>
            </a:pP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cs typeface="Cambria"/>
                <a:sym typeface="Cambria"/>
              </a:rPr>
              <a:t>How is Climate Data Collected?</a:t>
            </a:r>
            <a:r>
              <a:rPr lang="en-US" sz="2500" b="1" dirty="0">
                <a:solidFill>
                  <a:srgbClr val="1A2420"/>
                </a:solidFill>
                <a:latin typeface="Cambria"/>
                <a:ea typeface="Cambria"/>
                <a:cs typeface="Cambria"/>
                <a:sym typeface="Cambria"/>
              </a:rPr>
              <a:t>  </a:t>
            </a: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6AEEEEB-9DA6-A7E9-5DA3-24F04F0C1EAA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Google Shape;122;p8">
            <a:extLst>
              <a:ext uri="{FF2B5EF4-FFF2-40B4-BE49-F238E27FC236}">
                <a16:creationId xmlns:a16="http://schemas.microsoft.com/office/drawing/2014/main" id="{76C43CEE-BAC2-4E41-B713-81ADD8FE1A11}"/>
              </a:ext>
            </a:extLst>
          </p:cNvPr>
          <p:cNvSpPr/>
          <p:nvPr/>
        </p:nvSpPr>
        <p:spPr>
          <a:xfrm>
            <a:off x="553815" y="2309559"/>
            <a:ext cx="11109960" cy="2724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Satellites - track temperature, ice cover, sea level and more from space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Ground sensors and weather stations - measure temperature, rainfall and wind in real time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Historical records - decades (sometimes centuries) of measurements reveal long-term trends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b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AI and machine learning models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increasingly help scientists combine millions of these data points into weather and climate forecasts, from short-term flood warnings to long-range climate projections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How AI/ML models turn raw data into a usable forecast: </a:t>
            </a:r>
            <a:r>
              <a:rPr lang="en-US" sz="16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Advancing flood forecasting technologies to prevent damage and mitigate risk | Success Stories | Research Ireland 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2261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2340</TotalTime>
  <Words>1231</Words>
  <Application>Microsoft Office PowerPoint</Application>
  <PresentationFormat>Widescreen</PresentationFormat>
  <Paragraphs>129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Cambria</vt:lpstr>
      <vt:lpstr>Office Theme</vt:lpstr>
      <vt:lpstr>PowerPoint Presentation</vt:lpstr>
      <vt:lpstr>LESSON 1</vt:lpstr>
      <vt:lpstr>What you'll learn today </vt:lpstr>
      <vt:lpstr>Weather vs. Climate</vt:lpstr>
      <vt:lpstr>Quick check</vt:lpstr>
      <vt:lpstr>Causes of Climate Change</vt:lpstr>
      <vt:lpstr> Climate Change, Closer to Home</vt:lpstr>
      <vt:lpstr>Climate Systems Work Together </vt:lpstr>
      <vt:lpstr>How is Climate Data Collected?  </vt:lpstr>
      <vt:lpstr>Explore Real Irish Climate Data</vt:lpstr>
      <vt:lpstr>Why Climate Science Need AI and Digital Tools  </vt:lpstr>
      <vt:lpstr> Why might scientists sometimes agree and sometimes disagree? </vt:lpstr>
      <vt:lpstr>Reliable Data, Better Decisions  </vt:lpstr>
      <vt:lpstr>Spot the Climate Signal Where You Live</vt:lpstr>
      <vt:lpstr>What have we learned?  </vt:lpstr>
      <vt:lpstr>See you in Lesson 2: Artificial Intelligence, Ethics and Climate Solutions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Jenny Walsh</dc:creator>
  <cp:lastModifiedBy>Jelena Radakovic</cp:lastModifiedBy>
  <cp:revision>5</cp:revision>
  <dcterms:created xsi:type="dcterms:W3CDTF">2026-08-04T20:50:22Z</dcterms:created>
  <dcterms:modified xsi:type="dcterms:W3CDTF">2026-08-31T15:22:51Z</dcterms:modified>
</cp:coreProperties>
</file>