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 id="2147483674" r:id="rId2"/>
    <p:sldMasterId id="2147483689" r:id="rId3"/>
  </p:sldMasterIdLst>
  <p:notesMasterIdLst>
    <p:notesMasterId r:id="rId38"/>
  </p:notesMasterIdLst>
  <p:sldIdLst>
    <p:sldId id="294" r:id="rId4"/>
    <p:sldId id="353" r:id="rId5"/>
    <p:sldId id="334" r:id="rId6"/>
    <p:sldId id="260" r:id="rId7"/>
    <p:sldId id="335" r:id="rId8"/>
    <p:sldId id="332" r:id="rId9"/>
    <p:sldId id="266" r:id="rId10"/>
    <p:sldId id="267" r:id="rId11"/>
    <p:sldId id="268" r:id="rId12"/>
    <p:sldId id="269" r:id="rId13"/>
    <p:sldId id="270" r:id="rId14"/>
    <p:sldId id="271" r:id="rId15"/>
    <p:sldId id="272" r:id="rId16"/>
    <p:sldId id="359" r:id="rId17"/>
    <p:sldId id="275" r:id="rId18"/>
    <p:sldId id="276" r:id="rId19"/>
    <p:sldId id="341" r:id="rId20"/>
    <p:sldId id="357" r:id="rId21"/>
    <p:sldId id="358" r:id="rId22"/>
    <p:sldId id="278" r:id="rId23"/>
    <p:sldId id="279" r:id="rId24"/>
    <p:sldId id="280" r:id="rId25"/>
    <p:sldId id="281" r:id="rId26"/>
    <p:sldId id="282" r:id="rId27"/>
    <p:sldId id="283" r:id="rId28"/>
    <p:sldId id="285" r:id="rId29"/>
    <p:sldId id="284" r:id="rId30"/>
    <p:sldId id="273" r:id="rId31"/>
    <p:sldId id="274" r:id="rId32"/>
    <p:sldId id="286" r:id="rId33"/>
    <p:sldId id="287" r:id="rId34"/>
    <p:sldId id="288" r:id="rId35"/>
    <p:sldId id="355" r:id="rId36"/>
    <p:sldId id="352" r:id="rId3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3015">
          <p15:clr>
            <a:srgbClr val="747775"/>
          </p15:clr>
        </p15:guide>
        <p15:guide id="4" pos="4876">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7liccugvV4FbAxR3roGfUkRcoV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35"/>
    <p:restoredTop sz="77943"/>
  </p:normalViewPr>
  <p:slideViewPr>
    <p:cSldViewPr snapToGrid="0">
      <p:cViewPr varScale="1">
        <p:scale>
          <a:sx n="125" d="100"/>
          <a:sy n="125" d="100"/>
        </p:scale>
        <p:origin x="1168" y="168"/>
      </p:cViewPr>
      <p:guideLst>
        <p:guide orient="horz" pos="1620"/>
        <p:guide pos="2880"/>
        <p:guide orient="horz" pos="3015"/>
        <p:guide pos="4876"/>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5f7d15afe0_2_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IE" dirty="0"/>
              <a:t>Script:</a:t>
            </a:r>
          </a:p>
          <a:p>
            <a:pPr marL="0" marR="0" lvl="0" indent="0" algn="l" rtl="0">
              <a:lnSpc>
                <a:spcPct val="100000"/>
              </a:lnSpc>
              <a:spcBef>
                <a:spcPts val="0"/>
              </a:spcBef>
              <a:spcAft>
                <a:spcPts val="0"/>
              </a:spcAft>
              <a:buClr>
                <a:schemeClr val="dk1"/>
              </a:buClr>
              <a:buSzPts val="1200"/>
              <a:buFont typeface="Calibri"/>
              <a:buNone/>
            </a:pPr>
            <a:r>
              <a:rPr lang="en-IE" dirty="0"/>
              <a:t>“Welcome to this taster workshop for AI in My Life. This will give you a flavour of the main themes covered across the workshop series.”</a:t>
            </a:r>
          </a:p>
          <a:p>
            <a:pPr marL="0" marR="0" lvl="0" indent="0" algn="l" rtl="0">
              <a:lnSpc>
                <a:spcPct val="100000"/>
              </a:lnSpc>
              <a:spcBef>
                <a:spcPts val="0"/>
              </a:spcBef>
              <a:spcAft>
                <a:spcPts val="0"/>
              </a:spcAft>
              <a:buClr>
                <a:schemeClr val="dk1"/>
              </a:buClr>
              <a:buSzPts val="1200"/>
              <a:buFont typeface="Calibri"/>
              <a:buNone/>
            </a:pPr>
            <a:r>
              <a:rPr lang="en-IE" dirty="0"/>
              <a:t>"The truth is, everyone – from world-leading tech experts to educators and business leaders – is playing catch-up with the speed of AI development and use. Today’s workshop is about figuring out how we navigate it responsibly together."</a:t>
            </a:r>
          </a:p>
          <a:p>
            <a:pPr marL="0" marR="0" lvl="0" indent="0" algn="l" rtl="0">
              <a:lnSpc>
                <a:spcPct val="100000"/>
              </a:lnSpc>
              <a:spcBef>
                <a:spcPts val="0"/>
              </a:spcBef>
              <a:spcAft>
                <a:spcPts val="0"/>
              </a:spcAft>
              <a:buClr>
                <a:schemeClr val="dk1"/>
              </a:buClr>
              <a:buSzPts val="1200"/>
              <a:buFont typeface="Calibri"/>
              <a:buNone/>
            </a:pPr>
            <a:endParaRPr lang="en-IE"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endParaRPr dirty="0"/>
          </a:p>
        </p:txBody>
      </p:sp>
      <p:sp>
        <p:nvSpPr>
          <p:cNvPr id="224" name="Google Shape;224;g35f7d15afe0_2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1861784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6cf8e43482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71" name="Google Shape;371;g36cf8e43482_0_1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1" dirty="0"/>
              <a:t>(If you have time, we recommend you click to play the 1.5-min. explainer video before students try the game. If you’re short on time, we recommend starting straight into the game)</a:t>
            </a:r>
          </a:p>
          <a:p>
            <a:pPr marL="0" lvl="0" indent="0" algn="l" rtl="0">
              <a:lnSpc>
                <a:spcPct val="100000"/>
              </a:lnSpc>
              <a:spcBef>
                <a:spcPts val="0"/>
              </a:spcBef>
              <a:spcAft>
                <a:spcPts val="0"/>
              </a:spcAft>
              <a:buSzPts val="1100"/>
              <a:buNone/>
            </a:pPr>
            <a:endParaRPr lang="en-IE" b="1" dirty="0"/>
          </a:p>
          <a:p>
            <a:pPr marL="0" lvl="0" indent="0" algn="l" rtl="0">
              <a:lnSpc>
                <a:spcPct val="100000"/>
              </a:lnSpc>
              <a:spcBef>
                <a:spcPts val="0"/>
              </a:spcBef>
              <a:spcAft>
                <a:spcPts val="0"/>
              </a:spcAft>
              <a:buSzPts val="1100"/>
              <a:buNone/>
            </a:pPr>
            <a:r>
              <a:rPr lang="en-IE" b="0" dirty="0"/>
              <a:t>Activity:</a:t>
            </a:r>
          </a:p>
          <a:p>
            <a:pPr marL="0" lvl="0" indent="0" algn="l" rtl="0">
              <a:lnSpc>
                <a:spcPct val="100000"/>
              </a:lnSpc>
              <a:spcBef>
                <a:spcPts val="0"/>
              </a:spcBef>
              <a:spcAft>
                <a:spcPts val="0"/>
              </a:spcAft>
              <a:buSzPts val="1100"/>
              <a:buNone/>
            </a:pPr>
            <a:r>
              <a:rPr lang="en-IE" dirty="0"/>
              <a:t>"Let's put this into action and test a machine learning model yourselves. Open up the link to Google's 'Quick, Draw!' game on your devices. You'll have 20 seconds to doodle an object, and we'll see if the model can recognise your drawing in real time based on how thousands of other people draw the exact same thing.”</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b="1" dirty="0"/>
              <a:t>(Tell students to work through drawing the 6 objects and top when they get their score, then ask them how they got on)</a:t>
            </a:r>
          </a:p>
          <a:p>
            <a:pPr marL="0" lvl="0" indent="0" algn="l" rtl="0">
              <a:lnSpc>
                <a:spcPct val="100000"/>
              </a:lnSpc>
              <a:spcBef>
                <a:spcPts val="0"/>
              </a:spcBef>
              <a:spcAft>
                <a:spcPts val="0"/>
              </a:spcAft>
              <a:buSzPts val="1100"/>
              <a:buNone/>
            </a:pPr>
            <a:endParaRPr lang="en-IE" b="1" dirty="0"/>
          </a:p>
          <a:p>
            <a:pPr marL="0" lvl="0" indent="0" algn="l" rtl="0">
              <a:lnSpc>
                <a:spcPct val="100000"/>
              </a:lnSpc>
              <a:spcBef>
                <a:spcPts val="0"/>
              </a:spcBef>
              <a:spcAft>
                <a:spcPts val="0"/>
              </a:spcAft>
              <a:buSzPts val="1100"/>
              <a:buNone/>
            </a:pPr>
            <a:r>
              <a:rPr lang="en-IE" b="0" dirty="0"/>
              <a:t>“Now click on one of your drawings that the model recognised to see how it recognised the object and what other objects it thought your drawing might be. When you’ve done that, scroll down to see examples drawn by other people from which the model learned to recognise the object.”</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(Give students 2 mins. to look through the drawings)</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“Quick, Draw! was developed by Google and is the world’s largest doodling dataset. It is shared publicly to help with machine learning research. It shows the importance of data to machine learning systems.”</a:t>
            </a:r>
            <a:br>
              <a:rPr lang="en-IE" dirty="0"/>
            </a:b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6cf8e43482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83" name="Google Shape;383;g36cf8e43482_0_1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01600" algn="l" rtl="0">
              <a:lnSpc>
                <a:spcPct val="100000"/>
              </a:lnSpc>
              <a:spcBef>
                <a:spcPts val="0"/>
              </a:spcBef>
              <a:spcAft>
                <a:spcPts val="0"/>
              </a:spcAft>
              <a:buSzPts val="1100"/>
              <a:buFont typeface="Arial"/>
              <a:buNone/>
            </a:pPr>
            <a:r>
              <a:rPr lang="en-IE" b="0" dirty="0"/>
              <a:t>Script:</a:t>
            </a:r>
          </a:p>
          <a:p>
            <a:pPr marL="171450" lvl="0" indent="-101600" algn="l" rtl="0">
              <a:lnSpc>
                <a:spcPct val="100000"/>
              </a:lnSpc>
              <a:spcBef>
                <a:spcPts val="0"/>
              </a:spcBef>
              <a:spcAft>
                <a:spcPts val="0"/>
              </a:spcAft>
              <a:buSzPts val="1100"/>
              <a:buFont typeface="Arial"/>
              <a:buNone/>
            </a:pPr>
            <a:r>
              <a:rPr lang="en-IE" dirty="0"/>
              <a:t>"Now that you've seen how AI recognises shapes, let's look at how it analyses human faces. Facial recognition systems map geometric landmarks, like the distance between your eyes or the shape of your jawline, to verify identities.”</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r>
              <a:rPr lang="en-IE" dirty="0"/>
              <a:t>"Where do you interact with facial recognition technology in your everyday life?”</a:t>
            </a:r>
            <a:br>
              <a:rPr lang="en-IE" dirty="0"/>
            </a:br>
            <a:endParaRPr lang="en-IE" dirty="0"/>
          </a:p>
          <a:p>
            <a:pPr marL="171450" lvl="0" indent="-101600" algn="l" rtl="0">
              <a:lnSpc>
                <a:spcPct val="100000"/>
              </a:lnSpc>
              <a:spcBef>
                <a:spcPts val="0"/>
              </a:spcBef>
              <a:spcAft>
                <a:spcPts val="0"/>
              </a:spcAft>
              <a:buSzPts val="1100"/>
              <a:buFont typeface="Arial"/>
              <a:buNone/>
            </a:pPr>
            <a:r>
              <a:rPr lang="en-IE" dirty="0"/>
              <a:t>(Take 3-5 answers. If students are stuck, give everyday examples such as unlocking your iPhone with </a:t>
            </a:r>
            <a:r>
              <a:rPr lang="en-IE" dirty="0" err="1"/>
              <a:t>FaceID</a:t>
            </a:r>
            <a:r>
              <a:rPr lang="en-IE" dirty="0"/>
              <a:t>, tagging photos on social media, or going through digital passport control at an airport)</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r>
              <a:rPr lang="en-IE" dirty="0"/>
              <a:t>“Following events like the 2023 Dublin riots, the Gardaí faced calls to use Facial Recognition Technology to identify offenders.”</a:t>
            </a:r>
          </a:p>
          <a:p>
            <a:pPr marL="171450" lvl="0" indent="-101600" algn="l" rtl="0">
              <a:lnSpc>
                <a:spcPct val="100000"/>
              </a:lnSpc>
              <a:spcBef>
                <a:spcPts val="0"/>
              </a:spcBef>
              <a:spcAft>
                <a:spcPts val="0"/>
              </a:spcAft>
              <a:buSzPts val="1100"/>
              <a:buFont typeface="Arial"/>
              <a:buNone/>
            </a:pPr>
            <a:r>
              <a:rPr lang="en-IE" dirty="0"/>
              <a:t>“What do you think are the benefits of using this technology in policing”</a:t>
            </a:r>
            <a:br>
              <a:rPr lang="en-IE" dirty="0"/>
            </a:br>
            <a:endParaRPr lang="en-IE" dirty="0"/>
          </a:p>
          <a:p>
            <a:pPr marL="171450" lvl="0" indent="-101600" algn="l" rtl="0">
              <a:lnSpc>
                <a:spcPct val="100000"/>
              </a:lnSpc>
              <a:spcBef>
                <a:spcPts val="0"/>
              </a:spcBef>
              <a:spcAft>
                <a:spcPts val="0"/>
              </a:spcAft>
              <a:buSzPts val="1100"/>
              <a:buFont typeface="Arial"/>
              <a:buNone/>
            </a:pPr>
            <a:r>
              <a:rPr lang="en-IE" dirty="0"/>
              <a:t>(Take 1-2 answers, highlighting that it helps law enforcement catch criminals faster and protect public spaces).</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r>
              <a:rPr lang="en-IE" dirty="0"/>
              <a:t>“What do you think could be the drawbacks of using facial recognition technology in this way?”</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r>
              <a:rPr lang="en-IE" dirty="0"/>
              <a:t>(Take 2-3 answers, highlighting that critics argue mass facial scanning creates constant surveillance and risks misidentifying innocent citizens)</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r>
              <a:rPr lang="en-IE" dirty="0"/>
              <a:t>“Ultimately, this debate highlights that we need to consider as a society what we feel is an appropriate use of AI.”</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93" name="Google Shape;39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dirty="0"/>
              <a:t>Script:</a:t>
            </a:r>
          </a:p>
          <a:p>
            <a:pPr marL="0" lvl="0" indent="0" algn="l" rtl="0">
              <a:lnSpc>
                <a:spcPct val="100000"/>
              </a:lnSpc>
              <a:spcBef>
                <a:spcPts val="0"/>
              </a:spcBef>
              <a:spcAft>
                <a:spcPts val="0"/>
              </a:spcAft>
              <a:buSzPts val="1100"/>
              <a:buNone/>
            </a:pPr>
            <a:r>
              <a:rPr lang="en-IE" dirty="0"/>
              <a:t>“If AI maps your face, can it read your feelings? Emotion detection maps micro-expressions to guess if you're happy or sad, but can a computer truly get human emotions?"</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01" name="Google Shape;40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sz="1100" b="0" i="0" u="none" strike="noStrike" cap="none" dirty="0">
                <a:solidFill>
                  <a:srgbClr val="000000"/>
                </a:solidFill>
                <a:effectLst/>
                <a:latin typeface="Arial"/>
                <a:ea typeface="Arial"/>
                <a:cs typeface="Arial"/>
                <a:sym typeface="Arial"/>
              </a:rPr>
              <a:t>Activity:</a:t>
            </a:r>
          </a:p>
          <a:p>
            <a:pPr marL="0" lvl="0" indent="0" algn="l" rtl="0">
              <a:lnSpc>
                <a:spcPct val="100000"/>
              </a:lnSpc>
              <a:spcBef>
                <a:spcPts val="0"/>
              </a:spcBef>
              <a:spcAft>
                <a:spcPts val="0"/>
              </a:spcAft>
              <a:buSzPts val="1100"/>
              <a:buNone/>
            </a:pPr>
            <a:r>
              <a:rPr lang="en-IE" sz="1100" b="0" i="0" u="none" strike="noStrike" cap="none" dirty="0">
                <a:solidFill>
                  <a:srgbClr val="000000"/>
                </a:solidFill>
                <a:effectLst/>
                <a:latin typeface="Arial"/>
                <a:ea typeface="Arial"/>
                <a:cs typeface="Arial"/>
                <a:sym typeface="Arial"/>
              </a:rPr>
              <a:t>"Open the Financial Times link, turn on your camera, and make different faces. </a:t>
            </a:r>
          </a:p>
          <a:p>
            <a:pPr marL="0" lvl="0" indent="0" algn="l" rtl="0">
              <a:lnSpc>
                <a:spcPct val="100000"/>
              </a:lnSpc>
              <a:spcBef>
                <a:spcPts val="0"/>
              </a:spcBef>
              <a:spcAft>
                <a:spcPts val="0"/>
              </a:spcAft>
              <a:buSzPts val="1100"/>
              <a:buNone/>
            </a:pPr>
            <a:endParaRPr lang="en-IE"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SzPts val="1100"/>
              <a:buNone/>
            </a:pPr>
            <a:r>
              <a:rPr lang="en-IE" sz="1100" b="0" i="0" u="none" strike="noStrike" cap="none" dirty="0">
                <a:solidFill>
                  <a:srgbClr val="000000"/>
                </a:solidFill>
                <a:effectLst/>
                <a:latin typeface="Arial"/>
                <a:ea typeface="Arial"/>
                <a:cs typeface="Arial"/>
                <a:sym typeface="Arial"/>
              </a:rPr>
              <a:t>“Note that your facial expressions aren’t recorded or used to enhance or train the model in this activity because the Financial Times is not storing any facial expression data.”</a:t>
            </a:r>
          </a:p>
          <a:p>
            <a:pPr marL="0" lvl="0" indent="0" algn="l" rtl="0">
              <a:lnSpc>
                <a:spcPct val="100000"/>
              </a:lnSpc>
              <a:spcBef>
                <a:spcPts val="0"/>
              </a:spcBef>
              <a:spcAft>
                <a:spcPts val="0"/>
              </a:spcAft>
              <a:buSzPts val="1100"/>
              <a:buNone/>
            </a:pPr>
            <a:endParaRPr lang="en-IE"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SzPts val="1100"/>
              <a:buNone/>
            </a:pPr>
            <a:r>
              <a:rPr lang="en-IE" sz="1100" b="0" i="0" u="none" strike="noStrike" cap="none" dirty="0">
                <a:solidFill>
                  <a:srgbClr val="000000"/>
                </a:solidFill>
                <a:effectLst/>
                <a:latin typeface="Arial"/>
                <a:ea typeface="Arial"/>
                <a:cs typeface="Arial"/>
                <a:sym typeface="Arial"/>
              </a:rPr>
              <a:t>“Go through the questions and note: does it accurately read your mood, or is it just guessing based on facial movements?”</a:t>
            </a:r>
          </a:p>
          <a:p>
            <a:pPr marL="0" lvl="0" indent="0" algn="l" rtl="0">
              <a:lnSpc>
                <a:spcPct val="100000"/>
              </a:lnSpc>
              <a:spcBef>
                <a:spcPts val="0"/>
              </a:spcBef>
              <a:spcAft>
                <a:spcPts val="0"/>
              </a:spcAft>
              <a:buSzPts val="1100"/>
              <a:buNone/>
            </a:pPr>
            <a:endParaRPr lang="en-IE"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SzPts val="1100"/>
              <a:buNone/>
            </a:pPr>
            <a:r>
              <a:rPr lang="en-IE" sz="1100" b="0" i="0" u="none" strike="noStrike" cap="none" dirty="0">
                <a:solidFill>
                  <a:srgbClr val="000000"/>
                </a:solidFill>
                <a:effectLst/>
                <a:latin typeface="Arial"/>
                <a:ea typeface="Arial"/>
                <a:cs typeface="Arial"/>
                <a:sym typeface="Arial"/>
              </a:rPr>
              <a:t>(Give students 2 mins. to go through the game)</a:t>
            </a:r>
          </a:p>
          <a:p>
            <a:pPr marL="0" lvl="0" indent="0" algn="l" rtl="0">
              <a:lnSpc>
                <a:spcPct val="100000"/>
              </a:lnSpc>
              <a:spcBef>
                <a:spcPts val="0"/>
              </a:spcBef>
              <a:spcAft>
                <a:spcPts val="0"/>
              </a:spcAft>
              <a:buSzPts val="1100"/>
              <a:buNone/>
            </a:pPr>
            <a:endParaRPr lang="en-IE"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SzPts val="1100"/>
              <a:buNone/>
            </a:pPr>
            <a:r>
              <a:rPr lang="en-IE" sz="1100" b="0" i="0" u="none" strike="noStrike" cap="none" dirty="0">
                <a:solidFill>
                  <a:srgbClr val="000000"/>
                </a:solidFill>
                <a:effectLst/>
                <a:latin typeface="Arial"/>
                <a:ea typeface="Arial"/>
                <a:cs typeface="Arial"/>
                <a:sym typeface="Arial"/>
              </a:rPr>
              <a:t>“How good was the tool at detecting your emotion? Why do think that is?”</a:t>
            </a:r>
          </a:p>
          <a:p>
            <a:pPr marL="0" lvl="0" indent="0" algn="l" rtl="0">
              <a:lnSpc>
                <a:spcPct val="100000"/>
              </a:lnSpc>
              <a:spcBef>
                <a:spcPts val="0"/>
              </a:spcBef>
              <a:spcAft>
                <a:spcPts val="0"/>
              </a:spcAft>
              <a:buSzPts val="1100"/>
              <a:buNone/>
            </a:pPr>
            <a:endParaRPr lang="en-IE"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SzPts val="1100"/>
              <a:buNone/>
            </a:pPr>
            <a:r>
              <a:rPr lang="en-IE" sz="1100" b="0" i="0" u="none" strike="noStrike" cap="none" dirty="0">
                <a:solidFill>
                  <a:srgbClr val="000000"/>
                </a:solidFill>
                <a:effectLst/>
                <a:latin typeface="Arial"/>
                <a:ea typeface="Arial"/>
                <a:cs typeface="Arial"/>
                <a:sym typeface="Arial"/>
              </a:rPr>
              <a:t>(Students will typically say it was poor)</a:t>
            </a:r>
          </a:p>
          <a:p>
            <a:pPr marL="0" lvl="0" indent="0" algn="l" rtl="0">
              <a:lnSpc>
                <a:spcPct val="100000"/>
              </a:lnSpc>
              <a:spcBef>
                <a:spcPts val="0"/>
              </a:spcBef>
              <a:spcAft>
                <a:spcPts val="0"/>
              </a:spcAft>
              <a:buSzPts val="1100"/>
              <a:buNone/>
            </a:pPr>
            <a:endParaRPr lang="en-IE"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SzPts val="1100"/>
              <a:buNone/>
            </a:pPr>
            <a:r>
              <a:rPr lang="en-IE" sz="1100" b="0" i="0" u="none" strike="noStrike" cap="none" dirty="0">
                <a:solidFill>
                  <a:srgbClr val="000000"/>
                </a:solidFill>
                <a:effectLst/>
                <a:latin typeface="Arial"/>
                <a:ea typeface="Arial"/>
                <a:cs typeface="Arial"/>
                <a:sym typeface="Arial"/>
              </a:rPr>
              <a:t>“AI operates through high-speed pattern matching without actually understanding what anything means. Humans process information using empathy, shared lived experiences, and gut feelings. This distinguishes humans from AI.”</a:t>
            </a:r>
          </a:p>
          <a:p>
            <a:pPr marL="0" lvl="0" indent="0" algn="l" rtl="0">
              <a:lnSpc>
                <a:spcPct val="100000"/>
              </a:lnSpc>
              <a:spcBef>
                <a:spcPts val="0"/>
              </a:spcBef>
              <a:spcAft>
                <a:spcPts val="0"/>
              </a:spcAft>
              <a:buSzPts val="1100"/>
              <a:buNone/>
            </a:pPr>
            <a:endParaRPr lang="en-IE"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IE" sz="1100" b="0" i="0" u="none" strike="noStrike" cap="none" dirty="0">
                <a:solidFill>
                  <a:srgbClr val="000000"/>
                </a:solidFill>
                <a:effectLst/>
                <a:latin typeface="Arial"/>
                <a:ea typeface="Arial"/>
                <a:cs typeface="Arial"/>
                <a:sym typeface="Arial"/>
              </a:rPr>
              <a:t>“AI can spot obvious smiles or scowls, but it fails to recognise mixed or subtle emotions like sarcasm, irony, anxious laughter, or pride.”</a:t>
            </a:r>
          </a:p>
          <a:p>
            <a:pPr marL="0" lvl="0" indent="0" algn="l" rtl="0">
              <a:lnSpc>
                <a:spcPct val="100000"/>
              </a:lnSpc>
              <a:spcBef>
                <a:spcPts val="0"/>
              </a:spcBef>
              <a:spcAft>
                <a:spcPts val="0"/>
              </a:spcAft>
              <a:buSzPts val="1100"/>
              <a:buNone/>
            </a:pPr>
            <a:endParaRPr lang="en-IE"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SzPts val="1100"/>
              <a:buNone/>
            </a:pPr>
            <a:r>
              <a:rPr lang="en-IE" sz="1100" b="0" i="0" u="none" strike="noStrike" cap="none" dirty="0">
                <a:solidFill>
                  <a:srgbClr val="000000"/>
                </a:solidFill>
                <a:effectLst/>
                <a:latin typeface="Arial"/>
                <a:ea typeface="Arial"/>
                <a:cs typeface="Arial"/>
                <a:sym typeface="Arial"/>
              </a:rPr>
              <a:t>Think-Pair-Share Activity:</a:t>
            </a:r>
            <a:br>
              <a:rPr lang="en-IE" sz="1100" b="0" i="0" u="none" strike="noStrike" cap="none" dirty="0">
                <a:solidFill>
                  <a:srgbClr val="000000"/>
                </a:solidFill>
                <a:effectLst/>
                <a:latin typeface="Arial"/>
                <a:ea typeface="Arial"/>
                <a:cs typeface="Arial"/>
                <a:sym typeface="Arial"/>
              </a:rPr>
            </a:br>
            <a:r>
              <a:rPr lang="en-IE" sz="1100" b="0" i="0" u="none" strike="noStrike" cap="none" dirty="0">
                <a:solidFill>
                  <a:srgbClr val="000000"/>
                </a:solidFill>
                <a:effectLst/>
                <a:latin typeface="Arial"/>
                <a:ea typeface="Arial"/>
                <a:cs typeface="Arial"/>
                <a:sym typeface="Arial"/>
              </a:rPr>
              <a:t>Ask students why they think machines are better at recognising some faces (and emotions) than others.</a:t>
            </a:r>
          </a:p>
          <a:p>
            <a:pPr marL="0" lvl="0" indent="0" algn="l" rtl="0">
              <a:lnSpc>
                <a:spcPct val="100000"/>
              </a:lnSpc>
              <a:spcBef>
                <a:spcPts val="0"/>
              </a:spcBef>
              <a:spcAft>
                <a:spcPts val="0"/>
              </a:spcAft>
              <a:buSzPts val="1100"/>
              <a:buNone/>
            </a:pPr>
            <a:endParaRPr lang="en-IE"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IE" sz="1100" b="0" i="0" u="none" strike="noStrike" cap="none" dirty="0">
                <a:solidFill>
                  <a:srgbClr val="000000"/>
                </a:solidFill>
                <a:effectLst/>
                <a:latin typeface="Arial"/>
                <a:ea typeface="Arial"/>
                <a:cs typeface="Arial"/>
                <a:sym typeface="Arial"/>
              </a:rPr>
              <a:t>“Essentially, this is down to the training data lacking diversity. Because models are trained mostly on white adult men, they struggle to accurately identify women, children, older adults, and ethnic minorities.”</a:t>
            </a:r>
          </a:p>
          <a:p>
            <a:pPr marL="0" lvl="0" indent="0" algn="l" rtl="0">
              <a:lnSpc>
                <a:spcPct val="100000"/>
              </a:lnSpc>
              <a:spcBef>
                <a:spcPts val="0"/>
              </a:spcBef>
              <a:spcAft>
                <a:spcPts val="0"/>
              </a:spcAft>
              <a:buSzPts val="1100"/>
              <a:buNone/>
            </a:pPr>
            <a:endParaRPr lang="en-IE"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SzPts val="1100"/>
              <a:buNone/>
            </a:pPr>
            <a:r>
              <a:rPr lang="en-IE" sz="1100" b="0" i="0" u="none" strike="noStrike" cap="none" dirty="0">
                <a:solidFill>
                  <a:srgbClr val="000000"/>
                </a:solidFill>
                <a:effectLst/>
                <a:latin typeface="Arial"/>
                <a:ea typeface="Arial"/>
                <a:cs typeface="Arial"/>
                <a:sym typeface="Arial"/>
              </a:rPr>
              <a:t>“Also, facial expressions, tone of voice, and body language vary widely across cultures. AI trained on Western data often misinterprets expressions in other societies.”</a:t>
            </a:r>
          </a:p>
          <a:p>
            <a:pPr marL="0" lvl="0" indent="0" algn="l" rtl="0">
              <a:lnSpc>
                <a:spcPct val="100000"/>
              </a:lnSpc>
              <a:spcBef>
                <a:spcPts val="0"/>
              </a:spcBef>
              <a:spcAft>
                <a:spcPts val="0"/>
              </a:spcAft>
              <a:buSzPts val="1100"/>
              <a:buNone/>
            </a:pPr>
            <a:endParaRPr lang="en-IE"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SzPts val="1100"/>
              <a:buNone/>
            </a:pPr>
            <a:r>
              <a:rPr lang="en-IE" sz="1100" b="0" i="0" u="none" strike="noStrike" cap="none" dirty="0">
                <a:solidFill>
                  <a:srgbClr val="000000"/>
                </a:solidFill>
                <a:effectLst/>
                <a:latin typeface="Arial"/>
                <a:ea typeface="Arial"/>
                <a:cs typeface="Arial"/>
                <a:sym typeface="Arial"/>
              </a:rPr>
              <a:t>“Removing this bias must be a major ethical priority for developers.”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a:extLst>
            <a:ext uri="{FF2B5EF4-FFF2-40B4-BE49-F238E27FC236}">
              <a16:creationId xmlns:a16="http://schemas.microsoft.com/office/drawing/2014/main" id="{57B2600F-B7D7-477D-B33E-1654B47879D7}"/>
            </a:ext>
          </a:extLst>
        </p:cNvPr>
        <p:cNvGrpSpPr/>
        <p:nvPr/>
      </p:nvGrpSpPr>
      <p:grpSpPr>
        <a:xfrm>
          <a:off x="0" y="0"/>
          <a:ext cx="0" cy="0"/>
          <a:chOff x="0" y="0"/>
          <a:chExt cx="0" cy="0"/>
        </a:xfrm>
      </p:grpSpPr>
      <p:sp>
        <p:nvSpPr>
          <p:cNvPr id="427" name="Google Shape;427;p19:notes">
            <a:extLst>
              <a:ext uri="{FF2B5EF4-FFF2-40B4-BE49-F238E27FC236}">
                <a16:creationId xmlns:a16="http://schemas.microsoft.com/office/drawing/2014/main" id="{F53C8411-9A77-625C-C241-AF1D771EAF3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28" name="Google Shape;428;p19:notes">
            <a:extLst>
              <a:ext uri="{FF2B5EF4-FFF2-40B4-BE49-F238E27FC236}">
                <a16:creationId xmlns:a16="http://schemas.microsoft.com/office/drawing/2014/main" id="{C4FD3CF3-5C18-368A-D605-19E436338CB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IE" b="0" dirty="0"/>
              <a:t>Script:</a:t>
            </a:r>
          </a:p>
          <a:p>
            <a:pPr marL="0" marR="0" lvl="0" indent="0" algn="l" rtl="0">
              <a:lnSpc>
                <a:spcPct val="100000"/>
              </a:lnSpc>
              <a:spcBef>
                <a:spcPts val="0"/>
              </a:spcBef>
              <a:spcAft>
                <a:spcPts val="0"/>
              </a:spcAft>
              <a:buClr>
                <a:srgbClr val="000000"/>
              </a:buClr>
              <a:buSzPts val="1100"/>
              <a:buFont typeface="Arial"/>
              <a:buNone/>
            </a:pPr>
            <a:r>
              <a:rPr lang="en-IE" dirty="0"/>
              <a:t>“AI holds massive potential to improve our world. Here are some key ways AI is benefiting society today:”</a:t>
            </a:r>
          </a:p>
          <a:p>
            <a:pPr marL="0" marR="0" lvl="0" indent="0" algn="l" rtl="0">
              <a:lnSpc>
                <a:spcPct val="100000"/>
              </a:lnSpc>
              <a:spcBef>
                <a:spcPts val="0"/>
              </a:spcBef>
              <a:spcAft>
                <a:spcPts val="0"/>
              </a:spcAft>
              <a:buClr>
                <a:srgbClr val="000000"/>
              </a:buClr>
              <a:buSzPts val="1100"/>
              <a:buFont typeface="Arial"/>
              <a:buNone/>
            </a:pPr>
            <a:endParaRPr lang="en-IE" b="1" dirty="0"/>
          </a:p>
          <a:p>
            <a:pPr marL="0" marR="0" lvl="0" indent="0" algn="l" rtl="0">
              <a:lnSpc>
                <a:spcPct val="100000"/>
              </a:lnSpc>
              <a:spcBef>
                <a:spcPts val="0"/>
              </a:spcBef>
              <a:spcAft>
                <a:spcPts val="0"/>
              </a:spcAft>
              <a:buClr>
                <a:srgbClr val="000000"/>
              </a:buClr>
              <a:buSzPts val="1100"/>
              <a:buFont typeface="Arial"/>
              <a:buNone/>
            </a:pPr>
            <a:r>
              <a:rPr lang="en-IE" b="1" dirty="0"/>
              <a:t>”Healthcare &amp; Medicine:</a:t>
            </a:r>
            <a:r>
              <a:rPr lang="en-IE" dirty="0"/>
              <a:t> AI analyses medical scans to catch diseases like cancer earlier and speeds up the discovery of life-saving drugs.”</a:t>
            </a:r>
          </a:p>
          <a:p>
            <a:pPr marL="0" marR="0" lvl="0" indent="0" algn="l" rtl="0">
              <a:lnSpc>
                <a:spcPct val="100000"/>
              </a:lnSpc>
              <a:spcBef>
                <a:spcPts val="0"/>
              </a:spcBef>
              <a:spcAft>
                <a:spcPts val="0"/>
              </a:spcAft>
              <a:buClr>
                <a:srgbClr val="000000"/>
              </a:buClr>
              <a:buSzPts val="1100"/>
              <a:buFont typeface="Arial"/>
              <a:buNone/>
            </a:pPr>
            <a:r>
              <a:rPr lang="en-IE" b="1" dirty="0"/>
              <a:t>“Climate &amp; Environment:</a:t>
            </a:r>
            <a:r>
              <a:rPr lang="en-IE" dirty="0"/>
              <a:t> Smart algorithms track deforestation, predict natural disasters, and optimise renewable energy grids to reduce carbon emissions. (but AI can also have major negative environmental impacts as it consumes huge amounts of energy!)</a:t>
            </a:r>
            <a:endParaRPr lang="en-IE" b="0" dirty="0"/>
          </a:p>
          <a:p>
            <a:pPr marL="0" marR="0" lvl="0" indent="0" algn="l" rtl="0">
              <a:lnSpc>
                <a:spcPct val="100000"/>
              </a:lnSpc>
              <a:spcBef>
                <a:spcPts val="0"/>
              </a:spcBef>
              <a:spcAft>
                <a:spcPts val="0"/>
              </a:spcAft>
              <a:buClr>
                <a:srgbClr val="000000"/>
              </a:buClr>
              <a:buSzPts val="1100"/>
              <a:buFont typeface="Arial"/>
              <a:buNone/>
            </a:pPr>
            <a:r>
              <a:rPr lang="en-IE" b="0" dirty="0"/>
              <a:t>“</a:t>
            </a:r>
            <a:r>
              <a:rPr lang="en-IE" b="1" dirty="0"/>
              <a:t>Accessibility:</a:t>
            </a:r>
            <a:r>
              <a:rPr lang="en-IE" dirty="0"/>
              <a:t> AI powers real-time speech-to-text, live translation, and voice tools that help people with disabilities navigate everyday life independently.”</a:t>
            </a:r>
          </a:p>
          <a:p>
            <a:pPr marL="0" marR="0" lvl="0" indent="0" algn="l" rtl="0">
              <a:lnSpc>
                <a:spcPct val="100000"/>
              </a:lnSpc>
              <a:spcBef>
                <a:spcPts val="0"/>
              </a:spcBef>
              <a:spcAft>
                <a:spcPts val="0"/>
              </a:spcAft>
              <a:buClr>
                <a:srgbClr val="000000"/>
              </a:buClr>
              <a:buSzPts val="1100"/>
              <a:buFont typeface="Arial"/>
              <a:buNone/>
            </a:pPr>
            <a:r>
              <a:rPr lang="en-IE" b="1" dirty="0"/>
              <a:t>“Education &amp; Personal Learning:</a:t>
            </a:r>
            <a:r>
              <a:rPr lang="en-IE" dirty="0"/>
              <a:t> AI can act as a personal tutor, breaking down complex topics and adapting to individual learning styles and paces.</a:t>
            </a:r>
          </a:p>
          <a:p>
            <a:pPr marL="0" marR="0" lvl="0" indent="0" algn="l" rtl="0">
              <a:lnSpc>
                <a:spcPct val="100000"/>
              </a:lnSpc>
              <a:spcBef>
                <a:spcPts val="0"/>
              </a:spcBef>
              <a:spcAft>
                <a:spcPts val="0"/>
              </a:spcAft>
              <a:buClr>
                <a:srgbClr val="000000"/>
              </a:buClr>
              <a:buSzPts val="1100"/>
              <a:buFont typeface="Arial"/>
              <a:buNone/>
            </a:pPr>
            <a:r>
              <a:rPr lang="en-IE" b="1" dirty="0"/>
              <a:t>“Agriculture &amp; Food Safety:</a:t>
            </a:r>
            <a:r>
              <a:rPr lang="en-IE" dirty="0"/>
              <a:t> Farmers can use AI to monitor crop health, reduce water waste, and target pests without spraying unnecessary chemicals.”</a:t>
            </a:r>
          </a:p>
          <a:p>
            <a:pPr marL="0" marR="0" lvl="0" indent="0" algn="l" rtl="0">
              <a:lnSpc>
                <a:spcPct val="100000"/>
              </a:lnSpc>
              <a:spcBef>
                <a:spcPts val="0"/>
              </a:spcBef>
              <a:spcAft>
                <a:spcPts val="0"/>
              </a:spcAft>
              <a:buClr>
                <a:srgbClr val="000000"/>
              </a:buClr>
              <a:buSzPts val="1100"/>
              <a:buFont typeface="Arial"/>
              <a:buNone/>
            </a:pPr>
            <a:endParaRPr lang="en-IE" dirty="0"/>
          </a:p>
          <a:p>
            <a:pPr marL="0" marR="0" lvl="0" indent="0" algn="l" rtl="0">
              <a:lnSpc>
                <a:spcPct val="100000"/>
              </a:lnSpc>
              <a:spcBef>
                <a:spcPts val="0"/>
              </a:spcBef>
              <a:spcAft>
                <a:spcPts val="0"/>
              </a:spcAft>
              <a:buClr>
                <a:srgbClr val="000000"/>
              </a:buClr>
              <a:buSzPts val="1100"/>
              <a:buFont typeface="Arial"/>
              <a:buNone/>
            </a:pPr>
            <a:r>
              <a:rPr lang="en-IE" dirty="0"/>
              <a:t>"AI is a powerful tool, but like any technology, it isn't inherently good or bad. It entirely depends on who builds it and how it's used. While there are huge potential benefits, there are also serious risks to navigate.” </a:t>
            </a:r>
            <a:endParaRPr lang="en-IE" b="1" dirty="0"/>
          </a:p>
          <a:p>
            <a:pPr marL="0" marR="0" lvl="0" indent="0" algn="l" rtl="0">
              <a:lnSpc>
                <a:spcPct val="100000"/>
              </a:lnSpc>
              <a:spcBef>
                <a:spcPts val="0"/>
              </a:spcBef>
              <a:spcAft>
                <a:spcPts val="0"/>
              </a:spcAft>
              <a:buClr>
                <a:srgbClr val="000000"/>
              </a:buClr>
              <a:buSzPts val="1100"/>
              <a:buFont typeface="Arial"/>
              <a:buNone/>
            </a:pPr>
            <a:endParaRPr dirty="0"/>
          </a:p>
        </p:txBody>
      </p:sp>
    </p:spTree>
    <p:extLst>
      <p:ext uri="{BB962C8B-B14F-4D97-AF65-F5344CB8AC3E}">
        <p14:creationId xmlns:p14="http://schemas.microsoft.com/office/powerpoint/2010/main" val="34366564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28" name="Google Shape;42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IE" dirty="0"/>
              <a:t>Script:</a:t>
            </a:r>
          </a:p>
          <a:p>
            <a:pPr marL="0" marR="0" lvl="0" indent="0" algn="l" rtl="0">
              <a:lnSpc>
                <a:spcPct val="100000"/>
              </a:lnSpc>
              <a:spcBef>
                <a:spcPts val="0"/>
              </a:spcBef>
              <a:spcAft>
                <a:spcPts val="0"/>
              </a:spcAft>
              <a:buClr>
                <a:srgbClr val="000000"/>
              </a:buClr>
              <a:buSzPts val="1100"/>
              <a:buFont typeface="Arial"/>
              <a:buNone/>
            </a:pPr>
            <a:r>
              <a:rPr lang="en-IE" dirty="0"/>
              <a:t>"But is AI always used for good?"</a:t>
            </a:r>
          </a:p>
          <a:p>
            <a:pPr marL="0" marR="0" lvl="0" indent="0" algn="l" rtl="0">
              <a:lnSpc>
                <a:spcPct val="100000"/>
              </a:lnSpc>
              <a:spcBef>
                <a:spcPts val="0"/>
              </a:spcBef>
              <a:spcAft>
                <a:spcPts val="0"/>
              </a:spcAft>
              <a:buClr>
                <a:srgbClr val="000000"/>
              </a:buClr>
              <a:buSzPts val="1100"/>
              <a:buFont typeface="Arial"/>
              <a:buNone/>
            </a:pPr>
            <a:endParaRPr lang="en-IE" dirty="0"/>
          </a:p>
          <a:p>
            <a:pPr marL="0" marR="0" lvl="0" indent="0" algn="l" rtl="0">
              <a:lnSpc>
                <a:spcPct val="100000"/>
              </a:lnSpc>
              <a:spcBef>
                <a:spcPts val="0"/>
              </a:spcBef>
              <a:spcAft>
                <a:spcPts val="0"/>
              </a:spcAft>
              <a:buClr>
                <a:srgbClr val="000000"/>
              </a:buClr>
              <a:buSzPts val="1100"/>
              <a:buFont typeface="Arial"/>
              <a:buNone/>
            </a:pPr>
            <a:r>
              <a:rPr lang="en-IE" dirty="0"/>
              <a:t>"You’ve probably seen this famous viral image of Pope Francis wearing a massive designer puffer coat (often called the 'Balenciaga Pope.’). </a:t>
            </a:r>
          </a:p>
          <a:p>
            <a:pPr marL="0" marR="0" lvl="0" indent="0" algn="l" rtl="0">
              <a:lnSpc>
                <a:spcPct val="100000"/>
              </a:lnSpc>
              <a:spcBef>
                <a:spcPts val="0"/>
              </a:spcBef>
              <a:spcAft>
                <a:spcPts val="0"/>
              </a:spcAft>
              <a:buClr>
                <a:srgbClr val="000000"/>
              </a:buClr>
              <a:buSzPts val="1100"/>
              <a:buFont typeface="Arial"/>
              <a:buNone/>
            </a:pPr>
            <a:r>
              <a:rPr lang="en-IE" dirty="0"/>
              <a:t>“Millions of people believed it was real when it went viral, but it was actually generated entirely by AI using Midjourney.”</a:t>
            </a:r>
          </a:p>
          <a:p>
            <a:pPr marL="0" marR="0" lvl="0" indent="0" algn="l" rtl="0">
              <a:lnSpc>
                <a:spcPct val="100000"/>
              </a:lnSpc>
              <a:spcBef>
                <a:spcPts val="0"/>
              </a:spcBef>
              <a:spcAft>
                <a:spcPts val="0"/>
              </a:spcAft>
              <a:buClr>
                <a:srgbClr val="000000"/>
              </a:buClr>
              <a:buSzPts val="1100"/>
              <a:buFont typeface="Arial"/>
              <a:buNone/>
            </a:pPr>
            <a:endParaRPr lang="en-IE" dirty="0"/>
          </a:p>
          <a:p>
            <a:pPr marL="0" marR="0" lvl="0" indent="0" algn="l" rtl="0">
              <a:lnSpc>
                <a:spcPct val="100000"/>
              </a:lnSpc>
              <a:spcBef>
                <a:spcPts val="0"/>
              </a:spcBef>
              <a:spcAft>
                <a:spcPts val="0"/>
              </a:spcAft>
              <a:buClr>
                <a:srgbClr val="000000"/>
              </a:buClr>
              <a:buSzPts val="1100"/>
              <a:buFont typeface="Arial"/>
              <a:buNone/>
            </a:pPr>
            <a:r>
              <a:rPr lang="en-IE" dirty="0"/>
              <a:t>“This image is an example of how AI can be used to spread misinformation and disinformation. Anyone know the difference between the two?”</a:t>
            </a:r>
          </a:p>
          <a:p>
            <a:pPr marL="0" marR="0" lvl="0" indent="0" algn="l" rtl="0">
              <a:lnSpc>
                <a:spcPct val="100000"/>
              </a:lnSpc>
              <a:spcBef>
                <a:spcPts val="0"/>
              </a:spcBef>
              <a:spcAft>
                <a:spcPts val="0"/>
              </a:spcAft>
              <a:buClr>
                <a:srgbClr val="000000"/>
              </a:buClr>
              <a:buSzPts val="1100"/>
              <a:buFont typeface="Arial"/>
              <a:buNone/>
            </a:pPr>
            <a:endParaRPr lang="en-IE" dirty="0"/>
          </a:p>
          <a:p>
            <a:pPr marL="0" marR="0" lvl="0" indent="0" algn="l" rtl="0">
              <a:lnSpc>
                <a:spcPct val="100000"/>
              </a:lnSpc>
              <a:spcBef>
                <a:spcPts val="0"/>
              </a:spcBef>
              <a:spcAft>
                <a:spcPts val="0"/>
              </a:spcAft>
              <a:buClr>
                <a:srgbClr val="000000"/>
              </a:buClr>
              <a:buSzPts val="1100"/>
              <a:buFont typeface="Arial"/>
              <a:buNone/>
            </a:pPr>
            <a:r>
              <a:rPr lang="en-IE" dirty="0"/>
              <a:t>(Take 1-2 answers) (Click 1 and 2 to reveal)</a:t>
            </a:r>
          </a:p>
          <a:p>
            <a:pPr marL="0" marR="0" lvl="0" indent="0" algn="l" rtl="0">
              <a:lnSpc>
                <a:spcPct val="100000"/>
              </a:lnSpc>
              <a:spcBef>
                <a:spcPts val="0"/>
              </a:spcBef>
              <a:spcAft>
                <a:spcPts val="0"/>
              </a:spcAft>
              <a:buClr>
                <a:srgbClr val="000000"/>
              </a:buClr>
              <a:buSzPts val="1100"/>
              <a:buFont typeface="Arial"/>
              <a:buNone/>
            </a:pPr>
            <a:endParaRPr lang="en-IE" dirty="0"/>
          </a:p>
          <a:p>
            <a:pPr marL="0" marR="0" lvl="0" indent="0" algn="l" rtl="0">
              <a:lnSpc>
                <a:spcPct val="100000"/>
              </a:lnSpc>
              <a:spcBef>
                <a:spcPts val="0"/>
              </a:spcBef>
              <a:spcAft>
                <a:spcPts val="0"/>
              </a:spcAft>
              <a:buClr>
                <a:srgbClr val="000000"/>
              </a:buClr>
              <a:buSzPts val="1100"/>
              <a:buFont typeface="Arial"/>
              <a:buNone/>
            </a:pPr>
            <a:r>
              <a:rPr lang="en-IE" dirty="0"/>
              <a:t>“Misinformation (Sharing by mistake): When people shared this photo thinking it was real, they spread misinformation – false information shared without harmful intent.”</a:t>
            </a:r>
          </a:p>
          <a:p>
            <a:pPr marL="0" marR="0" lvl="0" indent="0" algn="l" rtl="0">
              <a:lnSpc>
                <a:spcPct val="100000"/>
              </a:lnSpc>
              <a:spcBef>
                <a:spcPts val="0"/>
              </a:spcBef>
              <a:spcAft>
                <a:spcPts val="0"/>
              </a:spcAft>
              <a:buClr>
                <a:srgbClr val="000000"/>
              </a:buClr>
              <a:buSzPts val="1100"/>
              <a:buFont typeface="Arial"/>
              <a:buNone/>
            </a:pPr>
            <a:endParaRPr lang="en-IE" dirty="0"/>
          </a:p>
          <a:p>
            <a:pPr marL="0" marR="0" lvl="0" indent="0" algn="l" rtl="0">
              <a:lnSpc>
                <a:spcPct val="100000"/>
              </a:lnSpc>
              <a:spcBef>
                <a:spcPts val="0"/>
              </a:spcBef>
              <a:spcAft>
                <a:spcPts val="0"/>
              </a:spcAft>
              <a:buClr>
                <a:srgbClr val="000000"/>
              </a:buClr>
              <a:buSzPts val="1100"/>
              <a:buFont typeface="Arial"/>
              <a:buNone/>
            </a:pPr>
            <a:r>
              <a:rPr lang="en-IE" dirty="0"/>
              <a:t>“Disinformation (Deliberate deception): If someone creates or posts a fake image like this specifically to trick, mislead, or manipulate people, it becomes disinformation.”</a:t>
            </a:r>
          </a:p>
          <a:p>
            <a:pPr marL="0" marR="0" lvl="0" indent="0" algn="l" rtl="0">
              <a:lnSpc>
                <a:spcPct val="100000"/>
              </a:lnSpc>
              <a:spcBef>
                <a:spcPts val="0"/>
              </a:spcBef>
              <a:spcAft>
                <a:spcPts val="0"/>
              </a:spcAft>
              <a:buClr>
                <a:srgbClr val="000000"/>
              </a:buClr>
              <a:buSzPts val="1100"/>
              <a:buFont typeface="Arial"/>
              <a:buNone/>
            </a:pPr>
            <a:endParaRPr lang="en-IE" dirty="0"/>
          </a:p>
          <a:p>
            <a:pPr marL="0" marR="0" lvl="0" indent="0" algn="l" rtl="0">
              <a:lnSpc>
                <a:spcPct val="100000"/>
              </a:lnSpc>
              <a:spcBef>
                <a:spcPts val="0"/>
              </a:spcBef>
              <a:spcAft>
                <a:spcPts val="0"/>
              </a:spcAft>
              <a:buClr>
                <a:srgbClr val="000000"/>
              </a:buClr>
              <a:buSzPts val="1100"/>
              <a:buFont typeface="Arial"/>
              <a:buNone/>
            </a:pPr>
            <a:r>
              <a:rPr lang="en-IE" dirty="0"/>
              <a:t>“Why does it matter? While a fashionable Pope seems harmless, the exact same AI tools are used to create fake news, make up political events, and trick people into believing things that never happened.”</a:t>
            </a:r>
          </a:p>
          <a:p>
            <a:pPr marL="0" marR="0" lvl="0" indent="0" algn="l" rtl="0">
              <a:lnSpc>
                <a:spcPct val="100000"/>
              </a:lnSpc>
              <a:spcBef>
                <a:spcPts val="0"/>
              </a:spcBef>
              <a:spcAft>
                <a:spcPts val="0"/>
              </a:spcAft>
              <a:buClr>
                <a:srgbClr val="000000"/>
              </a:buClr>
              <a:buSzPts val="1100"/>
              <a:buFont typeface="Arial"/>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6cf8e43482_0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36" name="Google Shape;436;g36cf8e43482_0_2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IE" dirty="0"/>
              <a:t>Script:</a:t>
            </a:r>
          </a:p>
          <a:p>
            <a:pPr marL="0" marR="0" lvl="0" indent="0" algn="l" rtl="0">
              <a:lnSpc>
                <a:spcPct val="100000"/>
              </a:lnSpc>
              <a:spcBef>
                <a:spcPts val="0"/>
              </a:spcBef>
              <a:spcAft>
                <a:spcPts val="0"/>
              </a:spcAft>
              <a:buClr>
                <a:srgbClr val="000000"/>
              </a:buClr>
              <a:buSzPts val="1100"/>
              <a:buFont typeface="Arial"/>
              <a:buNone/>
            </a:pPr>
            <a:r>
              <a:rPr lang="en-IE" dirty="0"/>
              <a:t>“Deepfakes use artificial intelligence to manipulate or generate realistic video and audio of real people saying or doing things they never actually did. Let's watch this brief video from New Scientist to see how deepfakes are created and learn how to spot them.”</a:t>
            </a:r>
          </a:p>
          <a:p>
            <a:pPr marL="0" marR="0" lvl="0" indent="0" algn="l" rtl="0">
              <a:lnSpc>
                <a:spcPct val="100000"/>
              </a:lnSpc>
              <a:spcBef>
                <a:spcPts val="0"/>
              </a:spcBef>
              <a:spcAft>
                <a:spcPts val="0"/>
              </a:spcAft>
              <a:buClr>
                <a:srgbClr val="000000"/>
              </a:buClr>
              <a:buSzPts val="1100"/>
              <a:buFont typeface="Arial"/>
              <a:buNone/>
            </a:pPr>
            <a:endParaRPr lang="en-IE" dirty="0"/>
          </a:p>
          <a:p>
            <a:pPr marL="0" marR="0" lvl="0" indent="0" algn="l" rtl="0">
              <a:lnSpc>
                <a:spcPct val="100000"/>
              </a:lnSpc>
              <a:spcBef>
                <a:spcPts val="0"/>
              </a:spcBef>
              <a:spcAft>
                <a:spcPts val="0"/>
              </a:spcAft>
              <a:buClr>
                <a:srgbClr val="000000"/>
              </a:buClr>
              <a:buSzPts val="1100"/>
              <a:buFont typeface="Arial"/>
              <a:buNone/>
            </a:pPr>
            <a:r>
              <a:rPr lang="en-IE" dirty="0"/>
              <a:t>(Click to launch video in YouTube)</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4091E-DB10-C742-D0E6-FE4CACE76F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CA36D-ED6D-B6B9-3B12-3CF36255C43A}"/>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2B81563F-89DB-2AC7-8FD1-FFDDA76ACE10}"/>
              </a:ext>
            </a:extLst>
          </p:cNvPr>
          <p:cNvSpPr>
            <a:spLocks noGrp="1"/>
          </p:cNvSpPr>
          <p:nvPr>
            <p:ph type="body" idx="1"/>
          </p:nvPr>
        </p:nvSpPr>
        <p:spPr/>
        <p:txBody>
          <a:bodyPr/>
          <a:lstStyle/>
          <a:p>
            <a:pPr marL="158750" indent="0">
              <a:buNone/>
            </a:pPr>
            <a:r>
              <a:rPr lang="en-IE" b="1" dirty="0"/>
              <a:t>[If you’ve already done the Introduction to AI workshop, we recommend skipping this activity and moving straight to Tips for Identifying AI-generated images]</a:t>
            </a:r>
          </a:p>
          <a:p>
            <a:pPr marL="158750" indent="0">
              <a:buNone/>
            </a:pPr>
            <a:br>
              <a:rPr lang="en-IE" b="1" dirty="0"/>
            </a:br>
            <a:r>
              <a:rPr lang="en-IE" b="0" dirty="0"/>
              <a:t>Activity:</a:t>
            </a:r>
          </a:p>
          <a:p>
            <a:pPr marL="158750" indent="0">
              <a:buFontTx/>
              <a:buNone/>
            </a:pPr>
            <a:r>
              <a:rPr lang="en-IE" dirty="0"/>
              <a:t>“We’re going to try a quick challenge called </a:t>
            </a:r>
            <a:r>
              <a:rPr lang="en-IE" i="1" dirty="0"/>
              <a:t>Art or AI?</a:t>
            </a:r>
            <a:r>
              <a:rPr lang="en-IE" dirty="0"/>
              <a:t>”</a:t>
            </a:r>
          </a:p>
          <a:p>
            <a:pPr marL="158750" indent="0">
              <a:buFontTx/>
              <a:buNone/>
            </a:pPr>
            <a:r>
              <a:rPr lang="en-IE" dirty="0"/>
              <a:t>“Use your phone or iPad to scan the QR code or go to the link on screen.”</a:t>
            </a:r>
          </a:p>
          <a:p>
            <a:pPr marL="158750" indent="0">
              <a:buFontTx/>
              <a:buNone/>
            </a:pPr>
            <a:r>
              <a:rPr lang="en-IE" dirty="0"/>
              <a:t>“You’ll see a series of images.”</a:t>
            </a:r>
          </a:p>
          <a:p>
            <a:pPr marL="158750" indent="0">
              <a:buFontTx/>
              <a:buNone/>
            </a:pPr>
            <a:r>
              <a:rPr lang="en-IE" dirty="0"/>
              <a:t>“For each one, decide: was it made by a human or by AI?”</a:t>
            </a:r>
          </a:p>
          <a:p>
            <a:pPr marL="158750" indent="0">
              <a:buFontTx/>
              <a:buNone/>
            </a:pPr>
            <a:endParaRPr lang="en-IE" dirty="0"/>
          </a:p>
          <a:p>
            <a:pPr marL="158750" indent="0">
              <a:buFontTx/>
              <a:buNone/>
            </a:pPr>
            <a:r>
              <a:rPr lang="en-IE" dirty="0"/>
              <a:t>[Students can work in groups if devices or limited]</a:t>
            </a:r>
          </a:p>
          <a:p>
            <a:pPr marL="158750" indent="0">
              <a:buFontTx/>
              <a:buNone/>
            </a:pPr>
            <a:endParaRPr lang="en-IE" dirty="0"/>
          </a:p>
          <a:p>
            <a:pPr marL="158750" indent="0">
              <a:buFontTx/>
              <a:buNone/>
            </a:pPr>
            <a:r>
              <a:rPr lang="en-IE" dirty="0"/>
              <a:t>“You’ve got 5 minutes.”</a:t>
            </a:r>
            <a:br>
              <a:rPr lang="en-IE" dirty="0"/>
            </a:br>
            <a:endParaRPr lang="en-IE" dirty="0"/>
          </a:p>
          <a:p>
            <a:pPr marL="158750" indent="0">
              <a:buFontTx/>
              <a:buNone/>
            </a:pPr>
            <a:r>
              <a:rPr lang="en-IE" dirty="0"/>
              <a:t>“When you’re finished answering all the questions:”</a:t>
            </a:r>
          </a:p>
          <a:p>
            <a:pPr marL="158750" indent="0">
              <a:buFontTx/>
              <a:buNone/>
            </a:pPr>
            <a:r>
              <a:rPr lang="en-IE" dirty="0"/>
              <a:t>“Click </a:t>
            </a:r>
            <a:r>
              <a:rPr lang="en-IE" i="1" dirty="0"/>
              <a:t>Submit</a:t>
            </a:r>
            <a:r>
              <a:rPr lang="en-IE" dirty="0"/>
              <a:t>”</a:t>
            </a:r>
            <a:br>
              <a:rPr lang="en-IE" dirty="0"/>
            </a:br>
            <a:r>
              <a:rPr lang="en-IE" dirty="0"/>
              <a:t>“Then click </a:t>
            </a:r>
            <a:r>
              <a:rPr lang="en-IE" i="1" dirty="0"/>
              <a:t>See responses</a:t>
            </a:r>
            <a:r>
              <a:rPr lang="en-IE" dirty="0"/>
              <a:t> to check your score and learn about each image.”</a:t>
            </a:r>
          </a:p>
          <a:p>
            <a:pPr marL="158750" indent="0">
              <a:buFontTx/>
              <a:buNone/>
            </a:pPr>
            <a:endParaRPr lang="en-IE" dirty="0"/>
          </a:p>
          <a:p>
            <a:pPr marL="158750" indent="0">
              <a:buFontTx/>
              <a:buNone/>
            </a:pPr>
            <a:r>
              <a:rPr lang="en-IE" dirty="0"/>
              <a:t>(After 5 mins, ask students to volunteer their scores).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(Ask how they decided an artwork was human- or AI-generated) </a:t>
            </a:r>
          </a:p>
          <a:p>
            <a:pPr marL="158750" indent="0">
              <a:buFontTx/>
              <a:buNone/>
            </a:pPr>
            <a:endParaRPr lang="en-IE" dirty="0"/>
          </a:p>
          <a:p>
            <a:pPr marL="158750" indent="0">
              <a:buFontTx/>
              <a:buNone/>
            </a:pPr>
            <a:r>
              <a:rPr lang="en-IE" dirty="0"/>
              <a:t>“Were there any tell-tale signs?”</a:t>
            </a:r>
            <a:br>
              <a:rPr lang="en-IE" dirty="0"/>
            </a:br>
            <a:br>
              <a:rPr lang="en-IE" dirty="0"/>
            </a:br>
            <a:r>
              <a:rPr lang="en-IE" dirty="0"/>
              <a:t>(Give 2-3 mins. for discussion)</a:t>
            </a:r>
            <a:br>
              <a:rPr lang="en-IE" dirty="0"/>
            </a:br>
            <a:endParaRPr lang="en-IE" dirty="0"/>
          </a:p>
          <a:p>
            <a:pPr marL="158750" indent="0">
              <a:buFontTx/>
              <a:buNone/>
            </a:pPr>
            <a:r>
              <a:rPr lang="en-IE" dirty="0"/>
              <a:t>“Just so you know: Most people score about 6 out of 10…”</a:t>
            </a:r>
          </a:p>
          <a:p>
            <a:pPr marL="158750" indent="0">
              <a:buFontTx/>
              <a:buNone/>
            </a:pPr>
            <a:r>
              <a:rPr lang="en-IE" dirty="0"/>
              <a:t>“And even AI experts find this difficult.”</a:t>
            </a:r>
          </a:p>
          <a:p>
            <a:pPr marL="158750" indent="0">
              <a:buFontTx/>
              <a:buNone/>
            </a:pPr>
            <a:endParaRPr lang="en-IE" dirty="0"/>
          </a:p>
          <a:p>
            <a:pPr marL="158750" indent="0">
              <a:buFontTx/>
              <a:buNone/>
            </a:pPr>
            <a:r>
              <a:rPr lang="en-IE" b="1" dirty="0"/>
              <a:t>Finish:</a:t>
            </a:r>
            <a:endParaRPr lang="en-IE" b="0" dirty="0"/>
          </a:p>
          <a:p>
            <a:pPr marL="158750" indent="0">
              <a:buFontTx/>
              <a:buNone/>
            </a:pPr>
            <a:r>
              <a:rPr lang="en-IE" b="0" dirty="0"/>
              <a:t>“So don’t worry if you didn’t score highly – that’s the point. It can be hard to tell AI outputs from human ones.”</a:t>
            </a:r>
          </a:p>
          <a:p>
            <a:endParaRPr lang="en-US" dirty="0"/>
          </a:p>
        </p:txBody>
      </p:sp>
      <p:sp>
        <p:nvSpPr>
          <p:cNvPr id="4" name="Slide Number Placeholder 3">
            <a:extLst>
              <a:ext uri="{FF2B5EF4-FFF2-40B4-BE49-F238E27FC236}">
                <a16:creationId xmlns:a16="http://schemas.microsoft.com/office/drawing/2014/main" id="{0FFB8BF5-46BA-56D5-DDDA-8292A320064C}"/>
              </a:ext>
            </a:extLst>
          </p:cNvPr>
          <p:cNvSpPr>
            <a:spLocks noGrp="1"/>
          </p:cNvSpPr>
          <p:nvPr>
            <p:ph type="sldNum" sz="quarter" idx="5"/>
          </p:nvPr>
        </p:nvSpPr>
        <p:spPr/>
        <p:txBody>
          <a:bodyPr/>
          <a:lstStyle/>
          <a:p>
            <a:fld id="{6D94FB56-E90D-DD42-905D-CFB533F77791}" type="slidenum">
              <a:rPr lang="en-US" smtClean="0"/>
              <a:t>17</a:t>
            </a:fld>
            <a:endParaRPr lang="en-US"/>
          </a:p>
        </p:txBody>
      </p:sp>
    </p:spTree>
    <p:extLst>
      <p:ext uri="{BB962C8B-B14F-4D97-AF65-F5344CB8AC3E}">
        <p14:creationId xmlns:p14="http://schemas.microsoft.com/office/powerpoint/2010/main" val="13707092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B77EA-E27B-D7C7-CFD1-A9D033C48F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0B1E57-76C0-B90B-8D4E-F066E38034AB}"/>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548B495D-08C1-2598-CF4C-D092DE3E90D7}"/>
              </a:ext>
            </a:extLst>
          </p:cNvPr>
          <p:cNvSpPr>
            <a:spLocks noGrp="1"/>
          </p:cNvSpPr>
          <p:nvPr>
            <p:ph type="body" idx="1"/>
          </p:nvPr>
        </p:nvSpPr>
        <p:spPr/>
        <p:txBody>
          <a:bodyPr/>
          <a:lstStyle/>
          <a:p>
            <a:pPr marL="158750" indent="0">
              <a:buFontTx/>
              <a:buNone/>
            </a:pPr>
            <a:r>
              <a:rPr lang="en-US" dirty="0"/>
              <a:t>Script:</a:t>
            </a:r>
            <a:br>
              <a:rPr lang="en-US" dirty="0"/>
            </a:br>
            <a:r>
              <a:rPr lang="en-US" dirty="0"/>
              <a:t>"To spot AI images, there are some tell-tale signs."</a:t>
            </a:r>
          </a:p>
          <a:p>
            <a:pPr marL="158750" indent="0">
              <a:buFontTx/>
              <a:buNone/>
            </a:pPr>
            <a:endParaRPr lang="en-US" dirty="0"/>
          </a:p>
          <a:p>
            <a:pPr marL="158750" indent="0">
              <a:buFontTx/>
              <a:buNone/>
            </a:pPr>
            <a:r>
              <a:rPr lang="en-US" dirty="0"/>
              <a:t>"Train your eye to look for odd details: uncanny 'perfection,' blurry distortions, weird text, or inconsistent shadows. When in doubt, check for watermarks (some AI tools add them), verify the original source of the image (is it reliable?), or run a quick reverse Google image search to see if the image comes up there."</a:t>
            </a:r>
          </a:p>
        </p:txBody>
      </p:sp>
      <p:sp>
        <p:nvSpPr>
          <p:cNvPr id="4" name="Slide Number Placeholder 3">
            <a:extLst>
              <a:ext uri="{FF2B5EF4-FFF2-40B4-BE49-F238E27FC236}">
                <a16:creationId xmlns:a16="http://schemas.microsoft.com/office/drawing/2014/main" id="{9FFADB19-F254-9024-851B-F8D3B5314227}"/>
              </a:ext>
            </a:extLst>
          </p:cNvPr>
          <p:cNvSpPr>
            <a:spLocks noGrp="1"/>
          </p:cNvSpPr>
          <p:nvPr>
            <p:ph type="sldNum" sz="quarter" idx="5"/>
          </p:nvPr>
        </p:nvSpPr>
        <p:spPr/>
        <p:txBody>
          <a:bodyPr/>
          <a:lstStyle/>
          <a:p>
            <a:fld id="{6D94FB56-E90D-DD42-905D-CFB533F77791}" type="slidenum">
              <a:rPr lang="en-US" smtClean="0"/>
              <a:t>18</a:t>
            </a:fld>
            <a:endParaRPr lang="en-US"/>
          </a:p>
        </p:txBody>
      </p:sp>
    </p:spTree>
    <p:extLst>
      <p:ext uri="{BB962C8B-B14F-4D97-AF65-F5344CB8AC3E}">
        <p14:creationId xmlns:p14="http://schemas.microsoft.com/office/powerpoint/2010/main" val="39480618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9B550-3C13-C157-9F4E-1302B7D4E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E810F8-95B9-2E5F-FDA3-8490ED634AA7}"/>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3B0AF090-44C5-6728-CBA4-638F8F6A94E9}"/>
              </a:ext>
            </a:extLst>
          </p:cNvPr>
          <p:cNvSpPr>
            <a:spLocks noGrp="1"/>
          </p:cNvSpPr>
          <p:nvPr>
            <p:ph type="body" idx="1"/>
          </p:nvPr>
        </p:nvSpPr>
        <p:spPr/>
        <p:txBody>
          <a:bodyPr/>
          <a:lstStyle/>
          <a:p>
            <a:pPr marL="158750" indent="0">
              <a:buFontTx/>
              <a:buNone/>
            </a:pPr>
            <a:r>
              <a:rPr lang="en-US" dirty="0"/>
              <a:t>Script:</a:t>
            </a:r>
          </a:p>
          <a:p>
            <a:pPr marL="158750" indent="0">
              <a:buFontTx/>
              <a:buNone/>
            </a:pPr>
            <a:r>
              <a:rPr lang="en-US" dirty="0"/>
              <a:t>"When analysing an image like our Balenciaga Pope, zoom in on the fine details. Notice how the chain of the Pope's cross disappears into his coat on one side, and his coffee cup is distorted and blurry."</a:t>
            </a:r>
          </a:p>
          <a:p>
            <a:pPr marL="158750" indent="0">
              <a:buFontTx/>
              <a:buNone/>
            </a:pPr>
            <a:endParaRPr lang="en-US" dirty="0"/>
          </a:p>
          <a:p>
            <a:pPr marL="158750" indent="0">
              <a:buFontTx/>
              <a:buNone/>
            </a:pPr>
            <a:r>
              <a:rPr lang="en-US" dirty="0"/>
              <a:t>"Always ask yourself if the context makes sense (would the Pope realistically wear a puffa coat like this?), check cultural or physical details closely, and look for subtle visual flaws before trusting what you see."</a:t>
            </a:r>
          </a:p>
        </p:txBody>
      </p:sp>
      <p:sp>
        <p:nvSpPr>
          <p:cNvPr id="4" name="Slide Number Placeholder 3">
            <a:extLst>
              <a:ext uri="{FF2B5EF4-FFF2-40B4-BE49-F238E27FC236}">
                <a16:creationId xmlns:a16="http://schemas.microsoft.com/office/drawing/2014/main" id="{7D97BB16-81DC-0F2B-84D0-27976D272129}"/>
              </a:ext>
            </a:extLst>
          </p:cNvPr>
          <p:cNvSpPr>
            <a:spLocks noGrp="1"/>
          </p:cNvSpPr>
          <p:nvPr>
            <p:ph type="sldNum" sz="quarter" idx="5"/>
          </p:nvPr>
        </p:nvSpPr>
        <p:spPr/>
        <p:txBody>
          <a:bodyPr/>
          <a:lstStyle/>
          <a:p>
            <a:fld id="{6D94FB56-E90D-DD42-905D-CFB533F77791}" type="slidenum">
              <a:rPr lang="en-US" smtClean="0"/>
              <a:t>19</a:t>
            </a:fld>
            <a:endParaRPr lang="en-US"/>
          </a:p>
        </p:txBody>
      </p:sp>
    </p:spTree>
    <p:extLst>
      <p:ext uri="{BB962C8B-B14F-4D97-AF65-F5344CB8AC3E}">
        <p14:creationId xmlns:p14="http://schemas.microsoft.com/office/powerpoint/2010/main" val="3536587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lgn="l">
              <a:buFontTx/>
              <a:buNone/>
            </a:pPr>
            <a:r>
              <a:rPr lang="en-US" b="0" dirty="0">
                <a:solidFill>
                  <a:schemeClr val="tx1"/>
                </a:solidFill>
              </a:rPr>
              <a:t>Script:</a:t>
            </a:r>
            <a:br>
              <a:rPr lang="en-US" dirty="0">
                <a:solidFill>
                  <a:schemeClr val="tx1"/>
                </a:solidFill>
              </a:rPr>
            </a:br>
            <a:r>
              <a:rPr lang="en-US" dirty="0">
                <a:solidFill>
                  <a:schemeClr val="tx1"/>
                </a:solidFill>
              </a:rPr>
              <a:t>“This workshop is part of ‘AI in My Life’, a four-part series on Artificial Intelligence.”</a:t>
            </a:r>
          </a:p>
          <a:p>
            <a:pPr marL="158750" indent="0">
              <a:buFontTx/>
              <a:buNone/>
            </a:pPr>
            <a:r>
              <a:rPr lang="en-US" dirty="0">
                <a:solidFill>
                  <a:schemeClr val="tx1"/>
                </a:solidFill>
              </a:rPr>
              <a:t>“It’s been developed by the Education &amp; Public Engagement team at the Research Ireland ADAPT Centre in DCU with partners.”</a:t>
            </a:r>
          </a:p>
          <a:p>
            <a:pPr marL="158750" indent="0">
              <a:buFontTx/>
              <a:buNone/>
            </a:pPr>
            <a:r>
              <a:rPr lang="en-US" dirty="0">
                <a:solidFill>
                  <a:schemeClr val="tx1"/>
                </a:solidFill>
              </a:rPr>
              <a:t>“And it’s designed to help you understand AI so you can evaluate its role and make informed decisions about how it affects your life and society.”</a:t>
            </a:r>
          </a:p>
          <a:p>
            <a:pPr marL="158750" indent="0">
              <a:buFontTx/>
              <a:buNone/>
            </a:pPr>
            <a:endParaRPr lang="en-US" dirty="0"/>
          </a:p>
        </p:txBody>
      </p:sp>
    </p:spTree>
    <p:extLst>
      <p:ext uri="{BB962C8B-B14F-4D97-AF65-F5344CB8AC3E}">
        <p14:creationId xmlns:p14="http://schemas.microsoft.com/office/powerpoint/2010/main" val="328119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292a9318ef1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55" name="Google Shape;455;g292a9318ef1_0_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i="0" dirty="0"/>
              <a:t>Script:</a:t>
            </a:r>
          </a:p>
          <a:p>
            <a:pPr marL="0" lvl="0" indent="0" algn="l" rtl="0">
              <a:lnSpc>
                <a:spcPct val="100000"/>
              </a:lnSpc>
              <a:spcBef>
                <a:spcPts val="0"/>
              </a:spcBef>
              <a:spcAft>
                <a:spcPts val="0"/>
              </a:spcAft>
              <a:buSzPts val="1100"/>
              <a:buNone/>
            </a:pPr>
            <a:r>
              <a:rPr lang="en-IE" b="0" i="0" dirty="0"/>
              <a:t>"We usually hear about deepfakes in relation to fake news or scams, but synthetic media isn't purely bad.”</a:t>
            </a:r>
          </a:p>
          <a:p>
            <a:pPr marL="0" lvl="0" indent="0" algn="l" rtl="0">
              <a:lnSpc>
                <a:spcPct val="100000"/>
              </a:lnSpc>
              <a:spcBef>
                <a:spcPts val="0"/>
              </a:spcBef>
              <a:spcAft>
                <a:spcPts val="0"/>
              </a:spcAft>
              <a:buSzPts val="1100"/>
              <a:buNone/>
            </a:pPr>
            <a:endParaRPr lang="en-IE" b="0" i="0" dirty="0"/>
          </a:p>
          <a:p>
            <a:pPr marL="0" lvl="0" indent="0" algn="l" rtl="0">
              <a:lnSpc>
                <a:spcPct val="100000"/>
              </a:lnSpc>
              <a:spcBef>
                <a:spcPts val="0"/>
              </a:spcBef>
              <a:spcAft>
                <a:spcPts val="0"/>
              </a:spcAft>
              <a:buSzPts val="1100"/>
              <a:buNone/>
            </a:pPr>
            <a:r>
              <a:rPr lang="en-IE" b="0" i="0" dirty="0"/>
              <a:t>Activity: Short Think-Pair-Share:</a:t>
            </a:r>
          </a:p>
          <a:p>
            <a:pPr marL="0" lvl="0" indent="0" algn="l" rtl="0">
              <a:lnSpc>
                <a:spcPct val="100000"/>
              </a:lnSpc>
              <a:spcBef>
                <a:spcPts val="0"/>
              </a:spcBef>
              <a:spcAft>
                <a:spcPts val="0"/>
              </a:spcAft>
              <a:buSzPts val="1100"/>
              <a:buNone/>
            </a:pPr>
            <a:endParaRPr lang="en-IE" b="0" i="0" dirty="0"/>
          </a:p>
          <a:p>
            <a:pPr marL="0" lvl="0" indent="0" algn="l" rtl="0">
              <a:lnSpc>
                <a:spcPct val="100000"/>
              </a:lnSpc>
              <a:spcBef>
                <a:spcPts val="0"/>
              </a:spcBef>
              <a:spcAft>
                <a:spcPts val="0"/>
              </a:spcAft>
              <a:buSzPts val="1100"/>
              <a:buNone/>
            </a:pPr>
            <a:r>
              <a:rPr lang="en-IE" b="0" i="0" dirty="0"/>
              <a:t>“Can you think of any creative or positive ways this technology could actually help people? (Hint: Think about your favourite movies and video games.)”</a:t>
            </a:r>
          </a:p>
          <a:p>
            <a:pPr marL="0" lvl="0" indent="0" algn="l" rtl="0">
              <a:lnSpc>
                <a:spcPct val="100000"/>
              </a:lnSpc>
              <a:spcBef>
                <a:spcPts val="0"/>
              </a:spcBef>
              <a:spcAft>
                <a:spcPts val="0"/>
              </a:spcAft>
              <a:buSzPts val="1100"/>
              <a:buNone/>
            </a:pPr>
            <a:endParaRPr lang="en-IE" b="0" i="0" dirty="0"/>
          </a:p>
          <a:p>
            <a:pPr marL="0" lvl="0" indent="0" algn="l" rtl="0">
              <a:lnSpc>
                <a:spcPct val="100000"/>
              </a:lnSpc>
              <a:spcBef>
                <a:spcPts val="0"/>
              </a:spcBef>
              <a:spcAft>
                <a:spcPts val="0"/>
              </a:spcAft>
              <a:buSzPts val="1100"/>
              <a:buNone/>
            </a:pPr>
            <a:r>
              <a:rPr lang="en-IE" b="0" i="0" dirty="0"/>
              <a:t>"Deepfake technology is actually being used for good in some incredible ways:”</a:t>
            </a:r>
          </a:p>
          <a:p>
            <a:pPr marL="0" lvl="0" indent="0" algn="l" rtl="0">
              <a:lnSpc>
                <a:spcPct val="100000"/>
              </a:lnSpc>
              <a:spcBef>
                <a:spcPts val="0"/>
              </a:spcBef>
              <a:spcAft>
                <a:spcPts val="0"/>
              </a:spcAft>
              <a:buSzPts val="1100"/>
              <a:buNone/>
            </a:pPr>
            <a:endParaRPr lang="en-IE" b="0" i="0" dirty="0"/>
          </a:p>
          <a:p>
            <a:pPr marL="0" lvl="0" indent="0" algn="l" rtl="0">
              <a:lnSpc>
                <a:spcPct val="100000"/>
              </a:lnSpc>
              <a:spcBef>
                <a:spcPts val="0"/>
              </a:spcBef>
              <a:spcAft>
                <a:spcPts val="0"/>
              </a:spcAft>
              <a:buSzPts val="1100"/>
              <a:buNone/>
            </a:pPr>
            <a:r>
              <a:rPr lang="en-IE" b="0" i="0" dirty="0"/>
              <a:t>”Voice Restoration: People who lose their ability to speak due to illness can use AI voice clones of their own past recordings to keep communicating in their own real voice. An example you might be familiar with is former RTÉ presenter, Charlie Bird, who had Motor Neurone Disease. As the disease progressed and affected his speech, he famously used AI technology – trained on decades of his RTÉ broadcast recordings – to clone his voice so he could continue "speaking" in his own recognisable voice.”</a:t>
            </a:r>
          </a:p>
          <a:p>
            <a:pPr marL="0" lvl="0" indent="0" algn="l" rtl="0">
              <a:lnSpc>
                <a:spcPct val="100000"/>
              </a:lnSpc>
              <a:spcBef>
                <a:spcPts val="0"/>
              </a:spcBef>
              <a:spcAft>
                <a:spcPts val="0"/>
              </a:spcAft>
              <a:buSzPts val="1100"/>
              <a:buNone/>
            </a:pPr>
            <a:endParaRPr lang="en-IE" b="0" i="0" dirty="0"/>
          </a:p>
          <a:p>
            <a:pPr marL="0" lvl="0" indent="0" algn="l" rtl="0">
              <a:lnSpc>
                <a:spcPct val="100000"/>
              </a:lnSpc>
              <a:spcBef>
                <a:spcPts val="0"/>
              </a:spcBef>
              <a:spcAft>
                <a:spcPts val="0"/>
              </a:spcAft>
              <a:buSzPts val="1100"/>
              <a:buNone/>
            </a:pPr>
            <a:r>
              <a:rPr lang="en-IE" b="0" i="0" dirty="0"/>
              <a:t>“In Film &amp; TV, actors can have their voices dubbed into other languages while AI adjusts their lip movements to match the new language perfectly.”</a:t>
            </a:r>
          </a:p>
          <a:p>
            <a:pPr marL="0" lvl="0" indent="0" algn="l" rtl="0">
              <a:lnSpc>
                <a:spcPct val="100000"/>
              </a:lnSpc>
              <a:spcBef>
                <a:spcPts val="0"/>
              </a:spcBef>
              <a:spcAft>
                <a:spcPts val="0"/>
              </a:spcAft>
              <a:buSzPts val="1100"/>
              <a:buNone/>
            </a:pPr>
            <a:br>
              <a:rPr lang="en-IE" b="0" i="0" dirty="0"/>
            </a:br>
            <a:r>
              <a:rPr lang="en-IE" b="0" i="0" dirty="0"/>
              <a:t>”And for education &amp; history, historical figures can be brought to life in museums or classrooms to tell their stories directly to students.”</a:t>
            </a:r>
          </a:p>
          <a:p>
            <a:pPr marL="0" lvl="0" indent="0" algn="l" rtl="0">
              <a:lnSpc>
                <a:spcPct val="100000"/>
              </a:lnSpc>
              <a:spcBef>
                <a:spcPts val="0"/>
              </a:spcBef>
              <a:spcAft>
                <a:spcPts val="0"/>
              </a:spcAft>
              <a:buSzPts val="1100"/>
              <a:buNone/>
            </a:pPr>
            <a:endParaRPr b="1" i="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63" name="Google Shape;463;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dirty="0"/>
              <a:t>Script:</a:t>
            </a:r>
          </a:p>
          <a:p>
            <a:pPr marL="0" lvl="0" indent="0" algn="l" rtl="0">
              <a:lnSpc>
                <a:spcPct val="100000"/>
              </a:lnSpc>
              <a:spcBef>
                <a:spcPts val="0"/>
              </a:spcBef>
              <a:spcAft>
                <a:spcPts val="0"/>
              </a:spcAft>
              <a:buSzPts val="1100"/>
              <a:buNone/>
            </a:pPr>
            <a:r>
              <a:rPr lang="en-IE" b="0" dirty="0"/>
              <a:t>”We know that AI systems rely on huge datasets (a structured collection of data) to work effectively.</a:t>
            </a:r>
          </a:p>
          <a:p>
            <a:pPr marL="0" lvl="0" indent="0" algn="l" rtl="0">
              <a:lnSpc>
                <a:spcPct val="100000"/>
              </a:lnSpc>
              <a:spcBef>
                <a:spcPts val="0"/>
              </a:spcBef>
              <a:spcAft>
                <a:spcPts val="0"/>
              </a:spcAft>
              <a:buSzPts val="1100"/>
              <a:buNone/>
            </a:pPr>
            <a:r>
              <a:rPr lang="en-IE" b="0" dirty="0"/>
              <a:t>But have you ever considered what your data is worth? Do you care?”</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71" name="Google Shape;471;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dirty="0"/>
              <a:t>Activity:</a:t>
            </a:r>
          </a:p>
          <a:p>
            <a:pPr marL="0" lvl="0" indent="0" algn="l" rtl="0">
              <a:lnSpc>
                <a:spcPct val="100000"/>
              </a:lnSpc>
              <a:spcBef>
                <a:spcPts val="0"/>
              </a:spcBef>
              <a:spcAft>
                <a:spcPts val="0"/>
              </a:spcAft>
              <a:buSzPts val="1100"/>
              <a:buNone/>
            </a:pPr>
            <a:r>
              <a:rPr lang="en-IE" dirty="0"/>
              <a:t>"Everyone stand up! We're going to see what your privacy is actually worth to you. I’m going to ask a few questions. The second your answer is 'YES', sit down.”</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(Ask students if they know who the person is (they invariably will) – Mark Zuckerberg, CEO of Meta, which owns Instagram, WhatsApp, Facebook, and Threads.))</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Question 1: "Do you mind that Mark Zuckerberg knows your name?" (Pause briefly for sits)</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(Continue down through all the questions) </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Wrap-up: "Look around: everyone [probably!] is sitting down. Most of us really care about who gets to see our private messages, posts, and friend groups. Yet millions of us hand over that exact data to Meta every single day without a second thought. Companies like Meta want your data so they can target you with personalised ads and train their AI models on real human behaviour. Always remember: if you aren’t paying for the product, YOU are the product."</a:t>
            </a: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85" name="Google Shape;485;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i="0" dirty="0"/>
              <a:t>Activity:</a:t>
            </a:r>
            <a:endParaRPr lang="en-IE" i="0" dirty="0"/>
          </a:p>
          <a:p>
            <a:pPr marL="0" lvl="0" indent="0" algn="l" rtl="0">
              <a:lnSpc>
                <a:spcPct val="100000"/>
              </a:lnSpc>
              <a:spcBef>
                <a:spcPts val="0"/>
              </a:spcBef>
              <a:spcAft>
                <a:spcPts val="0"/>
              </a:spcAft>
              <a:buSzPts val="1100"/>
              <a:buNone/>
            </a:pPr>
            <a:r>
              <a:rPr lang="en-IE" i="0" dirty="0"/>
              <a:t>“Let’s try this again, but this time think of a teacher. </a:t>
            </a:r>
          </a:p>
          <a:p>
            <a:pPr marL="0" lvl="0" indent="0" algn="l" rtl="0">
              <a:lnSpc>
                <a:spcPct val="100000"/>
              </a:lnSpc>
              <a:spcBef>
                <a:spcPts val="0"/>
              </a:spcBef>
              <a:spcAft>
                <a:spcPts val="0"/>
              </a:spcAft>
              <a:buSzPts val="1100"/>
              <a:buNone/>
            </a:pPr>
            <a:endParaRPr lang="en-IE" i="0" dirty="0"/>
          </a:p>
          <a:p>
            <a:pPr marL="0" lvl="0" indent="0" algn="l" rtl="0">
              <a:lnSpc>
                <a:spcPct val="100000"/>
              </a:lnSpc>
              <a:spcBef>
                <a:spcPts val="0"/>
              </a:spcBef>
              <a:spcAft>
                <a:spcPts val="0"/>
              </a:spcAft>
              <a:buSzPts val="1100"/>
              <a:buNone/>
            </a:pPr>
            <a:r>
              <a:rPr lang="en-IE" i="0" dirty="0"/>
              <a:t>"Everyone stand up! I’m going to ask the same questions. Again, the second your answer is 'YES', sit down.”</a:t>
            </a:r>
          </a:p>
          <a:p>
            <a:pPr marL="0" lvl="0" indent="0" algn="l" rtl="0">
              <a:lnSpc>
                <a:spcPct val="100000"/>
              </a:lnSpc>
              <a:spcBef>
                <a:spcPts val="0"/>
              </a:spcBef>
              <a:spcAft>
                <a:spcPts val="0"/>
              </a:spcAft>
              <a:buSzPts val="1100"/>
              <a:buNone/>
            </a:pPr>
            <a:endParaRPr lang="en-IE" i="0" dirty="0"/>
          </a:p>
          <a:p>
            <a:pPr marL="0" lvl="0" indent="0" algn="l" rtl="0">
              <a:lnSpc>
                <a:spcPct val="100000"/>
              </a:lnSpc>
              <a:spcBef>
                <a:spcPts val="0"/>
              </a:spcBef>
              <a:spcAft>
                <a:spcPts val="0"/>
              </a:spcAft>
              <a:buSzPts val="1100"/>
              <a:buNone/>
            </a:pPr>
            <a:r>
              <a:rPr lang="en-IE" i="0" dirty="0"/>
              <a:t>Question 1: "Do you mind that your teacher knows your name?" (Pause briefly for sits)</a:t>
            </a:r>
          </a:p>
          <a:p>
            <a:pPr marL="0" lvl="0" indent="0" algn="l" rtl="0">
              <a:lnSpc>
                <a:spcPct val="100000"/>
              </a:lnSpc>
              <a:spcBef>
                <a:spcPts val="0"/>
              </a:spcBef>
              <a:spcAft>
                <a:spcPts val="0"/>
              </a:spcAft>
              <a:buSzPts val="1100"/>
              <a:buNone/>
            </a:pPr>
            <a:endParaRPr lang="en-IE" i="0" dirty="0"/>
          </a:p>
          <a:p>
            <a:pPr marL="0" lvl="0" indent="0" algn="l" rtl="0">
              <a:lnSpc>
                <a:spcPct val="100000"/>
              </a:lnSpc>
              <a:spcBef>
                <a:spcPts val="0"/>
              </a:spcBef>
              <a:spcAft>
                <a:spcPts val="0"/>
              </a:spcAft>
              <a:buSzPts val="1100"/>
              <a:buNone/>
            </a:pPr>
            <a:r>
              <a:rPr lang="en-IE" i="0" dirty="0"/>
              <a:t>(Continue down through all the questions) </a:t>
            </a:r>
          </a:p>
          <a:p>
            <a:pPr marL="0" lvl="0" indent="0" algn="l" rtl="0">
              <a:lnSpc>
                <a:spcPct val="100000"/>
              </a:lnSpc>
              <a:spcBef>
                <a:spcPts val="0"/>
              </a:spcBef>
              <a:spcAft>
                <a:spcPts val="0"/>
              </a:spcAft>
              <a:buSzPts val="1100"/>
              <a:buNone/>
            </a:pPr>
            <a:endParaRPr lang="en-IE" i="0" dirty="0"/>
          </a:p>
          <a:p>
            <a:pPr marL="0" lvl="0" indent="0" algn="l" rtl="0">
              <a:lnSpc>
                <a:spcPct val="100000"/>
              </a:lnSpc>
              <a:spcBef>
                <a:spcPts val="0"/>
              </a:spcBef>
              <a:spcAft>
                <a:spcPts val="0"/>
              </a:spcAft>
              <a:buSzPts val="1100"/>
              <a:buNone/>
            </a:pPr>
            <a:r>
              <a:rPr lang="en-IE" i="0" dirty="0"/>
              <a:t>"Notice how quickly everyone sat down this time? When it’s your teacher, it feels real, personal, and a bit uncomfortable, so you sit down almost immediately. But when it’s Mark Zuckerberg or a massive tech company, it feels invisible, so we ignore it. The reality is that Meta knows far more about your daily life, habits, and messages than any teacher in this school ever will. Keep this in mind when you’re interacting with these platforms."</a:t>
            </a:r>
          </a:p>
          <a:p>
            <a:pPr marL="0" lvl="0" indent="0" algn="l" rtl="0">
              <a:lnSpc>
                <a:spcPct val="100000"/>
              </a:lnSpc>
              <a:spcBef>
                <a:spcPts val="0"/>
              </a:spcBef>
              <a:spcAft>
                <a:spcPts val="0"/>
              </a:spcAft>
              <a:buSzPts val="1100"/>
              <a:buNone/>
            </a:pPr>
            <a:endParaRPr i="1"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99" name="Google Shape;49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dirty="0"/>
              <a:t>Script:</a:t>
            </a:r>
          </a:p>
          <a:p>
            <a:pPr marL="0" lvl="0" indent="0" algn="l" rtl="0">
              <a:lnSpc>
                <a:spcPct val="100000"/>
              </a:lnSpc>
              <a:spcBef>
                <a:spcPts val="0"/>
              </a:spcBef>
              <a:spcAft>
                <a:spcPts val="0"/>
              </a:spcAft>
              <a:buSzPts val="1100"/>
              <a:buNone/>
            </a:pPr>
            <a:r>
              <a:rPr lang="en-IE" dirty="0"/>
              <a:t>“So, how can you begin to protect your data when using AI systems?”</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36cf8e43482_0_4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507" name="Google Shape;507;g36cf8e43482_0_4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dirty="0"/>
              <a:t>Script:</a:t>
            </a:r>
          </a:p>
          <a:p>
            <a:pPr marL="0" lvl="0" indent="0" algn="l" rtl="0">
              <a:lnSpc>
                <a:spcPct val="100000"/>
              </a:lnSpc>
              <a:spcBef>
                <a:spcPts val="0"/>
              </a:spcBef>
              <a:spcAft>
                <a:spcPts val="0"/>
              </a:spcAft>
              <a:buSzPts val="1100"/>
              <a:buNone/>
            </a:pPr>
            <a:r>
              <a:rPr lang="en-IE" b="0" dirty="0"/>
              <a:t>”Hands up who’s ever clicked ’I Agree’ to ‘I have read the Terms and Conditions’ on an app or website without actually having read them? I think we’ve all done this, mostly because they’re so long. Reading Meta's entire policy, for example, would take over an hour. But you don't need to read pages of legal stuff; you just need to know what to look for.”</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“3 quick things to check:</a:t>
            </a:r>
          </a:p>
          <a:p>
            <a:pPr marL="0" lvl="0" indent="0" algn="l" rtl="0">
              <a:lnSpc>
                <a:spcPct val="100000"/>
              </a:lnSpc>
              <a:spcBef>
                <a:spcPts val="0"/>
              </a:spcBef>
              <a:spcAft>
                <a:spcPts val="0"/>
              </a:spcAft>
              <a:buSzPts val="1100"/>
              <a:buNone/>
            </a:pPr>
            <a:r>
              <a:rPr lang="en-IE" b="0" dirty="0"/>
              <a:t>What do they collect? Look for words like location, contacts, microphone, or camera. </a:t>
            </a:r>
          </a:p>
          <a:p>
            <a:pPr marL="0" lvl="0" indent="0" algn="l" rtl="0">
              <a:lnSpc>
                <a:spcPct val="100000"/>
              </a:lnSpc>
              <a:spcBef>
                <a:spcPts val="0"/>
              </a:spcBef>
              <a:spcAft>
                <a:spcPts val="0"/>
              </a:spcAft>
              <a:buSzPts val="1100"/>
              <a:buNone/>
            </a:pPr>
            <a:r>
              <a:rPr lang="en-IE" b="0" dirty="0"/>
              <a:t>Who gets your info? Check if your data is sold to advertisers or used to train AI models. Never click ‘Agree to All’ unless you’ve checked what you’re agreeing to.</a:t>
            </a:r>
          </a:p>
          <a:p>
            <a:pPr marL="0" lvl="0" indent="0" algn="l" rtl="0">
              <a:lnSpc>
                <a:spcPct val="100000"/>
              </a:lnSpc>
              <a:spcBef>
                <a:spcPts val="0"/>
              </a:spcBef>
              <a:spcAft>
                <a:spcPts val="0"/>
              </a:spcAft>
              <a:buSzPts val="1100"/>
              <a:buNone/>
            </a:pPr>
            <a:r>
              <a:rPr lang="en-IE" b="0" dirty="0"/>
              <a:t>Can you delete it? Make sure you can delete your account and wipe your data whenever you want.”</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“A tip is to do a quick search on the policy page for words like "sell," "share," "location," or "third party." It takes 30 seconds then to see where your data actually goes.”</a:t>
            </a:r>
          </a:p>
          <a:p>
            <a:pPr marL="0" lvl="0" indent="0" algn="l" rtl="0">
              <a:lnSpc>
                <a:spcPct val="100000"/>
              </a:lnSpc>
              <a:spcBef>
                <a:spcPts val="0"/>
              </a:spcBef>
              <a:spcAft>
                <a:spcPts val="0"/>
              </a:spcAft>
              <a:buSzPts val="1100"/>
              <a:buNone/>
            </a:pPr>
            <a:endParaRPr lang="en-IE" b="1" dirty="0"/>
          </a:p>
          <a:p>
            <a:pPr marL="0" lvl="0" indent="0" algn="l" rtl="0">
              <a:lnSpc>
                <a:spcPct val="100000"/>
              </a:lnSpc>
              <a:spcBef>
                <a:spcPts val="0"/>
              </a:spcBef>
              <a:spcAft>
                <a:spcPts val="0"/>
              </a:spcAft>
              <a:buSzPts val="1100"/>
              <a:buNone/>
            </a:pPr>
            <a:endParaRPr lang="en-IE"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6cf8e43482_0_4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532" name="Google Shape;532;g36cf8e43482_0_4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dirty="0"/>
              <a:t>Script:</a:t>
            </a:r>
            <a:endParaRPr lang="en-IE" dirty="0"/>
          </a:p>
          <a:p>
            <a:pPr marL="0" lvl="0" indent="0" algn="l" rtl="0">
              <a:lnSpc>
                <a:spcPct val="100000"/>
              </a:lnSpc>
              <a:spcBef>
                <a:spcPts val="0"/>
              </a:spcBef>
              <a:spcAft>
                <a:spcPts val="0"/>
              </a:spcAft>
              <a:buSzPts val="1100"/>
              <a:buNone/>
            </a:pPr>
            <a:r>
              <a:rPr lang="en-IE" dirty="0"/>
              <a:t>“Check your privacy settings.”</a:t>
            </a:r>
          </a:p>
          <a:p>
            <a:pPr marL="0" lvl="0" indent="0" algn="l" rtl="0">
              <a:lnSpc>
                <a:spcPct val="100000"/>
              </a:lnSpc>
              <a:spcBef>
                <a:spcPts val="0"/>
              </a:spcBef>
              <a:spcAft>
                <a:spcPts val="0"/>
              </a:spcAft>
              <a:buSzPts val="1100"/>
              <a:buNone/>
            </a:pPr>
            <a:br>
              <a:rPr lang="en-IE" dirty="0"/>
            </a:br>
            <a:r>
              <a:rPr lang="en-IE" dirty="0"/>
              <a:t>“Look at an AI service’s privacy and data settings and understand what happens to your chats, uploads and feedback.”</a:t>
            </a:r>
          </a:p>
          <a:p>
            <a:pPr marL="0" lvl="0" indent="0" algn="l" rtl="0">
              <a:lnSpc>
                <a:spcPct val="100000"/>
              </a:lnSpc>
              <a:spcBef>
                <a:spcPts val="0"/>
              </a:spcBef>
              <a:spcAft>
                <a:spcPts val="0"/>
              </a:spcAft>
              <a:buSzPts val="1100"/>
              <a:buNone/>
            </a:pPr>
            <a:r>
              <a:rPr lang="en-IE" dirty="0"/>
              <a:t>“Review these settings regularly. They can affect how your information is collected or shared.”</a:t>
            </a:r>
          </a:p>
          <a:p>
            <a:pPr marL="0" lvl="0" indent="0" algn="l" rtl="0">
              <a:lnSpc>
                <a:spcPct val="100000"/>
              </a:lnSpc>
              <a:spcBef>
                <a:spcPts val="0"/>
              </a:spcBef>
              <a:spcAft>
                <a:spcPts val="0"/>
              </a:spcAft>
              <a:buSzPts val="1100"/>
              <a:buNone/>
            </a:pPr>
            <a:r>
              <a:rPr lang="en-IE" dirty="0"/>
              <a:t>“Change them, if necessary, to protect your data to the greatest extent possible.”</a:t>
            </a:r>
          </a:p>
          <a:p>
            <a:pPr marL="0" lvl="0" indent="0" algn="l" rtl="0">
              <a:lnSpc>
                <a:spcPct val="100000"/>
              </a:lnSpc>
              <a:spcBef>
                <a:spcPts val="0"/>
              </a:spcBef>
              <a:spcAft>
                <a:spcPts val="0"/>
              </a:spcAft>
              <a:buSzPts val="1100"/>
              <a:buNone/>
            </a:pPr>
            <a:r>
              <a:rPr lang="en-IE" dirty="0"/>
              <a:t>”For example, in GenAI platforms, if you can, opt out of having your data train the AI model, and don’t save chats unless you plan to use them again.”</a:t>
            </a: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6cf8e43482_0_4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519" name="Google Shape;519;g36cf8e43482_0_4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dirty="0"/>
              <a:t>Script:</a:t>
            </a:r>
            <a:r>
              <a:rPr lang="en-IE" b="1" dirty="0"/>
              <a:t> </a:t>
            </a:r>
            <a:endParaRPr lang="en-IE" dirty="0"/>
          </a:p>
          <a:p>
            <a:pPr marL="0" lvl="0" indent="0" algn="l" rtl="0">
              <a:lnSpc>
                <a:spcPct val="100000"/>
              </a:lnSpc>
              <a:spcBef>
                <a:spcPts val="0"/>
              </a:spcBef>
              <a:spcAft>
                <a:spcPts val="0"/>
              </a:spcAft>
              <a:buSzPts val="1100"/>
              <a:buNone/>
            </a:pPr>
            <a:r>
              <a:rPr lang="en-IE" dirty="0"/>
              <a:t>“Always watch what you share. Don’t put private information into an AI chatbot, such as your name, address, phone number, passwords, school details, or private photos. What you share may be stored or used in ways you don’t expect.” </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b="1" dirty="0"/>
              <a:t>“Protect other people’s privacy too.” </a:t>
            </a:r>
            <a:br>
              <a:rPr lang="en-IE" dirty="0"/>
            </a:br>
            <a:r>
              <a:rPr lang="en-IE" dirty="0"/>
              <a:t>“Before uploading a friend’s photo, message, voice recording or personal story, ask: “Would they be okay with this?” Don't use AI to create or alter someone’s image or voice without their permission.”</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“Use the “Would I post this publicly?” test. </a:t>
            </a:r>
            <a:br>
              <a:rPr lang="en-IE" dirty="0"/>
            </a:br>
            <a:r>
              <a:rPr lang="en-IE" dirty="0"/>
              <a:t>Before entering something into an AI tool, imagine it appearing online with your name attached. If you’d be uncomfortable with that, don’t share it. When in doubt, remove identifying details or ask a trusted adult/teacher for advice.”</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“Don’t assume AI knows what’s private. Most AI models treat the text, images, or code you give them as training data. That means if you share private messages, family photos, or personal passwords with an AI, that information could easily leak or end up showing up in someone else's answers later."</a:t>
            </a:r>
          </a:p>
          <a:p>
            <a:pPr marL="0" lvl="0" indent="0" algn="l" rtl="0">
              <a:lnSpc>
                <a:spcPct val="100000"/>
              </a:lnSpc>
              <a:spcBef>
                <a:spcPts val="0"/>
              </a:spcBef>
              <a:spcAft>
                <a:spcPts val="0"/>
              </a:spcAft>
              <a:buSzPts val="1100"/>
              <a:buNone/>
            </a:pPr>
            <a:endParaRPr lang="en-IE"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292a9318ef1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11" name="Google Shape;411;g292a9318ef1_0_1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01600" algn="l" rtl="0">
              <a:lnSpc>
                <a:spcPct val="100000"/>
              </a:lnSpc>
              <a:spcBef>
                <a:spcPts val="0"/>
              </a:spcBef>
              <a:spcAft>
                <a:spcPts val="0"/>
              </a:spcAft>
              <a:buSzPts val="1100"/>
              <a:buFont typeface="Arial"/>
              <a:buNone/>
            </a:pPr>
            <a:r>
              <a:rPr lang="en-IE" b="0" dirty="0"/>
              <a:t>Script:</a:t>
            </a:r>
          </a:p>
          <a:p>
            <a:pPr marL="171450" lvl="0" indent="-101600" algn="l" rtl="0">
              <a:lnSpc>
                <a:spcPct val="100000"/>
              </a:lnSpc>
              <a:spcBef>
                <a:spcPts val="0"/>
              </a:spcBef>
              <a:spcAft>
                <a:spcPts val="0"/>
              </a:spcAft>
              <a:buSzPts val="1100"/>
              <a:buFont typeface="Arial"/>
              <a:buNone/>
            </a:pPr>
            <a:r>
              <a:rPr lang="en-IE" dirty="0"/>
              <a:t>"There's a famous phrase: 'We see things not as they are, but as we are.’” </a:t>
            </a:r>
          </a:p>
          <a:p>
            <a:pPr marL="171450" lvl="0" indent="-101600" algn="l" rtl="0">
              <a:lnSpc>
                <a:spcPct val="100000"/>
              </a:lnSpc>
              <a:spcBef>
                <a:spcPts val="0"/>
              </a:spcBef>
              <a:spcAft>
                <a:spcPts val="0"/>
              </a:spcAft>
              <a:buSzPts val="1100"/>
              <a:buFont typeface="Arial"/>
              <a:buNone/>
            </a:pPr>
            <a:r>
              <a:rPr lang="en-IE" dirty="0"/>
              <a:t>“In simple terms,</a:t>
            </a:r>
            <a:r>
              <a:rPr lang="en-IE" b="1" dirty="0"/>
              <a:t> bias </a:t>
            </a:r>
            <a:r>
              <a:rPr lang="en-IE" dirty="0"/>
              <a:t>means having a unfair preference for or against something, often based on personal opinions rather than objective facts.”</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r>
              <a:rPr lang="en-IE" dirty="0"/>
              <a:t>“AI models don't think independently; they learn exclusively from human data. If the historical data we feed into an AI contains human biases, stereotypes, or missing information, the AI can end up magnifying our existing flaws. This is a real concern.”</a:t>
            </a:r>
            <a:br>
              <a:rPr lang="en-IE" dirty="0"/>
            </a:br>
            <a:br>
              <a:rPr lang="en-IE" dirty="0"/>
            </a:b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292a9318ef1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20" name="Google Shape;420;g292a9318ef1_0_1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01600" algn="l" rtl="0">
              <a:lnSpc>
                <a:spcPct val="100000"/>
              </a:lnSpc>
              <a:spcBef>
                <a:spcPts val="0"/>
              </a:spcBef>
              <a:spcAft>
                <a:spcPts val="0"/>
              </a:spcAft>
              <a:buSzPts val="1100"/>
              <a:buFont typeface="Arial"/>
              <a:buNone/>
            </a:pPr>
            <a:r>
              <a:rPr lang="en-IE" b="0" dirty="0"/>
              <a:t>Activity:</a:t>
            </a:r>
          </a:p>
          <a:p>
            <a:pPr marL="171450" lvl="0" indent="-101600" algn="l" rtl="0">
              <a:lnSpc>
                <a:spcPct val="100000"/>
              </a:lnSpc>
              <a:spcBef>
                <a:spcPts val="0"/>
              </a:spcBef>
              <a:spcAft>
                <a:spcPts val="0"/>
              </a:spcAft>
              <a:buSzPts val="1100"/>
              <a:buFont typeface="Arial"/>
              <a:buNone/>
            </a:pPr>
            <a:r>
              <a:rPr lang="en-IE" dirty="0"/>
              <a:t>“Does it actually matter in the real world? Let's test that out. Turn to the person sitting next to you, take two minutes, and try to identify three different types of bias. Think about personal opinions, historical patterns, or who might be left out of a dataset.”</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r>
              <a:rPr lang="en-IE" dirty="0"/>
              <a:t>(Help students pair up and invite 3-5 groups to give their top-ranked answer)</a:t>
            </a:r>
          </a:p>
          <a:p>
            <a:pPr marL="171450" lvl="0" indent="-101600" algn="l" rtl="0">
              <a:lnSpc>
                <a:spcPct val="100000"/>
              </a:lnSpc>
              <a:spcBef>
                <a:spcPts val="0"/>
              </a:spcBef>
              <a:spcAft>
                <a:spcPts val="0"/>
              </a:spcAft>
              <a:buSzPts val="1100"/>
              <a:buFont typeface="Arial"/>
              <a:buNone/>
            </a:pPr>
            <a:r>
              <a:rPr lang="en-IE" dirty="0"/>
              <a:t>(Examples might be bias on the grounds of race &amp; ethnicity, gender, age, socioeconomic status, or affinity (preferring people like us))</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r>
              <a:rPr lang="en-IE" dirty="0"/>
              <a:t>“When biases such as these get baked into computer code, they aren't just minor tech glitches; they have real-world consequences for real people.”</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r>
              <a:rPr lang="en-IE" dirty="0"/>
              <a:t>”In </a:t>
            </a:r>
            <a:r>
              <a:rPr lang="en-IE" b="1" dirty="0"/>
              <a:t>job hiring</a:t>
            </a:r>
            <a:r>
              <a:rPr lang="en-IE" dirty="0"/>
              <a:t>, if an AI screens CVs using past company data that mostly favoured men, it might automatically filter out qualified female applicants.”</a:t>
            </a:r>
            <a:br>
              <a:rPr lang="en-IE" dirty="0"/>
            </a:br>
            <a:endParaRPr lang="en-IE" dirty="0"/>
          </a:p>
          <a:p>
            <a:pPr marL="171450" lvl="0" indent="-101600" algn="l" rtl="0">
              <a:lnSpc>
                <a:spcPct val="100000"/>
              </a:lnSpc>
              <a:spcBef>
                <a:spcPts val="0"/>
              </a:spcBef>
              <a:spcAft>
                <a:spcPts val="0"/>
              </a:spcAft>
              <a:buSzPts val="1100"/>
              <a:buFont typeface="Arial"/>
              <a:buNone/>
            </a:pPr>
            <a:r>
              <a:rPr lang="en-IE" dirty="0"/>
              <a:t>“In </a:t>
            </a:r>
            <a:r>
              <a:rPr lang="en-IE" b="1" dirty="0"/>
              <a:t>law enforcement and justice</a:t>
            </a:r>
            <a:r>
              <a:rPr lang="en-IE" dirty="0"/>
              <a:t>, facial recognition tools trained mostly on light-skinned faces have much higher error rates for darker skin tones, leading to wrongful identifications or arrests.”</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r>
              <a:rPr lang="en-IE" dirty="0"/>
              <a:t>”And in </a:t>
            </a:r>
            <a:r>
              <a:rPr lang="en-IE" b="1" dirty="0"/>
              <a:t>banking and money</a:t>
            </a:r>
            <a:r>
              <a:rPr lang="en-IE" dirty="0"/>
              <a:t>, if an AI decides who gets a phone contract or a bank loan, it might automatically reject someone just because of where they live or historical income inequalities, making it harder for certain people to get fair financial opportunities.”</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958ED-9447-041F-326A-B6E8489EEA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458A36-4094-E351-9A85-4C54AC6E5303}"/>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F9FD5A19-FACC-D764-CC49-296B4FA1FA8A}"/>
              </a:ext>
            </a:extLst>
          </p:cNvPr>
          <p:cNvSpPr>
            <a:spLocks noGrp="1"/>
          </p:cNvSpPr>
          <p:nvPr>
            <p:ph type="body" idx="1"/>
          </p:nvPr>
        </p:nvSpPr>
        <p:spPr/>
        <p:txBody>
          <a:bodyPr/>
          <a:lstStyle/>
          <a:p>
            <a:pPr marL="158750" indent="0">
              <a:buNone/>
            </a:pPr>
            <a:r>
              <a:rPr lang="en-IE" b="0" dirty="0">
                <a:solidFill>
                  <a:schemeClr val="tx1"/>
                </a:solidFill>
              </a:rPr>
              <a:t>Script:</a:t>
            </a:r>
            <a:br>
              <a:rPr lang="en-IE" dirty="0">
                <a:solidFill>
                  <a:schemeClr val="tx1"/>
                </a:solidFill>
              </a:rPr>
            </a:br>
            <a:r>
              <a:rPr lang="en-IE" dirty="0">
                <a:solidFill>
                  <a:schemeClr val="tx1"/>
                </a:solidFill>
              </a:rPr>
              <a:t>“By the end of this lesson, you should be able to:</a:t>
            </a:r>
          </a:p>
          <a:p>
            <a:pPr marL="158750" indent="0">
              <a:buNone/>
            </a:pPr>
            <a:r>
              <a:rPr lang="en-IE" dirty="0">
                <a:solidFill>
                  <a:schemeClr val="tx1"/>
                </a:solidFill>
              </a:rPr>
              <a:t>explain what AI is,</a:t>
            </a:r>
          </a:p>
          <a:p>
            <a:pPr marL="158750" indent="0">
              <a:buNone/>
            </a:pPr>
            <a:r>
              <a:rPr lang="en-IE" dirty="0">
                <a:solidFill>
                  <a:schemeClr val="tx1"/>
                </a:solidFill>
              </a:rPr>
              <a:t>identify where AI shows up in your daily life,</a:t>
            </a:r>
          </a:p>
          <a:p>
            <a:pPr marL="158750" indent="0">
              <a:buNone/>
            </a:pPr>
            <a:r>
              <a:rPr lang="en-IE" dirty="0">
                <a:solidFill>
                  <a:schemeClr val="tx1"/>
                </a:solidFill>
              </a:rPr>
              <a:t>And list some of the ethical and privacy concerns related to AI” </a:t>
            </a:r>
            <a:br>
              <a:rPr lang="en-IE" dirty="0">
                <a:solidFill>
                  <a:schemeClr val="tx1"/>
                </a:solidFill>
              </a:rPr>
            </a:br>
            <a:endParaRPr lang="en-IE" dirty="0">
              <a:solidFill>
                <a:schemeClr val="tx1"/>
              </a:solidFill>
            </a:endParaRPr>
          </a:p>
          <a:p>
            <a:pPr marL="158750" indent="0">
              <a:buNone/>
            </a:pPr>
            <a:r>
              <a:rPr lang="en-IE" dirty="0">
                <a:solidFill>
                  <a:schemeClr val="tx1"/>
                </a:solidFill>
              </a:rPr>
              <a:t>“Importantly, we’ll start thinking critically about it (considering the positive and negative aspects of AI), not just using it blindly.”</a:t>
            </a:r>
          </a:p>
          <a:p>
            <a:endParaRPr lang="en-US" dirty="0"/>
          </a:p>
        </p:txBody>
      </p:sp>
      <p:sp>
        <p:nvSpPr>
          <p:cNvPr id="4" name="Slide Number Placeholder 3">
            <a:extLst>
              <a:ext uri="{FF2B5EF4-FFF2-40B4-BE49-F238E27FC236}">
                <a16:creationId xmlns:a16="http://schemas.microsoft.com/office/drawing/2014/main" id="{458A716E-BD94-B7ED-F44D-DAD98902A68B}"/>
              </a:ext>
            </a:extLst>
          </p:cNvPr>
          <p:cNvSpPr>
            <a:spLocks noGrp="1"/>
          </p:cNvSpPr>
          <p:nvPr>
            <p:ph type="sldNum" sz="quarter" idx="5"/>
          </p:nvPr>
        </p:nvSpPr>
        <p:spPr/>
        <p:txBody>
          <a:bodyPr/>
          <a:lstStyle/>
          <a:p>
            <a:fld id="{6D94FB56-E90D-DD42-905D-CFB533F77791}" type="slidenum">
              <a:rPr lang="en-US" smtClean="0"/>
              <a:t>3</a:t>
            </a:fld>
            <a:endParaRPr lang="en-US"/>
          </a:p>
        </p:txBody>
      </p:sp>
    </p:spTree>
    <p:extLst>
      <p:ext uri="{BB962C8B-B14F-4D97-AF65-F5344CB8AC3E}">
        <p14:creationId xmlns:p14="http://schemas.microsoft.com/office/powerpoint/2010/main" val="24486218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544" name="Google Shape;544;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dirty="0"/>
              <a:t>Script:</a:t>
            </a:r>
          </a:p>
          <a:p>
            <a:pPr marL="0" lvl="0" indent="0" algn="l" rtl="0">
              <a:lnSpc>
                <a:spcPct val="100000"/>
              </a:lnSpc>
              <a:spcBef>
                <a:spcPts val="0"/>
              </a:spcBef>
              <a:spcAft>
                <a:spcPts val="0"/>
              </a:spcAft>
              <a:buSzPts val="1100"/>
              <a:buNone/>
            </a:pPr>
            <a:r>
              <a:rPr lang="en-IE" dirty="0"/>
              <a:t>"AI is already deciding what we see on our feeds, and how decisions are made about our lives. But just because technology </a:t>
            </a:r>
            <a:r>
              <a:rPr lang="en-IE" i="1" dirty="0"/>
              <a:t>can</a:t>
            </a:r>
            <a:r>
              <a:rPr lang="en-IE" dirty="0"/>
              <a:t> do something doesn't mean it </a:t>
            </a:r>
            <a:r>
              <a:rPr lang="en-IE" i="1" dirty="0"/>
              <a:t>should</a:t>
            </a:r>
            <a:r>
              <a:rPr lang="en-IE" dirty="0"/>
              <a:t>.”</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“Ethics is simply asking: is this fair, is it safe, and who is being affected? Now, we’re going to look at an example of the hidden rules, risks, and real-world impact behind the AI tools we use.”</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“Note that this is what ethicists call an ‘edge case’ or an extreme scenario, but it highlights the kind of ethical issues that AI can raise.”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553" name="Google Shape;553;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dirty="0"/>
              <a:t>Activity:</a:t>
            </a:r>
          </a:p>
          <a:p>
            <a:pPr marL="0" lvl="0" indent="0" algn="l" rtl="0">
              <a:lnSpc>
                <a:spcPct val="100000"/>
              </a:lnSpc>
              <a:spcBef>
                <a:spcPts val="0"/>
              </a:spcBef>
              <a:spcAft>
                <a:spcPts val="0"/>
              </a:spcAft>
              <a:buSzPts val="1100"/>
              <a:buNone/>
            </a:pPr>
            <a:r>
              <a:rPr lang="en-IE" b="0" dirty="0"/>
              <a:t>"This scenario comes from the Moral Machine, an online experiment run by researchers at the Massachusetts Institute of Technology in the U.S. They built it to gather human opinions from around the world on how AI in self-driving cars should be programmed to make split-second ethical choices when a crash is unavoidable.”</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Class Activity: "Take a look at the screen. A self-driving car is heading towards a pedestrian crossing and can't stop in time:</a:t>
            </a:r>
          </a:p>
          <a:p>
            <a:pPr marL="0" lvl="0" indent="0" algn="l" rtl="0">
              <a:lnSpc>
                <a:spcPct val="100000"/>
              </a:lnSpc>
              <a:spcBef>
                <a:spcPts val="0"/>
              </a:spcBef>
              <a:spcAft>
                <a:spcPts val="0"/>
              </a:spcAft>
              <a:buSzPts val="1100"/>
              <a:buNone/>
            </a:pPr>
            <a:r>
              <a:rPr lang="en-IE" b="0" dirty="0"/>
              <a:t>Option A: Stay straight, which results in 2 dogs and 1 cat being killed.</a:t>
            </a:r>
          </a:p>
          <a:p>
            <a:pPr marL="0" lvl="0" indent="0" algn="l" rtl="0">
              <a:lnSpc>
                <a:spcPct val="100000"/>
              </a:lnSpc>
              <a:spcBef>
                <a:spcPts val="0"/>
              </a:spcBef>
              <a:spcAft>
                <a:spcPts val="0"/>
              </a:spcAft>
              <a:buSzPts val="1100"/>
              <a:buNone/>
            </a:pPr>
            <a:r>
              <a:rPr lang="en-IE" b="0" dirty="0"/>
              <a:t>Option B: Swerve into the next lane, which results in 1 human being killed.”</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“Let's take a quick vote: Raise your hand for Option A.” (Pause) </a:t>
            </a:r>
          </a:p>
          <a:p>
            <a:pPr marL="0" lvl="0" indent="0" algn="l" rtl="0">
              <a:lnSpc>
                <a:spcPct val="100000"/>
              </a:lnSpc>
              <a:spcBef>
                <a:spcPts val="0"/>
              </a:spcBef>
              <a:spcAft>
                <a:spcPts val="0"/>
              </a:spcAft>
              <a:buSzPts val="1100"/>
              <a:buNone/>
            </a:pPr>
            <a:r>
              <a:rPr lang="en-IE" b="0" dirty="0"/>
              <a:t>“Now raise your hand for Option B”. (Pause)</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Discussion prompt: “What made you select your preferred course of action for the car?” </a:t>
            </a:r>
            <a:br>
              <a:rPr lang="en-IE" b="0" dirty="0"/>
            </a:br>
            <a:r>
              <a:rPr lang="en-IE" b="0" dirty="0"/>
              <a:t>”Do you think people in other countries would make the same choice?”</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(Students can look at the Moral Machine website in their own time later and see how selections for actions in crash scenarios vary substantially by country because they’re shaped that that country’s/society’s particular values).</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Wrap-up: "Notice how people in this room might disagree. If humans can't even agree on the 'right' choice, how are programmers supposed to code an AI to make that decision in a fraction of a second?”</a:t>
            </a:r>
          </a:p>
          <a:p>
            <a:pPr marL="0" lvl="0" indent="0" algn="l" rtl="0">
              <a:lnSpc>
                <a:spcPct val="100000"/>
              </a:lnSpc>
              <a:spcBef>
                <a:spcPts val="0"/>
              </a:spcBef>
              <a:spcAft>
                <a:spcPts val="0"/>
              </a:spcAft>
              <a:buSzPts val="1100"/>
              <a:buNone/>
            </a:pPr>
            <a:br>
              <a:rPr lang="en-IE" b="0" dirty="0"/>
            </a:br>
            <a:r>
              <a:rPr lang="en-IE" b="0" dirty="0"/>
              <a:t>“This activity highlights how ethics must be central to AI development and use, and it must reflect societal values.”</a:t>
            </a:r>
          </a:p>
          <a:p>
            <a:pPr marL="0" lvl="0" indent="0" algn="l" rtl="0">
              <a:lnSpc>
                <a:spcPct val="100000"/>
              </a:lnSpc>
              <a:spcBef>
                <a:spcPts val="0"/>
              </a:spcBef>
              <a:spcAft>
                <a:spcPts val="0"/>
              </a:spcAft>
              <a:buSzPts val="1100"/>
              <a:buNone/>
            </a:pPr>
            <a:endParaRPr lang="en-IE" b="1"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292a9318ef1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564" name="Google Shape;564;g292a9318ef1_0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dirty="0"/>
              <a:t>Script:</a:t>
            </a:r>
            <a:br>
              <a:rPr lang="en-IE" b="1" dirty="0"/>
            </a:br>
            <a:r>
              <a:rPr lang="en-IE" b="0" dirty="0"/>
              <a:t>”We’ve learnt today that AI is prevalent in our lives and features in many of the everyday products and services that we and others use.”</a:t>
            </a:r>
            <a:br>
              <a:rPr lang="en-IE" b="0" dirty="0"/>
            </a:br>
            <a:r>
              <a:rPr lang="en-IE" b="0" dirty="0"/>
              <a:t>“AI brings massive benefits to our everyday lives, businesses, and society, from solving complex problems to saving us time.”</a:t>
            </a:r>
            <a:br>
              <a:rPr lang="en-IE" b="0" dirty="0"/>
            </a:br>
            <a:r>
              <a:rPr lang="en-IE" b="0" dirty="0"/>
              <a:t>“But those benefits must be balanced with the real ethical risks, like privacy and fairness. That's why AI shouldn't just be shaped by tech companies; it's vital that everyone – including all of you – has a voice in how AI is built and used. The ADAPT Centre’s #</a:t>
            </a:r>
            <a:r>
              <a:rPr lang="en-IE" b="0" dirty="0" err="1"/>
              <a:t>DiscussAI</a:t>
            </a:r>
            <a:r>
              <a:rPr lang="en-IE" b="0" dirty="0"/>
              <a:t> campaign is designed to enable a national conversation on AI in Ireland and has already engaged more than 80,000 people in communities across Ireland in conversations on AI since 2021. Keep an eye on its website for upcoming events.”</a:t>
            </a: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a:extLst>
            <a:ext uri="{FF2B5EF4-FFF2-40B4-BE49-F238E27FC236}">
              <a16:creationId xmlns:a16="http://schemas.microsoft.com/office/drawing/2014/main" id="{F44792E3-9114-224E-E59A-CEE70AB4F2F5}"/>
            </a:ext>
          </a:extLst>
        </p:cNvPr>
        <p:cNvGrpSpPr/>
        <p:nvPr/>
      </p:nvGrpSpPr>
      <p:grpSpPr>
        <a:xfrm>
          <a:off x="0" y="0"/>
          <a:ext cx="0" cy="0"/>
          <a:chOff x="0" y="0"/>
          <a:chExt cx="0" cy="0"/>
        </a:xfrm>
      </p:grpSpPr>
      <p:sp>
        <p:nvSpPr>
          <p:cNvPr id="262" name="Google Shape;262;g36cf8e43482_0_0:notes">
            <a:extLst>
              <a:ext uri="{FF2B5EF4-FFF2-40B4-BE49-F238E27FC236}">
                <a16:creationId xmlns:a16="http://schemas.microsoft.com/office/drawing/2014/main" id="{CF5E2C15-E824-5BF7-3990-27680E9B01D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600"/>
              </a:spcBef>
              <a:spcAft>
                <a:spcPts val="0"/>
              </a:spcAft>
              <a:buSzPts val="1100"/>
              <a:buNone/>
            </a:pPr>
            <a:r>
              <a:rPr lang="en-IE" sz="1200" dirty="0">
                <a:solidFill>
                  <a:schemeClr val="dk1"/>
                </a:solidFill>
                <a:latin typeface="Calibri"/>
                <a:ea typeface="Calibri"/>
                <a:cs typeface="Calibri"/>
                <a:sym typeface="Calibri"/>
              </a:rPr>
              <a:t>Activity:</a:t>
            </a:r>
            <a:br>
              <a:rPr lang="en-IE" sz="1200" dirty="0">
                <a:solidFill>
                  <a:schemeClr val="dk1"/>
                </a:solidFill>
                <a:latin typeface="Calibri"/>
                <a:ea typeface="Calibri"/>
                <a:cs typeface="Calibri"/>
                <a:sym typeface="Calibri"/>
              </a:rPr>
            </a:br>
            <a:r>
              <a:rPr lang="en-IE" sz="1200" dirty="0">
                <a:solidFill>
                  <a:schemeClr val="dk1"/>
                </a:solidFill>
                <a:latin typeface="Calibri"/>
                <a:ea typeface="Calibri"/>
                <a:cs typeface="Calibri"/>
                <a:sym typeface="Calibri"/>
              </a:rPr>
              <a:t>“To wrap up, I'm going to ask you to take a couple of minutes to revisit our </a:t>
            </a:r>
            <a:r>
              <a:rPr lang="en-IE" sz="1200" dirty="0" err="1">
                <a:solidFill>
                  <a:schemeClr val="dk1"/>
                </a:solidFill>
                <a:latin typeface="Calibri"/>
                <a:ea typeface="Calibri"/>
                <a:cs typeface="Calibri"/>
                <a:sym typeface="Calibri"/>
              </a:rPr>
              <a:t>Mentimeter</a:t>
            </a:r>
            <a:r>
              <a:rPr lang="en-IE" sz="1200" dirty="0">
                <a:solidFill>
                  <a:schemeClr val="dk1"/>
                </a:solidFill>
                <a:latin typeface="Calibri"/>
                <a:ea typeface="Calibri"/>
                <a:cs typeface="Calibri"/>
                <a:sym typeface="Calibri"/>
              </a:rPr>
              <a:t> quiz. This will help the people at ADAPT check if this workshop achieved its learning goals for you today and make changes for future workshops, if necessary.”</a:t>
            </a:r>
          </a:p>
          <a:p>
            <a:pPr marL="0" lvl="0" indent="0" algn="l" rtl="0">
              <a:lnSpc>
                <a:spcPct val="115000"/>
              </a:lnSpc>
              <a:spcBef>
                <a:spcPts val="1600"/>
              </a:spcBef>
              <a:spcAft>
                <a:spcPts val="0"/>
              </a:spcAft>
              <a:buSzPts val="1100"/>
              <a:buNone/>
            </a:pPr>
            <a:r>
              <a:rPr lang="en-IE" sz="1200" dirty="0">
                <a:solidFill>
                  <a:schemeClr val="dk1"/>
                </a:solidFill>
                <a:latin typeface="Calibri"/>
                <a:ea typeface="Calibri"/>
                <a:cs typeface="Calibri"/>
                <a:sym typeface="Calibri"/>
              </a:rPr>
              <a:t>“To help us measure that, please take out your devices, scan the NEW QR code here on screen, and complete the quiz. Thank you.”</a:t>
            </a:r>
            <a:endParaRPr sz="1200" dirty="0">
              <a:solidFill>
                <a:schemeClr val="dk1"/>
              </a:solidFill>
              <a:latin typeface="Calibri"/>
              <a:ea typeface="Calibri"/>
              <a:cs typeface="Calibri"/>
              <a:sym typeface="Calibri"/>
            </a:endParaRPr>
          </a:p>
        </p:txBody>
      </p:sp>
      <p:sp>
        <p:nvSpPr>
          <p:cNvPr id="263" name="Google Shape;263;g36cf8e43482_0_0:notes">
            <a:extLst>
              <a:ext uri="{FF2B5EF4-FFF2-40B4-BE49-F238E27FC236}">
                <a16:creationId xmlns:a16="http://schemas.microsoft.com/office/drawing/2014/main" id="{147B496E-8BE9-A13E-5F5F-2F3C5A51DF2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22121984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C9246401-E57D-4FB8-8436-E9B5C8594B6F}"/>
            </a:ext>
          </a:extLst>
        </p:cNvPr>
        <p:cNvGrpSpPr/>
        <p:nvPr/>
      </p:nvGrpSpPr>
      <p:grpSpPr>
        <a:xfrm>
          <a:off x="0" y="0"/>
          <a:ext cx="0" cy="0"/>
          <a:chOff x="0" y="0"/>
          <a:chExt cx="0" cy="0"/>
        </a:xfrm>
      </p:grpSpPr>
      <p:sp>
        <p:nvSpPr>
          <p:cNvPr id="223" name="Google Shape;223;g35f7d15afe0_2_60:notes">
            <a:extLst>
              <a:ext uri="{FF2B5EF4-FFF2-40B4-BE49-F238E27FC236}">
                <a16:creationId xmlns:a16="http://schemas.microsoft.com/office/drawing/2014/main" id="{C261437F-76E5-466C-3E81-E9B149CE9F3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IE" b="0" dirty="0"/>
              <a:t>Script:</a:t>
            </a:r>
          </a:p>
          <a:p>
            <a:pPr marL="0" marR="0" lvl="0" indent="0" algn="l" rtl="0">
              <a:lnSpc>
                <a:spcPct val="100000"/>
              </a:lnSpc>
              <a:spcBef>
                <a:spcPts val="0"/>
              </a:spcBef>
              <a:spcAft>
                <a:spcPts val="0"/>
              </a:spcAft>
              <a:buClr>
                <a:schemeClr val="dk1"/>
              </a:buClr>
              <a:buSzPts val="1200"/>
              <a:buFont typeface="Calibri"/>
              <a:buNone/>
            </a:pPr>
            <a:r>
              <a:rPr lang="en-IE" b="0" dirty="0"/>
              <a:t>“That's it for our taster workshop!"</a:t>
            </a:r>
            <a:br>
              <a:rPr lang="en-IE" b="0" dirty="0"/>
            </a:br>
            <a:endParaRPr lang="en-IE" b="0" dirty="0"/>
          </a:p>
          <a:p>
            <a:pPr marL="0" marR="0" lvl="0" indent="0" algn="l" rtl="0">
              <a:lnSpc>
                <a:spcPct val="100000"/>
              </a:lnSpc>
              <a:spcBef>
                <a:spcPts val="0"/>
              </a:spcBef>
              <a:spcAft>
                <a:spcPts val="0"/>
              </a:spcAft>
              <a:buClr>
                <a:schemeClr val="dk1"/>
              </a:buClr>
              <a:buSzPts val="1200"/>
              <a:buFont typeface="Calibri"/>
              <a:buNone/>
            </a:pPr>
            <a:r>
              <a:rPr lang="en-IE" b="0" dirty="0"/>
              <a:t>“AI literacy </a:t>
            </a:r>
            <a:r>
              <a:rPr lang="en-IE" dirty="0"/>
              <a:t>is the set of skills, knowledge, and critical thinking needed to understand, use, and evaluate artificial intelligence tools effectively and ethically.”</a:t>
            </a:r>
            <a:br>
              <a:rPr lang="en-IE" dirty="0"/>
            </a:br>
            <a:endParaRPr lang="en-IE" dirty="0"/>
          </a:p>
          <a:p>
            <a:pPr marL="0" marR="0" lvl="0" indent="0" algn="l" rtl="0">
              <a:lnSpc>
                <a:spcPct val="100000"/>
              </a:lnSpc>
              <a:spcBef>
                <a:spcPts val="0"/>
              </a:spcBef>
              <a:spcAft>
                <a:spcPts val="0"/>
              </a:spcAft>
              <a:buClr>
                <a:schemeClr val="dk1"/>
              </a:buClr>
              <a:buSzPts val="1200"/>
              <a:buFont typeface="Calibri"/>
              <a:buNone/>
            </a:pPr>
            <a:r>
              <a:rPr lang="en-IE" dirty="0"/>
              <a:t>“It involves knowing how AI systems work, recognising where they are used, evaluating their output for accuracy or bias, and understanding their social and ethical impacts.”</a:t>
            </a:r>
          </a:p>
          <a:p>
            <a:pPr marL="0" marR="0" lvl="0" indent="0" algn="l" rtl="0">
              <a:lnSpc>
                <a:spcPct val="100000"/>
              </a:lnSpc>
              <a:spcBef>
                <a:spcPts val="0"/>
              </a:spcBef>
              <a:spcAft>
                <a:spcPts val="0"/>
              </a:spcAft>
              <a:buClr>
                <a:schemeClr val="dk1"/>
              </a:buClr>
              <a:buSzPts val="1200"/>
              <a:buFont typeface="Calibri"/>
              <a:buNone/>
            </a:pPr>
            <a:endParaRPr lang="en-IE" dirty="0"/>
          </a:p>
          <a:p>
            <a:pPr marL="0" marR="0" lvl="0" indent="0" algn="l" rtl="0">
              <a:lnSpc>
                <a:spcPct val="100000"/>
              </a:lnSpc>
              <a:spcBef>
                <a:spcPts val="0"/>
              </a:spcBef>
              <a:spcAft>
                <a:spcPts val="0"/>
              </a:spcAft>
              <a:buClr>
                <a:schemeClr val="dk1"/>
              </a:buClr>
              <a:buSzPts val="1200"/>
              <a:buFont typeface="Calibri"/>
              <a:buNone/>
            </a:pPr>
            <a:r>
              <a:rPr lang="en-IE" dirty="0"/>
              <a:t>”Nobody has perfect AI literacy, but today you have enhanced yours. Well done!”</a:t>
            </a:r>
          </a:p>
          <a:p>
            <a:pPr marL="0" marR="0" lvl="0" indent="0" algn="l" rtl="0">
              <a:lnSpc>
                <a:spcPct val="100000"/>
              </a:lnSpc>
              <a:spcBef>
                <a:spcPts val="0"/>
              </a:spcBef>
              <a:spcAft>
                <a:spcPts val="0"/>
              </a:spcAft>
              <a:buClr>
                <a:schemeClr val="dk1"/>
              </a:buClr>
              <a:buSzPts val="1200"/>
              <a:buFont typeface="Calibri"/>
              <a:buNone/>
            </a:pPr>
            <a:endParaRPr lang="en-IE" dirty="0"/>
          </a:p>
          <a:p>
            <a:pPr marL="0" marR="0" lvl="0" indent="0" algn="l" rtl="0">
              <a:lnSpc>
                <a:spcPct val="100000"/>
              </a:lnSpc>
              <a:spcBef>
                <a:spcPts val="0"/>
              </a:spcBef>
              <a:spcAft>
                <a:spcPts val="0"/>
              </a:spcAft>
              <a:buClr>
                <a:schemeClr val="dk1"/>
              </a:buClr>
              <a:buSzPts val="1200"/>
              <a:buFont typeface="Calibri"/>
              <a:buNone/>
            </a:pPr>
            <a:r>
              <a:rPr lang="en-IE" dirty="0"/>
              <a:t>(Tell students that they’ll learn more in subsequent modules, if you plan to do them – see the web link for resources)</a:t>
            </a: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224" name="Google Shape;224;g35f7d15afe0_2_60:notes">
            <a:extLst>
              <a:ext uri="{FF2B5EF4-FFF2-40B4-BE49-F238E27FC236}">
                <a16:creationId xmlns:a16="http://schemas.microsoft.com/office/drawing/2014/main" id="{13B456C8-2CA6-6EFB-8E46-60DDF41CEBF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1761384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6cf8e4348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600"/>
              </a:spcBef>
              <a:spcAft>
                <a:spcPts val="0"/>
              </a:spcAft>
              <a:buSzPts val="1100"/>
              <a:buNone/>
            </a:pPr>
            <a:r>
              <a:rPr lang="en-IE" sz="1200" b="0" dirty="0"/>
              <a:t>Activity:</a:t>
            </a:r>
          </a:p>
          <a:p>
            <a:pPr marL="0" lvl="0" indent="0" algn="l" rtl="0">
              <a:lnSpc>
                <a:spcPct val="100000"/>
              </a:lnSpc>
              <a:spcBef>
                <a:spcPts val="1600"/>
              </a:spcBef>
              <a:spcAft>
                <a:spcPts val="0"/>
              </a:spcAft>
              <a:buSzPts val="1100"/>
              <a:buNone/>
            </a:pPr>
            <a:r>
              <a:rPr lang="en-IE" sz="1200" dirty="0"/>
              <a:t>“We want to make sure this workshop achieves its learning goals for you today. To help us measure that, please take out your devices, scan the QR code here on screen, and take three minutes to complete a quick initial quiz on </a:t>
            </a:r>
            <a:r>
              <a:rPr lang="en-IE" sz="1200" dirty="0" err="1"/>
              <a:t>Mentimeter</a:t>
            </a:r>
            <a:r>
              <a:rPr lang="en-IE" sz="1200" dirty="0"/>
              <a:t>. Work through the questions one by one, and then we'll jump right into the material.”</a:t>
            </a:r>
            <a:br>
              <a:rPr lang="en-IE" sz="1200" dirty="0"/>
            </a:br>
            <a:br>
              <a:rPr lang="en-IE" sz="1200" dirty="0"/>
            </a:br>
            <a:r>
              <a:rPr lang="en-IE" sz="1200" dirty="0"/>
              <a:t>“Note that no personal information will be collected from you.”</a:t>
            </a:r>
            <a:endParaRPr sz="1200" dirty="0">
              <a:solidFill>
                <a:schemeClr val="dk1"/>
              </a:solidFill>
              <a:latin typeface="Calibri"/>
              <a:ea typeface="Calibri"/>
              <a:cs typeface="Calibri"/>
              <a:sym typeface="Calibri"/>
            </a:endParaRPr>
          </a:p>
        </p:txBody>
      </p:sp>
      <p:sp>
        <p:nvSpPr>
          <p:cNvPr id="263" name="Google Shape;263;g36cf8e4348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None/>
            </a:pPr>
            <a:r>
              <a:rPr lang="en-IE" b="0" dirty="0"/>
              <a:t>Script:</a:t>
            </a:r>
            <a:br>
              <a:rPr lang="en-IE" dirty="0"/>
            </a:br>
            <a:r>
              <a:rPr lang="en-IE" dirty="0"/>
              <a:t>“How might we define AI?”</a:t>
            </a:r>
          </a:p>
          <a:p>
            <a:pPr marL="158750" indent="0">
              <a:buNone/>
            </a:pPr>
            <a:r>
              <a:rPr lang="en-IE" dirty="0"/>
              <a:t>“AI refers to technologies designed to carry out tasks that normally require human intelligence.”</a:t>
            </a:r>
          </a:p>
          <a:p>
            <a:pPr marL="158750" indent="0">
              <a:buNone/>
            </a:pPr>
            <a:r>
              <a:rPr lang="en-IE" dirty="0"/>
              <a:t>“Things like recognising images, understanding language, or solving problems.”</a:t>
            </a:r>
          </a:p>
          <a:p>
            <a:endParaRPr lang="en-US" dirty="0"/>
          </a:p>
        </p:txBody>
      </p:sp>
      <p:sp>
        <p:nvSpPr>
          <p:cNvPr id="4" name="Slide Number Placeholder 3"/>
          <p:cNvSpPr>
            <a:spLocks noGrp="1"/>
          </p:cNvSpPr>
          <p:nvPr>
            <p:ph type="sldNum" sz="quarter" idx="5"/>
          </p:nvPr>
        </p:nvSpPr>
        <p:spPr/>
        <p:txBody>
          <a:bodyPr/>
          <a:lstStyle/>
          <a:p>
            <a:fld id="{6D94FB56-E90D-DD42-905D-CFB533F77791}" type="slidenum">
              <a:rPr lang="en-US" smtClean="0"/>
              <a:t>5</a:t>
            </a:fld>
            <a:endParaRPr lang="en-US"/>
          </a:p>
        </p:txBody>
      </p:sp>
    </p:spTree>
    <p:extLst>
      <p:ext uri="{BB962C8B-B14F-4D97-AF65-F5344CB8AC3E}">
        <p14:creationId xmlns:p14="http://schemas.microsoft.com/office/powerpoint/2010/main" val="1815354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42CD9-5DC4-CD16-143F-B6F19D8FE1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19B2B-4E25-6F1F-D57B-6AA944D983E8}"/>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6CC7F3B-ACC7-6D1F-1D40-61CC59731BBF}"/>
              </a:ext>
            </a:extLst>
          </p:cNvPr>
          <p:cNvSpPr>
            <a:spLocks noGrp="1"/>
          </p:cNvSpPr>
          <p:nvPr>
            <p:ph type="body" idx="1"/>
          </p:nvPr>
        </p:nvSpPr>
        <p:spPr/>
        <p:txBody>
          <a:bodyPr/>
          <a:lstStyle/>
          <a:p>
            <a:pPr marL="158750" indent="0">
              <a:buFontTx/>
              <a:buNone/>
            </a:pPr>
            <a:r>
              <a:rPr lang="en-IE" b="0" dirty="0"/>
              <a:t>Activity:</a:t>
            </a:r>
          </a:p>
          <a:p>
            <a:pPr marL="158750" indent="0">
              <a:buFontTx/>
              <a:buNone/>
            </a:pPr>
            <a:r>
              <a:rPr lang="en-IE" dirty="0"/>
              <a:t>“This short video gives us a simple explanation of AI and highlights some of its uses and limitations.”</a:t>
            </a:r>
          </a:p>
          <a:p>
            <a:pPr marL="158750" indent="0">
              <a:buFontTx/>
              <a:buNone/>
            </a:pPr>
            <a:r>
              <a:rPr lang="en-IE" dirty="0"/>
              <a:t>“As you watch, think: </a:t>
            </a:r>
            <a:r>
              <a:rPr lang="en-IE" i="1" dirty="0"/>
              <a:t>Where do I encounter AI in my life?</a:t>
            </a:r>
            <a:r>
              <a:rPr lang="en-IE" dirty="0"/>
              <a:t>”</a:t>
            </a:r>
            <a:br>
              <a:rPr lang="en-IE" dirty="0"/>
            </a:br>
            <a:endParaRPr lang="en-IE" dirty="0"/>
          </a:p>
          <a:p>
            <a:pPr marL="158750" indent="0">
              <a:buFontTx/>
              <a:buNone/>
            </a:pPr>
            <a:r>
              <a:rPr lang="en-IE" dirty="0"/>
              <a:t>(Click to launch video on YouTube - it'll typically appear in a new web browser)</a:t>
            </a:r>
          </a:p>
          <a:p>
            <a:endParaRPr lang="en-US" dirty="0"/>
          </a:p>
        </p:txBody>
      </p:sp>
      <p:sp>
        <p:nvSpPr>
          <p:cNvPr id="4" name="Slide Number Placeholder 3">
            <a:extLst>
              <a:ext uri="{FF2B5EF4-FFF2-40B4-BE49-F238E27FC236}">
                <a16:creationId xmlns:a16="http://schemas.microsoft.com/office/drawing/2014/main" id="{B48EFC8D-F52C-3E07-6B06-C2208EE870A6}"/>
              </a:ext>
            </a:extLst>
          </p:cNvPr>
          <p:cNvSpPr>
            <a:spLocks noGrp="1"/>
          </p:cNvSpPr>
          <p:nvPr>
            <p:ph type="sldNum" sz="quarter" idx="5"/>
          </p:nvPr>
        </p:nvSpPr>
        <p:spPr/>
        <p:txBody>
          <a:bodyPr/>
          <a:lstStyle/>
          <a:p>
            <a:fld id="{6D94FB56-E90D-DD42-905D-CFB533F77791}" type="slidenum">
              <a:rPr lang="en-US" smtClean="0"/>
              <a:t>6</a:t>
            </a:fld>
            <a:endParaRPr lang="en-US"/>
          </a:p>
        </p:txBody>
      </p:sp>
    </p:spTree>
    <p:extLst>
      <p:ext uri="{BB962C8B-B14F-4D97-AF65-F5344CB8AC3E}">
        <p14:creationId xmlns:p14="http://schemas.microsoft.com/office/powerpoint/2010/main" val="3089371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6cf8e43482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44" name="Google Shape;344;g36cf8e43482_0_1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dirty="0"/>
              <a:t>Script:</a:t>
            </a:r>
            <a:br>
              <a:rPr lang="en-IE" b="1" dirty="0"/>
            </a:br>
            <a:r>
              <a:rPr lang="en-IE" b="0" dirty="0"/>
              <a:t>"A huge part of modern AI relies on Machine Learning.”</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“Traditional computer programming requires a developer to write explicit step-by-step rules for every scenario. Machine Learning is different: instead of giving the computer exact rules, we feed it massive datasets and allow the algorithm to learn the rules and patterns on its own.”</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”Does anyone know what an 'algorithm' actually is?”</a:t>
            </a:r>
            <a:br>
              <a:rPr lang="en-IE" b="0" dirty="0"/>
            </a:br>
            <a:r>
              <a:rPr lang="en-IE" b="0" dirty="0"/>
              <a:t> [Pause for student responses] </a:t>
            </a:r>
            <a:br>
              <a:rPr lang="en-IE" b="0" dirty="0"/>
            </a:br>
            <a:br>
              <a:rPr lang="en-IE" b="0" dirty="0"/>
            </a:br>
            <a:r>
              <a:rPr lang="en-IE" b="0" dirty="0"/>
              <a:t>“Simply put, an algorithm is a step-by-step set of instructions (like a recipe) that a computer follows to solve a problem – like sorting a playlist or calculating the fastest route home.</a:t>
            </a:r>
          </a:p>
          <a:p>
            <a:pPr marL="0" lvl="0" indent="0" algn="l" rtl="0">
              <a:lnSpc>
                <a:spcPct val="100000"/>
              </a:lnSpc>
              <a:spcBef>
                <a:spcPts val="0"/>
              </a:spcBef>
              <a:spcAft>
                <a:spcPts val="0"/>
              </a:spcAft>
              <a:buSzPts val="1100"/>
              <a:buNone/>
            </a:pPr>
            <a:r>
              <a:rPr lang="en-IE" b="0" dirty="0"/>
              <a:t>In traditional programming, humans write every single step of that recipe. But with Machine Learning, it works differently: instead of writing explicit instructions for every single scenario, we feed the algorithm massive datasets and allow the computer to discover the patterns and learn the rules on its own."</a:t>
            </a:r>
          </a:p>
          <a:p>
            <a:pPr marL="0" lvl="0" indent="0" algn="l" rtl="0">
              <a:lnSpc>
                <a:spcPct val="100000"/>
              </a:lnSpc>
              <a:spcBef>
                <a:spcPts val="0"/>
              </a:spcBef>
              <a:spcAft>
                <a:spcPts val="0"/>
              </a:spcAft>
              <a:buSzPts val="1100"/>
              <a:buNone/>
            </a:pPr>
            <a:endParaRPr lang="en-IE" b="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53" name="Google Shape;353;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IE" b="0" dirty="0"/>
              <a:t>Activity:</a:t>
            </a:r>
          </a:p>
          <a:p>
            <a:pPr marL="0" lvl="0" indent="0" algn="l" rtl="0">
              <a:lnSpc>
                <a:spcPct val="115000"/>
              </a:lnSpc>
              <a:spcBef>
                <a:spcPts val="0"/>
              </a:spcBef>
              <a:spcAft>
                <a:spcPts val="0"/>
              </a:spcAft>
              <a:buSzPts val="1100"/>
              <a:buNone/>
            </a:pPr>
            <a:r>
              <a:rPr lang="en-IE" dirty="0"/>
              <a:t>"Where do you think machine learning is working in your life right now? Shout out a few places. Think about your phones, the apps you open every day, or how you listen to music."</a:t>
            </a:r>
            <a:br>
              <a:rPr lang="en-IE" dirty="0"/>
            </a:br>
            <a:br>
              <a:rPr lang="en-IE" dirty="0"/>
            </a:br>
            <a:r>
              <a:rPr lang="en-IE" dirty="0"/>
              <a:t>(Take 4-5 responses from students)</a:t>
            </a:r>
          </a:p>
          <a:p>
            <a:pPr marL="0" lvl="0" indent="0" algn="l" rtl="0">
              <a:lnSpc>
                <a:spcPct val="115000"/>
              </a:lnSpc>
              <a:spcBef>
                <a:spcPts val="0"/>
              </a:spcBef>
              <a:spcAft>
                <a:spcPts val="0"/>
              </a:spcAft>
              <a:buSzPts val="1100"/>
              <a:buNone/>
            </a:pPr>
            <a:br>
              <a:rPr lang="en-IE" dirty="0"/>
            </a:br>
            <a:r>
              <a:rPr lang="en-IE" dirty="0"/>
              <a:t>"Which apps seem to know what you like before you search?" </a:t>
            </a:r>
            <a:br>
              <a:rPr lang="en-IE" dirty="0"/>
            </a:br>
            <a:br>
              <a:rPr lang="en-IE" dirty="0"/>
            </a:br>
            <a:r>
              <a:rPr lang="en-IE" dirty="0"/>
              <a:t>(Clues: TikTok's FYP, Spotify's recommendations, or predictive text).</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92a9318ef1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62" name="Google Shape;362;g292a9318ef1_0_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01600" algn="l" rtl="0">
              <a:lnSpc>
                <a:spcPct val="100000"/>
              </a:lnSpc>
              <a:spcBef>
                <a:spcPts val="0"/>
              </a:spcBef>
              <a:spcAft>
                <a:spcPts val="0"/>
              </a:spcAft>
              <a:buSzPts val="1100"/>
              <a:buFont typeface="Arial"/>
              <a:buNone/>
            </a:pPr>
            <a:r>
              <a:rPr lang="en-IE" b="0" dirty="0"/>
              <a:t>Activity:</a:t>
            </a:r>
          </a:p>
          <a:p>
            <a:pPr marL="171450" lvl="0" indent="-101600" algn="l" rtl="0">
              <a:lnSpc>
                <a:spcPct val="100000"/>
              </a:lnSpc>
              <a:spcBef>
                <a:spcPts val="0"/>
              </a:spcBef>
              <a:spcAft>
                <a:spcPts val="0"/>
              </a:spcAft>
              <a:buSzPts val="1100"/>
              <a:buFont typeface="Arial"/>
              <a:buNone/>
            </a:pPr>
            <a:r>
              <a:rPr lang="en-IE" dirty="0"/>
              <a:t>“So, we know that machine learning features in much of the technology we interact with every day. </a:t>
            </a:r>
          </a:p>
          <a:p>
            <a:pPr marL="171450" lvl="0" indent="-101600" algn="l" rtl="0">
              <a:lnSpc>
                <a:spcPct val="100000"/>
              </a:lnSpc>
              <a:spcBef>
                <a:spcPts val="0"/>
              </a:spcBef>
              <a:spcAft>
                <a:spcPts val="0"/>
              </a:spcAft>
              <a:buSzPts val="1100"/>
              <a:buFont typeface="Arial"/>
              <a:buNone/>
            </a:pPr>
            <a:r>
              <a:rPr lang="en-IE" dirty="0"/>
              <a:t>But how does it work? In this video animation, we’ll take a look at how statistics and computer science can be used to make machines that learn.”</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r>
              <a:rPr lang="en-IE" dirty="0"/>
              <a:t>“As you watch it, pay attention to what machine learning needs to improve.”</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r>
              <a:rPr lang="en-IE" b="1" dirty="0"/>
              <a:t>(Click to play the video. It will launch in YouTube on a web browser)</a:t>
            </a:r>
          </a:p>
          <a:p>
            <a:pPr marL="171450" lvl="0" indent="-101600" algn="l" rtl="0">
              <a:lnSpc>
                <a:spcPct val="100000"/>
              </a:lnSpc>
              <a:spcBef>
                <a:spcPts val="0"/>
              </a:spcBef>
              <a:spcAft>
                <a:spcPts val="0"/>
              </a:spcAft>
              <a:buSzPts val="1100"/>
              <a:buFont typeface="Arial"/>
              <a:buNone/>
            </a:pPr>
            <a:endParaRPr lang="en-IE" dirty="0"/>
          </a:p>
          <a:p>
            <a:pPr marL="171450" lvl="0" indent="-101600" algn="l" rtl="0">
              <a:lnSpc>
                <a:spcPct val="100000"/>
              </a:lnSpc>
              <a:spcBef>
                <a:spcPts val="0"/>
              </a:spcBef>
              <a:spcAft>
                <a:spcPts val="0"/>
              </a:spcAft>
              <a:buSzPts val="1100"/>
              <a:buFont typeface="Arial"/>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pic>
        <p:nvPicPr>
          <p:cNvPr id="51" name="Google Shape;51;p38"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52" name="Google Shape;52;p38"/>
          <p:cNvSpPr txBox="1">
            <a:spLocks noGrp="1"/>
          </p:cNvSpPr>
          <p:nvPr>
            <p:ph type="body" idx="1"/>
          </p:nvPr>
        </p:nvSpPr>
        <p:spPr>
          <a:xfrm>
            <a:off x="628650" y="1476375"/>
            <a:ext cx="7886700" cy="32415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lt1"/>
              </a:buClr>
              <a:buSzPts val="2100"/>
              <a:buChar char="•"/>
              <a:defRPr>
                <a:solidFill>
                  <a:schemeClr val="lt1"/>
                </a:solidFill>
              </a:defRPr>
            </a:lvl1pPr>
            <a:lvl2pPr marL="914400" lvl="1" indent="-342900" algn="l">
              <a:lnSpc>
                <a:spcPct val="90000"/>
              </a:lnSpc>
              <a:spcBef>
                <a:spcPts val="400"/>
              </a:spcBef>
              <a:spcAft>
                <a:spcPts val="0"/>
              </a:spcAft>
              <a:buClr>
                <a:schemeClr val="lt1"/>
              </a:buClr>
              <a:buSzPts val="1800"/>
              <a:buChar char="•"/>
              <a:defRPr>
                <a:solidFill>
                  <a:schemeClr val="lt1"/>
                </a:solidFill>
              </a:defRPr>
            </a:lvl2pPr>
            <a:lvl3pPr marL="1371600" lvl="2" indent="-323850" algn="l">
              <a:lnSpc>
                <a:spcPct val="90000"/>
              </a:lnSpc>
              <a:spcBef>
                <a:spcPts val="400"/>
              </a:spcBef>
              <a:spcAft>
                <a:spcPts val="0"/>
              </a:spcAft>
              <a:buClr>
                <a:schemeClr val="lt1"/>
              </a:buClr>
              <a:buSzPts val="1500"/>
              <a:buChar char="•"/>
              <a:defRPr>
                <a:solidFill>
                  <a:schemeClr val="lt1"/>
                </a:solidFill>
              </a:defRPr>
            </a:lvl3pPr>
            <a:lvl4pPr marL="1828800" lvl="3" indent="-317500" algn="l">
              <a:lnSpc>
                <a:spcPct val="90000"/>
              </a:lnSpc>
              <a:spcBef>
                <a:spcPts val="400"/>
              </a:spcBef>
              <a:spcAft>
                <a:spcPts val="0"/>
              </a:spcAft>
              <a:buClr>
                <a:schemeClr val="lt1"/>
              </a:buClr>
              <a:buSzPts val="1400"/>
              <a:buChar char="•"/>
              <a:defRPr>
                <a:solidFill>
                  <a:schemeClr val="lt1"/>
                </a:solidFill>
              </a:defRPr>
            </a:lvl4pPr>
            <a:lvl5pPr marL="2286000" lvl="4" indent="-317500" algn="l">
              <a:lnSpc>
                <a:spcPct val="90000"/>
              </a:lnSpc>
              <a:spcBef>
                <a:spcPts val="400"/>
              </a:spcBef>
              <a:spcAft>
                <a:spcPts val="0"/>
              </a:spcAft>
              <a:buClr>
                <a:schemeClr val="lt1"/>
              </a:buClr>
              <a:buSzPts val="1400"/>
              <a:buChar char="•"/>
              <a:defRPr>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3" name="Google Shape;53;p38"/>
          <p:cNvSpPr txBox="1">
            <a:spLocks noGrp="1"/>
          </p:cNvSpPr>
          <p:nvPr>
            <p:ph type="title"/>
          </p:nvPr>
        </p:nvSpPr>
        <p:spPr>
          <a:xfrm>
            <a:off x="628650" y="431836"/>
            <a:ext cx="4972200" cy="792300"/>
          </a:xfrm>
          <a:prstGeom prst="rect">
            <a:avLst/>
          </a:prstGeom>
          <a:noFill/>
          <a:ln>
            <a:noFill/>
          </a:ln>
        </p:spPr>
        <p:txBody>
          <a:bodyPr spcFirstLastPara="1" wrap="square" lIns="68575" tIns="34275" rIns="68575" bIns="34275" anchor="ctr" anchorCtr="0">
            <a:normAutofit/>
          </a:bodyPr>
          <a:lstStyle>
            <a:lvl1pPr lvl="0" algn="r">
              <a:lnSpc>
                <a:spcPct val="90000"/>
              </a:lnSpc>
              <a:spcBef>
                <a:spcPts val="0"/>
              </a:spcBef>
              <a:spcAft>
                <a:spcPts val="0"/>
              </a:spcAft>
              <a:buClr>
                <a:schemeClr val="lt1"/>
              </a:buClr>
              <a:buSzPts val="3000"/>
              <a:buFont typeface="Calibri"/>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wo Content 1">
  <p:cSld name="1_Two Content_1">
    <p:spTree>
      <p:nvGrpSpPr>
        <p:cNvPr id="1" name="Shape 91"/>
        <p:cNvGrpSpPr/>
        <p:nvPr/>
      </p:nvGrpSpPr>
      <p:grpSpPr>
        <a:xfrm>
          <a:off x="0" y="0"/>
          <a:ext cx="0" cy="0"/>
          <a:chOff x="0" y="0"/>
          <a:chExt cx="0" cy="0"/>
        </a:xfrm>
      </p:grpSpPr>
      <p:pic>
        <p:nvPicPr>
          <p:cNvPr id="92" name="Google Shape;92;p6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4548" y="-71282"/>
            <a:ext cx="3835204" cy="5243063"/>
          </a:xfrm>
          <a:prstGeom prst="rect">
            <a:avLst/>
          </a:prstGeom>
          <a:noFill/>
          <a:ln>
            <a:noFill/>
          </a:ln>
        </p:spPr>
      </p:pic>
      <p:pic>
        <p:nvPicPr>
          <p:cNvPr id="93" name="Google Shape;93;p63" descr="Shape&#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2829" y="222656"/>
            <a:ext cx="9216831" cy="1142503"/>
          </a:xfrm>
          <a:prstGeom prst="rect">
            <a:avLst/>
          </a:prstGeom>
          <a:noFill/>
          <a:ln>
            <a:noFill/>
          </a:ln>
        </p:spPr>
      </p:pic>
      <p:sp>
        <p:nvSpPr>
          <p:cNvPr id="94" name="Google Shape;94;p63"/>
          <p:cNvSpPr txBox="1">
            <a:spLocks noGrp="1"/>
          </p:cNvSpPr>
          <p:nvPr>
            <p:ph type="body" idx="1"/>
          </p:nvPr>
        </p:nvSpPr>
        <p:spPr>
          <a:xfrm>
            <a:off x="3930556" y="1552190"/>
            <a:ext cx="45681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 name="Google Shape;95;p63"/>
          <p:cNvSpPr txBox="1">
            <a:spLocks noGrp="1"/>
          </p:cNvSpPr>
          <p:nvPr>
            <p:ph type="title"/>
          </p:nvPr>
        </p:nvSpPr>
        <p:spPr>
          <a:xfrm>
            <a:off x="628650" y="296821"/>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3000"/>
              <a:buFont typeface="Calibri"/>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6" name="Google Shape;96;p63"/>
          <p:cNvSpPr txBox="1">
            <a:spLocks noGrp="1"/>
          </p:cNvSpPr>
          <p:nvPr>
            <p:ph type="body" idx="2"/>
          </p:nvPr>
        </p:nvSpPr>
        <p:spPr>
          <a:xfrm>
            <a:off x="628649" y="1572646"/>
            <a:ext cx="28719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lt1"/>
              </a:buClr>
              <a:buSzPts val="2100"/>
              <a:buChar char="•"/>
              <a:defRPr>
                <a:solidFill>
                  <a:schemeClr val="lt1"/>
                </a:solidFill>
              </a:defRPr>
            </a:lvl1pPr>
            <a:lvl2pPr marL="914400" lvl="1" indent="-342900" algn="l">
              <a:lnSpc>
                <a:spcPct val="90000"/>
              </a:lnSpc>
              <a:spcBef>
                <a:spcPts val="400"/>
              </a:spcBef>
              <a:spcAft>
                <a:spcPts val="0"/>
              </a:spcAft>
              <a:buClr>
                <a:schemeClr val="lt1"/>
              </a:buClr>
              <a:buSzPts val="1800"/>
              <a:buChar char="•"/>
              <a:defRPr>
                <a:solidFill>
                  <a:schemeClr val="lt1"/>
                </a:solidFill>
              </a:defRPr>
            </a:lvl2pPr>
            <a:lvl3pPr marL="1371600" lvl="2" indent="-323850" algn="l">
              <a:lnSpc>
                <a:spcPct val="90000"/>
              </a:lnSpc>
              <a:spcBef>
                <a:spcPts val="400"/>
              </a:spcBef>
              <a:spcAft>
                <a:spcPts val="0"/>
              </a:spcAft>
              <a:buClr>
                <a:schemeClr val="lt1"/>
              </a:buClr>
              <a:buSzPts val="1500"/>
              <a:buChar char="•"/>
              <a:defRPr>
                <a:solidFill>
                  <a:schemeClr val="lt1"/>
                </a:solidFill>
              </a:defRPr>
            </a:lvl3pPr>
            <a:lvl4pPr marL="1828800" lvl="3" indent="-317500" algn="l">
              <a:lnSpc>
                <a:spcPct val="90000"/>
              </a:lnSpc>
              <a:spcBef>
                <a:spcPts val="400"/>
              </a:spcBef>
              <a:spcAft>
                <a:spcPts val="0"/>
              </a:spcAft>
              <a:buClr>
                <a:schemeClr val="lt1"/>
              </a:buClr>
              <a:buSzPts val="1400"/>
              <a:buChar char="•"/>
              <a:defRPr>
                <a:solidFill>
                  <a:schemeClr val="lt1"/>
                </a:solidFill>
              </a:defRPr>
            </a:lvl4pPr>
            <a:lvl5pPr marL="2286000" lvl="4" indent="-317500" algn="l">
              <a:lnSpc>
                <a:spcPct val="90000"/>
              </a:lnSpc>
              <a:spcBef>
                <a:spcPts val="400"/>
              </a:spcBef>
              <a:spcAft>
                <a:spcPts val="0"/>
              </a:spcAft>
              <a:buClr>
                <a:schemeClr val="lt1"/>
              </a:buClr>
              <a:buSzPts val="1400"/>
              <a:buChar char="•"/>
              <a:defRPr>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7"/>
        <p:cNvGrpSpPr/>
        <p:nvPr/>
      </p:nvGrpSpPr>
      <p:grpSpPr>
        <a:xfrm>
          <a:off x="0" y="0"/>
          <a:ext cx="0" cy="0"/>
          <a:chOff x="0" y="0"/>
          <a:chExt cx="0" cy="0"/>
        </a:xfrm>
      </p:grpSpPr>
      <p:pic>
        <p:nvPicPr>
          <p:cNvPr id="98" name="Google Shape;98;p64" descr="Graphical user interface, applicatio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9818" y="136974"/>
            <a:ext cx="9218544" cy="518543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71"/>
        <p:cNvGrpSpPr/>
        <p:nvPr/>
      </p:nvGrpSpPr>
      <p:grpSpPr>
        <a:xfrm>
          <a:off x="0" y="0"/>
          <a:ext cx="0" cy="0"/>
          <a:chOff x="0" y="0"/>
          <a:chExt cx="0" cy="0"/>
        </a:xfrm>
      </p:grpSpPr>
      <p:pic>
        <p:nvPicPr>
          <p:cNvPr id="72" name="Google Shape;72;g35f7d15afe0_2_4"/>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73" name="Google Shape;73;g35f7d15afe0_2_4"/>
          <p:cNvSpPr txBox="1">
            <a:spLocks noGrp="1"/>
          </p:cNvSpPr>
          <p:nvPr>
            <p:ph type="subTitle" idx="1"/>
          </p:nvPr>
        </p:nvSpPr>
        <p:spPr>
          <a:xfrm>
            <a:off x="628650" y="2627547"/>
            <a:ext cx="6128554" cy="745289"/>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35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74" name="Google Shape;74;g35f7d15afe0_2_4"/>
          <p:cNvSpPr txBox="1">
            <a:spLocks noGrp="1"/>
          </p:cNvSpPr>
          <p:nvPr>
            <p:ph type="title"/>
          </p:nvPr>
        </p:nvSpPr>
        <p:spPr>
          <a:xfrm>
            <a:off x="628650" y="1467553"/>
            <a:ext cx="6128554" cy="1084496"/>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4400"/>
              <a:buFont typeface="Calibri"/>
              <a:buNone/>
              <a:defRPr sz="30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pic>
        <p:nvPicPr>
          <p:cNvPr id="75" name="Google Shape;75;g35f7d15afe0_2_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80598" y="253992"/>
            <a:ext cx="1093910" cy="959570"/>
          </a:xfrm>
          <a:prstGeom prst="rect">
            <a:avLst/>
          </a:prstGeom>
          <a:noFill/>
          <a:ln>
            <a:noFill/>
          </a:ln>
        </p:spPr>
      </p:pic>
      <p:pic>
        <p:nvPicPr>
          <p:cNvPr id="76" name="Google Shape;76;g35f7d15afe0_2_4" descr="A close-up of a sign&#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72759" y="311333"/>
            <a:ext cx="2184866" cy="952601"/>
          </a:xfrm>
          <a:prstGeom prst="rect">
            <a:avLst/>
          </a:prstGeom>
          <a:noFill/>
          <a:ln>
            <a:noFill/>
          </a:ln>
        </p:spPr>
      </p:pic>
      <p:pic>
        <p:nvPicPr>
          <p:cNvPr id="77" name="Google Shape;77;g35f7d15afe0_2_4" descr="A white circle with blue letters&#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3624" y="3943218"/>
            <a:ext cx="6320188" cy="946291"/>
          </a:xfrm>
          <a:prstGeom prst="rect">
            <a:avLst/>
          </a:prstGeom>
          <a:noFill/>
          <a:ln>
            <a:noFill/>
          </a:ln>
        </p:spPr>
      </p:pic>
    </p:spTree>
    <p:extLst>
      <p:ext uri="{BB962C8B-B14F-4D97-AF65-F5344CB8AC3E}">
        <p14:creationId xmlns:p14="http://schemas.microsoft.com/office/powerpoint/2010/main" val="2710417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103"/>
        <p:cNvGrpSpPr/>
        <p:nvPr/>
      </p:nvGrpSpPr>
      <p:grpSpPr>
        <a:xfrm>
          <a:off x="0" y="0"/>
          <a:ext cx="0" cy="0"/>
          <a:chOff x="0" y="0"/>
          <a:chExt cx="0" cy="0"/>
        </a:xfrm>
      </p:grpSpPr>
      <p:pic>
        <p:nvPicPr>
          <p:cNvPr id="104" name="Google Shape;104;p41" descr="Shap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105" name="Google Shape;105;p41"/>
          <p:cNvSpPr txBox="1">
            <a:spLocks noGrp="1"/>
          </p:cNvSpPr>
          <p:nvPr>
            <p:ph type="body" idx="1"/>
          </p:nvPr>
        </p:nvSpPr>
        <p:spPr>
          <a:xfrm>
            <a:off x="2559204" y="1632502"/>
            <a:ext cx="5971500" cy="30000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dk1"/>
              </a:buClr>
              <a:buSzPts val="2100"/>
              <a:buChar char="•"/>
              <a:defRPr>
                <a:solidFill>
                  <a:schemeClr val="dk1"/>
                </a:solidFill>
              </a:defRPr>
            </a:lvl1pPr>
            <a:lvl2pPr marL="914400" lvl="1" indent="-342900" algn="l">
              <a:lnSpc>
                <a:spcPct val="90000"/>
              </a:lnSpc>
              <a:spcBef>
                <a:spcPts val="400"/>
              </a:spcBef>
              <a:spcAft>
                <a:spcPts val="0"/>
              </a:spcAft>
              <a:buClr>
                <a:schemeClr val="dk1"/>
              </a:buClr>
              <a:buSzPts val="1800"/>
              <a:buChar char="•"/>
              <a:defRPr>
                <a:solidFill>
                  <a:schemeClr val="dk1"/>
                </a:solidFill>
              </a:defRPr>
            </a:lvl2pPr>
            <a:lvl3pPr marL="1371600" lvl="2" indent="-323850" algn="l">
              <a:lnSpc>
                <a:spcPct val="90000"/>
              </a:lnSpc>
              <a:spcBef>
                <a:spcPts val="400"/>
              </a:spcBef>
              <a:spcAft>
                <a:spcPts val="0"/>
              </a:spcAft>
              <a:buClr>
                <a:schemeClr val="dk1"/>
              </a:buClr>
              <a:buSzPts val="1500"/>
              <a:buChar char="•"/>
              <a:defRPr>
                <a:solidFill>
                  <a:schemeClr val="dk1"/>
                </a:solidFill>
              </a:defRPr>
            </a:lvl3pPr>
            <a:lvl4pPr marL="1828800" lvl="3" indent="-317500" algn="l">
              <a:lnSpc>
                <a:spcPct val="90000"/>
              </a:lnSpc>
              <a:spcBef>
                <a:spcPts val="400"/>
              </a:spcBef>
              <a:spcAft>
                <a:spcPts val="0"/>
              </a:spcAft>
              <a:buClr>
                <a:schemeClr val="dk1"/>
              </a:buClr>
              <a:buSzPts val="1400"/>
              <a:buChar char="•"/>
              <a:defRPr>
                <a:solidFill>
                  <a:schemeClr val="dk1"/>
                </a:solidFill>
              </a:defRPr>
            </a:lvl4pPr>
            <a:lvl5pPr marL="2286000" lvl="4" indent="-317500" algn="l">
              <a:lnSpc>
                <a:spcPct val="90000"/>
              </a:lnSpc>
              <a:spcBef>
                <a:spcPts val="400"/>
              </a:spcBef>
              <a:spcAft>
                <a:spcPts val="0"/>
              </a:spcAft>
              <a:buClr>
                <a:schemeClr val="dk1"/>
              </a:buClr>
              <a:buSzPts val="1400"/>
              <a:buChar char="•"/>
              <a:defRPr>
                <a:solidFill>
                  <a:schemeClr val="dk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6" name="Google Shape;106;p41"/>
          <p:cNvSpPr txBox="1">
            <a:spLocks noGrp="1"/>
          </p:cNvSpPr>
          <p:nvPr>
            <p:ph type="title"/>
          </p:nvPr>
        </p:nvSpPr>
        <p:spPr>
          <a:xfrm>
            <a:off x="285750" y="353637"/>
            <a:ext cx="5311800" cy="918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3300"/>
              <a:buFont typeface="Calibri"/>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7"/>
        <p:cNvGrpSpPr/>
        <p:nvPr/>
      </p:nvGrpSpPr>
      <p:grpSpPr>
        <a:xfrm>
          <a:off x="0" y="0"/>
          <a:ext cx="0" cy="0"/>
          <a:chOff x="0" y="0"/>
          <a:chExt cx="0" cy="0"/>
        </a:xfrm>
      </p:grpSpPr>
      <p:pic>
        <p:nvPicPr>
          <p:cNvPr id="108" name="Google Shape;108;p43" descr="A picture containing graphical user interfac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457700" y="-20783"/>
            <a:ext cx="4707088" cy="5216239"/>
          </a:xfrm>
          <a:prstGeom prst="rect">
            <a:avLst/>
          </a:prstGeom>
          <a:noFill/>
          <a:ln>
            <a:noFill/>
          </a:ln>
        </p:spPr>
      </p:pic>
      <p:pic>
        <p:nvPicPr>
          <p:cNvPr id="109" name="Google Shape;109;p43" descr="Shape, rectangle&#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278016"/>
            <a:ext cx="9144000" cy="5143500"/>
          </a:xfrm>
          <a:prstGeom prst="rect">
            <a:avLst/>
          </a:prstGeom>
          <a:noFill/>
          <a:ln>
            <a:noFill/>
          </a:ln>
        </p:spPr>
      </p:pic>
      <p:sp>
        <p:nvSpPr>
          <p:cNvPr id="110" name="Google Shape;110;p43"/>
          <p:cNvSpPr txBox="1">
            <a:spLocks noGrp="1"/>
          </p:cNvSpPr>
          <p:nvPr>
            <p:ph type="title"/>
          </p:nvPr>
        </p:nvSpPr>
        <p:spPr>
          <a:xfrm>
            <a:off x="285750" y="353637"/>
            <a:ext cx="7571100" cy="918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3300"/>
              <a:buFont typeface="Calibri"/>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1" name="Google Shape;111;p43"/>
          <p:cNvSpPr txBox="1">
            <a:spLocks noGrp="1"/>
          </p:cNvSpPr>
          <p:nvPr>
            <p:ph type="body" idx="1"/>
          </p:nvPr>
        </p:nvSpPr>
        <p:spPr>
          <a:xfrm>
            <a:off x="628650" y="1681843"/>
            <a:ext cx="3257700" cy="29508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dk1"/>
              </a:buClr>
              <a:buSzPts val="2100"/>
              <a:buChar char="•"/>
              <a:defRPr>
                <a:solidFill>
                  <a:schemeClr val="dk1"/>
                </a:solidFill>
              </a:defRPr>
            </a:lvl1pPr>
            <a:lvl2pPr marL="914400" lvl="1" indent="-342900" algn="l">
              <a:lnSpc>
                <a:spcPct val="90000"/>
              </a:lnSpc>
              <a:spcBef>
                <a:spcPts val="400"/>
              </a:spcBef>
              <a:spcAft>
                <a:spcPts val="0"/>
              </a:spcAft>
              <a:buClr>
                <a:schemeClr val="dk1"/>
              </a:buClr>
              <a:buSzPts val="1800"/>
              <a:buChar char="•"/>
              <a:defRPr>
                <a:solidFill>
                  <a:schemeClr val="dk1"/>
                </a:solidFill>
              </a:defRPr>
            </a:lvl2pPr>
            <a:lvl3pPr marL="1371600" lvl="2" indent="-323850" algn="l">
              <a:lnSpc>
                <a:spcPct val="90000"/>
              </a:lnSpc>
              <a:spcBef>
                <a:spcPts val="400"/>
              </a:spcBef>
              <a:spcAft>
                <a:spcPts val="0"/>
              </a:spcAft>
              <a:buClr>
                <a:schemeClr val="dk1"/>
              </a:buClr>
              <a:buSzPts val="1500"/>
              <a:buChar char="•"/>
              <a:defRPr>
                <a:solidFill>
                  <a:schemeClr val="dk1"/>
                </a:solidFill>
              </a:defRPr>
            </a:lvl3pPr>
            <a:lvl4pPr marL="1828800" lvl="3" indent="-317500" algn="l">
              <a:lnSpc>
                <a:spcPct val="90000"/>
              </a:lnSpc>
              <a:spcBef>
                <a:spcPts val="400"/>
              </a:spcBef>
              <a:spcAft>
                <a:spcPts val="0"/>
              </a:spcAft>
              <a:buClr>
                <a:schemeClr val="dk1"/>
              </a:buClr>
              <a:buSzPts val="1400"/>
              <a:buChar char="•"/>
              <a:defRPr>
                <a:solidFill>
                  <a:schemeClr val="dk1"/>
                </a:solidFill>
              </a:defRPr>
            </a:lvl4pPr>
            <a:lvl5pPr marL="2286000" lvl="4" indent="-317500" algn="l">
              <a:lnSpc>
                <a:spcPct val="90000"/>
              </a:lnSpc>
              <a:spcBef>
                <a:spcPts val="400"/>
              </a:spcBef>
              <a:spcAft>
                <a:spcPts val="0"/>
              </a:spcAft>
              <a:buClr>
                <a:schemeClr val="dk1"/>
              </a:buClr>
              <a:buSzPts val="1400"/>
              <a:buChar char="•"/>
              <a:defRPr>
                <a:solidFill>
                  <a:schemeClr val="dk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 name="Google Shape;112;p43"/>
          <p:cNvSpPr txBox="1">
            <a:spLocks noGrp="1"/>
          </p:cNvSpPr>
          <p:nvPr>
            <p:ph type="body" idx="2"/>
          </p:nvPr>
        </p:nvSpPr>
        <p:spPr>
          <a:xfrm>
            <a:off x="4849586" y="1681843"/>
            <a:ext cx="3924300" cy="29508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lt1"/>
              </a:buClr>
              <a:buSzPts val="2100"/>
              <a:buChar char="•"/>
              <a:defRPr>
                <a:solidFill>
                  <a:schemeClr val="lt1"/>
                </a:solidFill>
              </a:defRPr>
            </a:lvl1pPr>
            <a:lvl2pPr marL="914400" lvl="1" indent="-342900" algn="l">
              <a:lnSpc>
                <a:spcPct val="90000"/>
              </a:lnSpc>
              <a:spcBef>
                <a:spcPts val="400"/>
              </a:spcBef>
              <a:spcAft>
                <a:spcPts val="0"/>
              </a:spcAft>
              <a:buClr>
                <a:schemeClr val="lt1"/>
              </a:buClr>
              <a:buSzPts val="1800"/>
              <a:buChar char="•"/>
              <a:defRPr>
                <a:solidFill>
                  <a:schemeClr val="lt1"/>
                </a:solidFill>
              </a:defRPr>
            </a:lvl2pPr>
            <a:lvl3pPr marL="1371600" lvl="2" indent="-323850" algn="l">
              <a:lnSpc>
                <a:spcPct val="90000"/>
              </a:lnSpc>
              <a:spcBef>
                <a:spcPts val="400"/>
              </a:spcBef>
              <a:spcAft>
                <a:spcPts val="0"/>
              </a:spcAft>
              <a:buClr>
                <a:schemeClr val="lt1"/>
              </a:buClr>
              <a:buSzPts val="1500"/>
              <a:buChar char="•"/>
              <a:defRPr>
                <a:solidFill>
                  <a:schemeClr val="lt1"/>
                </a:solidFill>
              </a:defRPr>
            </a:lvl3pPr>
            <a:lvl4pPr marL="1828800" lvl="3" indent="-317500" algn="l">
              <a:lnSpc>
                <a:spcPct val="90000"/>
              </a:lnSpc>
              <a:spcBef>
                <a:spcPts val="400"/>
              </a:spcBef>
              <a:spcAft>
                <a:spcPts val="0"/>
              </a:spcAft>
              <a:buClr>
                <a:schemeClr val="lt1"/>
              </a:buClr>
              <a:buSzPts val="1400"/>
              <a:buChar char="•"/>
              <a:defRPr>
                <a:solidFill>
                  <a:schemeClr val="lt1"/>
                </a:solidFill>
              </a:defRPr>
            </a:lvl4pPr>
            <a:lvl5pPr marL="2286000" lvl="4" indent="-317500" algn="l">
              <a:lnSpc>
                <a:spcPct val="90000"/>
              </a:lnSpc>
              <a:spcBef>
                <a:spcPts val="400"/>
              </a:spcBef>
              <a:spcAft>
                <a:spcPts val="0"/>
              </a:spcAft>
              <a:buClr>
                <a:schemeClr val="lt1"/>
              </a:buClr>
              <a:buSzPts val="1400"/>
              <a:buChar char="•"/>
              <a:defRPr>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3"/>
        <p:cNvGrpSpPr/>
        <p:nvPr/>
      </p:nvGrpSpPr>
      <p:grpSpPr>
        <a:xfrm>
          <a:off x="0" y="0"/>
          <a:ext cx="0" cy="0"/>
          <a:chOff x="0" y="0"/>
          <a:chExt cx="0" cy="0"/>
        </a:xfrm>
      </p:grpSpPr>
      <p:sp>
        <p:nvSpPr>
          <p:cNvPr id="114" name="Google Shape;114;p4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5" name="Google Shape;115;p4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6" name="Google Shape;116;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7"/>
        <p:cNvGrpSpPr/>
        <p:nvPr/>
      </p:nvGrpSpPr>
      <p:grpSpPr>
        <a:xfrm>
          <a:off x="0" y="0"/>
          <a:ext cx="0" cy="0"/>
          <a:chOff x="0" y="0"/>
          <a:chExt cx="0" cy="0"/>
        </a:xfrm>
      </p:grpSpPr>
      <p:sp>
        <p:nvSpPr>
          <p:cNvPr id="118" name="Google Shape;118;p4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19" name="Google Shape;119;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0"/>
        <p:cNvGrpSpPr/>
        <p:nvPr/>
      </p:nvGrpSpPr>
      <p:grpSpPr>
        <a:xfrm>
          <a:off x="0" y="0"/>
          <a:ext cx="0" cy="0"/>
          <a:chOff x="0" y="0"/>
          <a:chExt cx="0" cy="0"/>
        </a:xfrm>
      </p:grpSpPr>
      <p:sp>
        <p:nvSpPr>
          <p:cNvPr id="121" name="Google Shape;121;p4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2" name="Google Shape;122;p4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23" name="Google Shape;123;p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4"/>
        <p:cNvGrpSpPr/>
        <p:nvPr/>
      </p:nvGrpSpPr>
      <p:grpSpPr>
        <a:xfrm>
          <a:off x="0" y="0"/>
          <a:ext cx="0" cy="0"/>
          <a:chOff x="0" y="0"/>
          <a:chExt cx="0" cy="0"/>
        </a:xfrm>
      </p:grpSpPr>
      <p:sp>
        <p:nvSpPr>
          <p:cNvPr id="125" name="Google Shape;125;p4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6" name="Google Shape;126;p4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27" name="Google Shape;127;p4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28" name="Google Shape;128;p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9"/>
        <p:cNvGrpSpPr/>
        <p:nvPr/>
      </p:nvGrpSpPr>
      <p:grpSpPr>
        <a:xfrm>
          <a:off x="0" y="0"/>
          <a:ext cx="0" cy="0"/>
          <a:chOff x="0" y="0"/>
          <a:chExt cx="0" cy="0"/>
        </a:xfrm>
      </p:grpSpPr>
      <p:sp>
        <p:nvSpPr>
          <p:cNvPr id="130" name="Google Shape;130;p4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1" name="Google Shape;131;p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54"/>
        <p:cNvGrpSpPr/>
        <p:nvPr/>
      </p:nvGrpSpPr>
      <p:grpSpPr>
        <a:xfrm>
          <a:off x="0" y="0"/>
          <a:ext cx="0" cy="0"/>
          <a:chOff x="0" y="0"/>
          <a:chExt cx="0" cy="0"/>
        </a:xfrm>
      </p:grpSpPr>
      <p:pic>
        <p:nvPicPr>
          <p:cNvPr id="55" name="Google Shape;55;p39" descr="A picture containing graphical user interfac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457700" y="-20783"/>
            <a:ext cx="4707088" cy="5216239"/>
          </a:xfrm>
          <a:prstGeom prst="rect">
            <a:avLst/>
          </a:prstGeom>
          <a:noFill/>
          <a:ln>
            <a:noFill/>
          </a:ln>
        </p:spPr>
      </p:pic>
      <p:pic>
        <p:nvPicPr>
          <p:cNvPr id="56" name="Google Shape;56;p39" descr="Shape, rectangle&#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278016"/>
            <a:ext cx="9144000" cy="5143500"/>
          </a:xfrm>
          <a:prstGeom prst="rect">
            <a:avLst/>
          </a:prstGeom>
          <a:noFill/>
          <a:ln>
            <a:noFill/>
          </a:ln>
        </p:spPr>
      </p:pic>
      <p:sp>
        <p:nvSpPr>
          <p:cNvPr id="57" name="Google Shape;57;p39"/>
          <p:cNvSpPr txBox="1">
            <a:spLocks noGrp="1"/>
          </p:cNvSpPr>
          <p:nvPr>
            <p:ph type="title"/>
          </p:nvPr>
        </p:nvSpPr>
        <p:spPr>
          <a:xfrm>
            <a:off x="285750" y="353637"/>
            <a:ext cx="7571100" cy="918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3300"/>
              <a:buFont typeface="Calibri"/>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8" name="Google Shape;58;p39"/>
          <p:cNvSpPr txBox="1">
            <a:spLocks noGrp="1"/>
          </p:cNvSpPr>
          <p:nvPr>
            <p:ph type="body" idx="1"/>
          </p:nvPr>
        </p:nvSpPr>
        <p:spPr>
          <a:xfrm>
            <a:off x="628650" y="1681843"/>
            <a:ext cx="3257700" cy="29508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dk1"/>
              </a:buClr>
              <a:buSzPts val="2100"/>
              <a:buChar char="•"/>
              <a:defRPr>
                <a:solidFill>
                  <a:schemeClr val="dk1"/>
                </a:solidFill>
              </a:defRPr>
            </a:lvl1pPr>
            <a:lvl2pPr marL="914400" lvl="1" indent="-342900" algn="l">
              <a:lnSpc>
                <a:spcPct val="90000"/>
              </a:lnSpc>
              <a:spcBef>
                <a:spcPts val="400"/>
              </a:spcBef>
              <a:spcAft>
                <a:spcPts val="0"/>
              </a:spcAft>
              <a:buClr>
                <a:schemeClr val="dk1"/>
              </a:buClr>
              <a:buSzPts val="1800"/>
              <a:buChar char="•"/>
              <a:defRPr>
                <a:solidFill>
                  <a:schemeClr val="dk1"/>
                </a:solidFill>
              </a:defRPr>
            </a:lvl2pPr>
            <a:lvl3pPr marL="1371600" lvl="2" indent="-323850" algn="l">
              <a:lnSpc>
                <a:spcPct val="90000"/>
              </a:lnSpc>
              <a:spcBef>
                <a:spcPts val="400"/>
              </a:spcBef>
              <a:spcAft>
                <a:spcPts val="0"/>
              </a:spcAft>
              <a:buClr>
                <a:schemeClr val="dk1"/>
              </a:buClr>
              <a:buSzPts val="1500"/>
              <a:buChar char="•"/>
              <a:defRPr>
                <a:solidFill>
                  <a:schemeClr val="dk1"/>
                </a:solidFill>
              </a:defRPr>
            </a:lvl3pPr>
            <a:lvl4pPr marL="1828800" lvl="3" indent="-317500" algn="l">
              <a:lnSpc>
                <a:spcPct val="90000"/>
              </a:lnSpc>
              <a:spcBef>
                <a:spcPts val="400"/>
              </a:spcBef>
              <a:spcAft>
                <a:spcPts val="0"/>
              </a:spcAft>
              <a:buClr>
                <a:schemeClr val="dk1"/>
              </a:buClr>
              <a:buSzPts val="1400"/>
              <a:buChar char="•"/>
              <a:defRPr>
                <a:solidFill>
                  <a:schemeClr val="dk1"/>
                </a:solidFill>
              </a:defRPr>
            </a:lvl4pPr>
            <a:lvl5pPr marL="2286000" lvl="4" indent="-317500" algn="l">
              <a:lnSpc>
                <a:spcPct val="90000"/>
              </a:lnSpc>
              <a:spcBef>
                <a:spcPts val="400"/>
              </a:spcBef>
              <a:spcAft>
                <a:spcPts val="0"/>
              </a:spcAft>
              <a:buClr>
                <a:schemeClr val="dk1"/>
              </a:buClr>
              <a:buSzPts val="1400"/>
              <a:buChar char="•"/>
              <a:defRPr>
                <a:solidFill>
                  <a:schemeClr val="dk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9" name="Google Shape;59;p39"/>
          <p:cNvSpPr txBox="1">
            <a:spLocks noGrp="1"/>
          </p:cNvSpPr>
          <p:nvPr>
            <p:ph type="body" idx="2"/>
          </p:nvPr>
        </p:nvSpPr>
        <p:spPr>
          <a:xfrm>
            <a:off x="4849586" y="1681843"/>
            <a:ext cx="3924300" cy="29508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lt1"/>
              </a:buClr>
              <a:buSzPts val="2100"/>
              <a:buChar char="•"/>
              <a:defRPr>
                <a:solidFill>
                  <a:schemeClr val="lt1"/>
                </a:solidFill>
              </a:defRPr>
            </a:lvl1pPr>
            <a:lvl2pPr marL="914400" lvl="1" indent="-342900" algn="l">
              <a:lnSpc>
                <a:spcPct val="90000"/>
              </a:lnSpc>
              <a:spcBef>
                <a:spcPts val="400"/>
              </a:spcBef>
              <a:spcAft>
                <a:spcPts val="0"/>
              </a:spcAft>
              <a:buClr>
                <a:schemeClr val="lt1"/>
              </a:buClr>
              <a:buSzPts val="1800"/>
              <a:buChar char="•"/>
              <a:defRPr>
                <a:solidFill>
                  <a:schemeClr val="lt1"/>
                </a:solidFill>
              </a:defRPr>
            </a:lvl2pPr>
            <a:lvl3pPr marL="1371600" lvl="2" indent="-323850" algn="l">
              <a:lnSpc>
                <a:spcPct val="90000"/>
              </a:lnSpc>
              <a:spcBef>
                <a:spcPts val="400"/>
              </a:spcBef>
              <a:spcAft>
                <a:spcPts val="0"/>
              </a:spcAft>
              <a:buClr>
                <a:schemeClr val="lt1"/>
              </a:buClr>
              <a:buSzPts val="1500"/>
              <a:buChar char="•"/>
              <a:defRPr>
                <a:solidFill>
                  <a:schemeClr val="lt1"/>
                </a:solidFill>
              </a:defRPr>
            </a:lvl3pPr>
            <a:lvl4pPr marL="1828800" lvl="3" indent="-317500" algn="l">
              <a:lnSpc>
                <a:spcPct val="90000"/>
              </a:lnSpc>
              <a:spcBef>
                <a:spcPts val="400"/>
              </a:spcBef>
              <a:spcAft>
                <a:spcPts val="0"/>
              </a:spcAft>
              <a:buClr>
                <a:schemeClr val="lt1"/>
              </a:buClr>
              <a:buSzPts val="1400"/>
              <a:buChar char="•"/>
              <a:defRPr>
                <a:solidFill>
                  <a:schemeClr val="lt1"/>
                </a:solidFill>
              </a:defRPr>
            </a:lvl4pPr>
            <a:lvl5pPr marL="2286000" lvl="4" indent="-317500" algn="l">
              <a:lnSpc>
                <a:spcPct val="90000"/>
              </a:lnSpc>
              <a:spcBef>
                <a:spcPts val="400"/>
              </a:spcBef>
              <a:spcAft>
                <a:spcPts val="0"/>
              </a:spcAft>
              <a:buClr>
                <a:schemeClr val="lt1"/>
              </a:buClr>
              <a:buSzPts val="1400"/>
              <a:buChar char="•"/>
              <a:defRPr>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32"/>
        <p:cNvGrpSpPr/>
        <p:nvPr/>
      </p:nvGrpSpPr>
      <p:grpSpPr>
        <a:xfrm>
          <a:off x="0" y="0"/>
          <a:ext cx="0" cy="0"/>
          <a:chOff x="0" y="0"/>
          <a:chExt cx="0" cy="0"/>
        </a:xfrm>
      </p:grpSpPr>
      <p:sp>
        <p:nvSpPr>
          <p:cNvPr id="133" name="Google Shape;133;p5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34" name="Google Shape;134;p5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35" name="Google Shape;135;p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6"/>
        <p:cNvGrpSpPr/>
        <p:nvPr/>
      </p:nvGrpSpPr>
      <p:grpSpPr>
        <a:xfrm>
          <a:off x="0" y="0"/>
          <a:ext cx="0" cy="0"/>
          <a:chOff x="0" y="0"/>
          <a:chExt cx="0" cy="0"/>
        </a:xfrm>
      </p:grpSpPr>
      <p:sp>
        <p:nvSpPr>
          <p:cNvPr id="137" name="Google Shape;137;p5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38" name="Google Shape;138;p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9"/>
        <p:cNvGrpSpPr/>
        <p:nvPr/>
      </p:nvGrpSpPr>
      <p:grpSpPr>
        <a:xfrm>
          <a:off x="0" y="0"/>
          <a:ext cx="0" cy="0"/>
          <a:chOff x="0" y="0"/>
          <a:chExt cx="0" cy="0"/>
        </a:xfrm>
      </p:grpSpPr>
      <p:sp>
        <p:nvSpPr>
          <p:cNvPr id="140" name="Google Shape;140;p5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5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42" name="Google Shape;142;p5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43" name="Google Shape;143;p5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44" name="Google Shape;144;p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5"/>
        <p:cNvGrpSpPr/>
        <p:nvPr/>
      </p:nvGrpSpPr>
      <p:grpSpPr>
        <a:xfrm>
          <a:off x="0" y="0"/>
          <a:ext cx="0" cy="0"/>
          <a:chOff x="0" y="0"/>
          <a:chExt cx="0" cy="0"/>
        </a:xfrm>
      </p:grpSpPr>
      <p:sp>
        <p:nvSpPr>
          <p:cNvPr id="146" name="Google Shape;146;p5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147" name="Google Shape;147;p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8"/>
        <p:cNvGrpSpPr/>
        <p:nvPr/>
      </p:nvGrpSpPr>
      <p:grpSpPr>
        <a:xfrm>
          <a:off x="0" y="0"/>
          <a:ext cx="0" cy="0"/>
          <a:chOff x="0" y="0"/>
          <a:chExt cx="0" cy="0"/>
        </a:xfrm>
      </p:grpSpPr>
      <p:sp>
        <p:nvSpPr>
          <p:cNvPr id="149" name="Google Shape;149;p5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50" name="Google Shape;150;p5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151" name="Google Shape;151;p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2"/>
        <p:cNvGrpSpPr/>
        <p:nvPr/>
      </p:nvGrpSpPr>
      <p:grpSpPr>
        <a:xfrm>
          <a:off x="0" y="0"/>
          <a:ext cx="0" cy="0"/>
          <a:chOff x="0" y="0"/>
          <a:chExt cx="0" cy="0"/>
        </a:xfrm>
      </p:grpSpPr>
      <p:sp>
        <p:nvSpPr>
          <p:cNvPr id="153" name="Google Shape;153;p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4"/>
        <p:cNvGrpSpPr/>
        <p:nvPr/>
      </p:nvGrpSpPr>
      <p:grpSpPr>
        <a:xfrm>
          <a:off x="0" y="0"/>
          <a:ext cx="0" cy="0"/>
          <a:chOff x="0" y="0"/>
          <a:chExt cx="0" cy="0"/>
        </a:xfrm>
      </p:grpSpPr>
      <p:sp>
        <p:nvSpPr>
          <p:cNvPr id="155" name="Google Shape;155;p56"/>
          <p:cNvSpPr txBox="1">
            <a:spLocks noGrp="1"/>
          </p:cNvSpPr>
          <p:nvPr>
            <p:ph type="title"/>
          </p:nvPr>
        </p:nvSpPr>
        <p:spPr>
          <a:xfrm>
            <a:off x="1849619" y="273844"/>
            <a:ext cx="67716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6" name="Google Shape;156;p56"/>
          <p:cNvSpPr txBox="1">
            <a:spLocks noGrp="1"/>
          </p:cNvSpPr>
          <p:nvPr>
            <p:ph type="body" idx="1"/>
          </p:nvPr>
        </p:nvSpPr>
        <p:spPr>
          <a:xfrm>
            <a:off x="1849619" y="1369219"/>
            <a:ext cx="6771600" cy="2810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7" name="Google Shape;157;p56"/>
          <p:cNvSpPr txBox="1">
            <a:spLocks noGrp="1"/>
          </p:cNvSpPr>
          <p:nvPr>
            <p:ph type="ftr" idx="11"/>
          </p:nvPr>
        </p:nvSpPr>
        <p:spPr>
          <a:xfrm>
            <a:off x="1849619" y="4939080"/>
            <a:ext cx="3086100" cy="177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162"/>
        <p:cNvGrpSpPr/>
        <p:nvPr/>
      </p:nvGrpSpPr>
      <p:grpSpPr>
        <a:xfrm>
          <a:off x="0" y="0"/>
          <a:ext cx="0" cy="0"/>
          <a:chOff x="0" y="0"/>
          <a:chExt cx="0" cy="0"/>
        </a:xfrm>
      </p:grpSpPr>
      <p:pic>
        <p:nvPicPr>
          <p:cNvPr id="163" name="Google Shape;163;g36cf8e43482_0_438" descr="Shap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164" name="Google Shape;164;g36cf8e43482_0_438"/>
          <p:cNvSpPr txBox="1">
            <a:spLocks noGrp="1"/>
          </p:cNvSpPr>
          <p:nvPr>
            <p:ph type="body" idx="1"/>
          </p:nvPr>
        </p:nvSpPr>
        <p:spPr>
          <a:xfrm>
            <a:off x="2559204" y="1632502"/>
            <a:ext cx="5971500" cy="30000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dk1"/>
              </a:buClr>
              <a:buSzPts val="2100"/>
              <a:buChar char="•"/>
              <a:defRPr>
                <a:solidFill>
                  <a:schemeClr val="dk1"/>
                </a:solidFill>
              </a:defRPr>
            </a:lvl1pPr>
            <a:lvl2pPr marL="914400" lvl="1" indent="-342900" algn="l">
              <a:lnSpc>
                <a:spcPct val="90000"/>
              </a:lnSpc>
              <a:spcBef>
                <a:spcPts val="400"/>
              </a:spcBef>
              <a:spcAft>
                <a:spcPts val="0"/>
              </a:spcAft>
              <a:buClr>
                <a:schemeClr val="dk1"/>
              </a:buClr>
              <a:buSzPts val="1800"/>
              <a:buChar char="•"/>
              <a:defRPr>
                <a:solidFill>
                  <a:schemeClr val="dk1"/>
                </a:solidFill>
              </a:defRPr>
            </a:lvl2pPr>
            <a:lvl3pPr marL="1371600" lvl="2" indent="-323850" algn="l">
              <a:lnSpc>
                <a:spcPct val="90000"/>
              </a:lnSpc>
              <a:spcBef>
                <a:spcPts val="400"/>
              </a:spcBef>
              <a:spcAft>
                <a:spcPts val="0"/>
              </a:spcAft>
              <a:buClr>
                <a:schemeClr val="dk1"/>
              </a:buClr>
              <a:buSzPts val="1500"/>
              <a:buChar char="•"/>
              <a:defRPr>
                <a:solidFill>
                  <a:schemeClr val="dk1"/>
                </a:solidFill>
              </a:defRPr>
            </a:lvl3pPr>
            <a:lvl4pPr marL="1828800" lvl="3" indent="-317500" algn="l">
              <a:lnSpc>
                <a:spcPct val="90000"/>
              </a:lnSpc>
              <a:spcBef>
                <a:spcPts val="400"/>
              </a:spcBef>
              <a:spcAft>
                <a:spcPts val="0"/>
              </a:spcAft>
              <a:buClr>
                <a:schemeClr val="dk1"/>
              </a:buClr>
              <a:buSzPts val="1400"/>
              <a:buChar char="•"/>
              <a:defRPr>
                <a:solidFill>
                  <a:schemeClr val="dk1"/>
                </a:solidFill>
              </a:defRPr>
            </a:lvl4pPr>
            <a:lvl5pPr marL="2286000" lvl="4" indent="-317500" algn="l">
              <a:lnSpc>
                <a:spcPct val="90000"/>
              </a:lnSpc>
              <a:spcBef>
                <a:spcPts val="400"/>
              </a:spcBef>
              <a:spcAft>
                <a:spcPts val="0"/>
              </a:spcAft>
              <a:buClr>
                <a:schemeClr val="dk1"/>
              </a:buClr>
              <a:buSzPts val="1400"/>
              <a:buChar char="•"/>
              <a:defRPr>
                <a:solidFill>
                  <a:schemeClr val="dk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5" name="Google Shape;165;g36cf8e43482_0_438"/>
          <p:cNvSpPr txBox="1">
            <a:spLocks noGrp="1"/>
          </p:cNvSpPr>
          <p:nvPr>
            <p:ph type="title"/>
          </p:nvPr>
        </p:nvSpPr>
        <p:spPr>
          <a:xfrm>
            <a:off x="285750" y="353637"/>
            <a:ext cx="5311800" cy="918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3300"/>
              <a:buFont typeface="Calibri"/>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66"/>
        <p:cNvGrpSpPr/>
        <p:nvPr/>
      </p:nvGrpSpPr>
      <p:grpSpPr>
        <a:xfrm>
          <a:off x="0" y="0"/>
          <a:ext cx="0" cy="0"/>
          <a:chOff x="0" y="0"/>
          <a:chExt cx="0" cy="0"/>
        </a:xfrm>
      </p:grpSpPr>
      <p:pic>
        <p:nvPicPr>
          <p:cNvPr id="167" name="Google Shape;167;g36cf8e43482_0_442" descr="A picture containing graphical user interfac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457700" y="-20783"/>
            <a:ext cx="4707088" cy="5216239"/>
          </a:xfrm>
          <a:prstGeom prst="rect">
            <a:avLst/>
          </a:prstGeom>
          <a:noFill/>
          <a:ln>
            <a:noFill/>
          </a:ln>
        </p:spPr>
      </p:pic>
      <p:pic>
        <p:nvPicPr>
          <p:cNvPr id="168" name="Google Shape;168;g36cf8e43482_0_442" descr="Shape, rectangle&#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278016"/>
            <a:ext cx="9144000" cy="5143500"/>
          </a:xfrm>
          <a:prstGeom prst="rect">
            <a:avLst/>
          </a:prstGeom>
          <a:noFill/>
          <a:ln>
            <a:noFill/>
          </a:ln>
        </p:spPr>
      </p:pic>
      <p:sp>
        <p:nvSpPr>
          <p:cNvPr id="169" name="Google Shape;169;g36cf8e43482_0_442"/>
          <p:cNvSpPr txBox="1">
            <a:spLocks noGrp="1"/>
          </p:cNvSpPr>
          <p:nvPr>
            <p:ph type="title"/>
          </p:nvPr>
        </p:nvSpPr>
        <p:spPr>
          <a:xfrm>
            <a:off x="285750" y="353637"/>
            <a:ext cx="7571100" cy="918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3300"/>
              <a:buFont typeface="Calibri"/>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0" name="Google Shape;170;g36cf8e43482_0_442"/>
          <p:cNvSpPr txBox="1">
            <a:spLocks noGrp="1"/>
          </p:cNvSpPr>
          <p:nvPr>
            <p:ph type="body" idx="1"/>
          </p:nvPr>
        </p:nvSpPr>
        <p:spPr>
          <a:xfrm>
            <a:off x="628650" y="1681843"/>
            <a:ext cx="3257700" cy="29508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dk1"/>
              </a:buClr>
              <a:buSzPts val="2100"/>
              <a:buChar char="•"/>
              <a:defRPr>
                <a:solidFill>
                  <a:schemeClr val="dk1"/>
                </a:solidFill>
              </a:defRPr>
            </a:lvl1pPr>
            <a:lvl2pPr marL="914400" lvl="1" indent="-342900" algn="l">
              <a:lnSpc>
                <a:spcPct val="90000"/>
              </a:lnSpc>
              <a:spcBef>
                <a:spcPts val="400"/>
              </a:spcBef>
              <a:spcAft>
                <a:spcPts val="0"/>
              </a:spcAft>
              <a:buClr>
                <a:schemeClr val="dk1"/>
              </a:buClr>
              <a:buSzPts val="1800"/>
              <a:buChar char="•"/>
              <a:defRPr>
                <a:solidFill>
                  <a:schemeClr val="dk1"/>
                </a:solidFill>
              </a:defRPr>
            </a:lvl2pPr>
            <a:lvl3pPr marL="1371600" lvl="2" indent="-323850" algn="l">
              <a:lnSpc>
                <a:spcPct val="90000"/>
              </a:lnSpc>
              <a:spcBef>
                <a:spcPts val="400"/>
              </a:spcBef>
              <a:spcAft>
                <a:spcPts val="0"/>
              </a:spcAft>
              <a:buClr>
                <a:schemeClr val="dk1"/>
              </a:buClr>
              <a:buSzPts val="1500"/>
              <a:buChar char="•"/>
              <a:defRPr>
                <a:solidFill>
                  <a:schemeClr val="dk1"/>
                </a:solidFill>
              </a:defRPr>
            </a:lvl3pPr>
            <a:lvl4pPr marL="1828800" lvl="3" indent="-317500" algn="l">
              <a:lnSpc>
                <a:spcPct val="90000"/>
              </a:lnSpc>
              <a:spcBef>
                <a:spcPts val="400"/>
              </a:spcBef>
              <a:spcAft>
                <a:spcPts val="0"/>
              </a:spcAft>
              <a:buClr>
                <a:schemeClr val="dk1"/>
              </a:buClr>
              <a:buSzPts val="1400"/>
              <a:buChar char="•"/>
              <a:defRPr>
                <a:solidFill>
                  <a:schemeClr val="dk1"/>
                </a:solidFill>
              </a:defRPr>
            </a:lvl4pPr>
            <a:lvl5pPr marL="2286000" lvl="4" indent="-317500" algn="l">
              <a:lnSpc>
                <a:spcPct val="90000"/>
              </a:lnSpc>
              <a:spcBef>
                <a:spcPts val="400"/>
              </a:spcBef>
              <a:spcAft>
                <a:spcPts val="0"/>
              </a:spcAft>
              <a:buClr>
                <a:schemeClr val="dk1"/>
              </a:buClr>
              <a:buSzPts val="1400"/>
              <a:buChar char="•"/>
              <a:defRPr>
                <a:solidFill>
                  <a:schemeClr val="dk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 name="Google Shape;171;g36cf8e43482_0_442"/>
          <p:cNvSpPr txBox="1">
            <a:spLocks noGrp="1"/>
          </p:cNvSpPr>
          <p:nvPr>
            <p:ph type="body" idx="2"/>
          </p:nvPr>
        </p:nvSpPr>
        <p:spPr>
          <a:xfrm>
            <a:off x="4849586" y="1681843"/>
            <a:ext cx="3924300" cy="29508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lt1"/>
              </a:buClr>
              <a:buSzPts val="2100"/>
              <a:buChar char="•"/>
              <a:defRPr>
                <a:solidFill>
                  <a:schemeClr val="lt1"/>
                </a:solidFill>
              </a:defRPr>
            </a:lvl1pPr>
            <a:lvl2pPr marL="914400" lvl="1" indent="-342900" algn="l">
              <a:lnSpc>
                <a:spcPct val="90000"/>
              </a:lnSpc>
              <a:spcBef>
                <a:spcPts val="400"/>
              </a:spcBef>
              <a:spcAft>
                <a:spcPts val="0"/>
              </a:spcAft>
              <a:buClr>
                <a:schemeClr val="lt1"/>
              </a:buClr>
              <a:buSzPts val="1800"/>
              <a:buChar char="•"/>
              <a:defRPr>
                <a:solidFill>
                  <a:schemeClr val="lt1"/>
                </a:solidFill>
              </a:defRPr>
            </a:lvl2pPr>
            <a:lvl3pPr marL="1371600" lvl="2" indent="-323850" algn="l">
              <a:lnSpc>
                <a:spcPct val="90000"/>
              </a:lnSpc>
              <a:spcBef>
                <a:spcPts val="400"/>
              </a:spcBef>
              <a:spcAft>
                <a:spcPts val="0"/>
              </a:spcAft>
              <a:buClr>
                <a:schemeClr val="lt1"/>
              </a:buClr>
              <a:buSzPts val="1500"/>
              <a:buChar char="•"/>
              <a:defRPr>
                <a:solidFill>
                  <a:schemeClr val="lt1"/>
                </a:solidFill>
              </a:defRPr>
            </a:lvl3pPr>
            <a:lvl4pPr marL="1828800" lvl="3" indent="-317500" algn="l">
              <a:lnSpc>
                <a:spcPct val="90000"/>
              </a:lnSpc>
              <a:spcBef>
                <a:spcPts val="400"/>
              </a:spcBef>
              <a:spcAft>
                <a:spcPts val="0"/>
              </a:spcAft>
              <a:buClr>
                <a:schemeClr val="lt1"/>
              </a:buClr>
              <a:buSzPts val="1400"/>
              <a:buChar char="•"/>
              <a:defRPr>
                <a:solidFill>
                  <a:schemeClr val="lt1"/>
                </a:solidFill>
              </a:defRPr>
            </a:lvl4pPr>
            <a:lvl5pPr marL="2286000" lvl="4" indent="-317500" algn="l">
              <a:lnSpc>
                <a:spcPct val="90000"/>
              </a:lnSpc>
              <a:spcBef>
                <a:spcPts val="400"/>
              </a:spcBef>
              <a:spcAft>
                <a:spcPts val="0"/>
              </a:spcAft>
              <a:buClr>
                <a:schemeClr val="lt1"/>
              </a:buClr>
              <a:buSzPts val="1400"/>
              <a:buChar char="•"/>
              <a:defRPr>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2"/>
        <p:cNvGrpSpPr/>
        <p:nvPr/>
      </p:nvGrpSpPr>
      <p:grpSpPr>
        <a:xfrm>
          <a:off x="0" y="0"/>
          <a:ext cx="0" cy="0"/>
          <a:chOff x="0" y="0"/>
          <a:chExt cx="0" cy="0"/>
        </a:xfrm>
      </p:grpSpPr>
      <p:sp>
        <p:nvSpPr>
          <p:cNvPr id="173" name="Google Shape;173;g36cf8e43482_0_44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74" name="Google Shape;174;g36cf8e43482_0_44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75" name="Google Shape;175;g36cf8e43482_0_4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8"/>
        <p:cNvGrpSpPr/>
        <p:nvPr/>
      </p:nvGrpSpPr>
      <p:grpSpPr>
        <a:xfrm>
          <a:off x="0" y="0"/>
          <a:ext cx="0" cy="0"/>
          <a:chOff x="0" y="0"/>
          <a:chExt cx="0" cy="0"/>
        </a:xfrm>
      </p:grpSpPr>
      <p:pic>
        <p:nvPicPr>
          <p:cNvPr id="69" name="Google Shape;69;p37" descr="A screenshot of a computer&#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70" name="Google Shape;70;p37"/>
          <p:cNvSpPr txBox="1">
            <a:spLocks noGrp="1"/>
          </p:cNvSpPr>
          <p:nvPr>
            <p:ph type="ctrTitle"/>
          </p:nvPr>
        </p:nvSpPr>
        <p:spPr>
          <a:xfrm>
            <a:off x="566530" y="1385265"/>
            <a:ext cx="4838100" cy="10671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lt1"/>
              </a:buClr>
              <a:buSzPts val="3000"/>
              <a:buFont typeface="Calibri"/>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37"/>
          <p:cNvSpPr txBox="1">
            <a:spLocks noGrp="1"/>
          </p:cNvSpPr>
          <p:nvPr>
            <p:ph type="subTitle" idx="1"/>
          </p:nvPr>
        </p:nvSpPr>
        <p:spPr>
          <a:xfrm>
            <a:off x="566529" y="2521381"/>
            <a:ext cx="48381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lt1"/>
              </a:buClr>
              <a:buSzPts val="1800"/>
              <a:buNone/>
              <a:defRPr sz="1800">
                <a:solidFill>
                  <a:schemeClr val="l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6"/>
        <p:cNvGrpSpPr/>
        <p:nvPr/>
      </p:nvGrpSpPr>
      <p:grpSpPr>
        <a:xfrm>
          <a:off x="0" y="0"/>
          <a:ext cx="0" cy="0"/>
          <a:chOff x="0" y="0"/>
          <a:chExt cx="0" cy="0"/>
        </a:xfrm>
      </p:grpSpPr>
      <p:sp>
        <p:nvSpPr>
          <p:cNvPr id="177" name="Google Shape;177;g36cf8e43482_0_45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78" name="Google Shape;178;g36cf8e43482_0_4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9"/>
        <p:cNvGrpSpPr/>
        <p:nvPr/>
      </p:nvGrpSpPr>
      <p:grpSpPr>
        <a:xfrm>
          <a:off x="0" y="0"/>
          <a:ext cx="0" cy="0"/>
          <a:chOff x="0" y="0"/>
          <a:chExt cx="0" cy="0"/>
        </a:xfrm>
      </p:grpSpPr>
      <p:sp>
        <p:nvSpPr>
          <p:cNvPr id="180" name="Google Shape;180;g36cf8e43482_0_45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1" name="Google Shape;181;g36cf8e43482_0_45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82" name="Google Shape;182;g36cf8e43482_0_4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3"/>
        <p:cNvGrpSpPr/>
        <p:nvPr/>
      </p:nvGrpSpPr>
      <p:grpSpPr>
        <a:xfrm>
          <a:off x="0" y="0"/>
          <a:ext cx="0" cy="0"/>
          <a:chOff x="0" y="0"/>
          <a:chExt cx="0" cy="0"/>
        </a:xfrm>
      </p:grpSpPr>
      <p:sp>
        <p:nvSpPr>
          <p:cNvPr id="184" name="Google Shape;184;g36cf8e43482_0_45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5" name="Google Shape;185;g36cf8e43482_0_45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86" name="Google Shape;186;g36cf8e43482_0_45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87" name="Google Shape;187;g36cf8e43482_0_4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8"/>
        <p:cNvGrpSpPr/>
        <p:nvPr/>
      </p:nvGrpSpPr>
      <p:grpSpPr>
        <a:xfrm>
          <a:off x="0" y="0"/>
          <a:ext cx="0" cy="0"/>
          <a:chOff x="0" y="0"/>
          <a:chExt cx="0" cy="0"/>
        </a:xfrm>
      </p:grpSpPr>
      <p:sp>
        <p:nvSpPr>
          <p:cNvPr id="189" name="Google Shape;189;g36cf8e43482_0_46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0" name="Google Shape;190;g36cf8e43482_0_4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91"/>
        <p:cNvGrpSpPr/>
        <p:nvPr/>
      </p:nvGrpSpPr>
      <p:grpSpPr>
        <a:xfrm>
          <a:off x="0" y="0"/>
          <a:ext cx="0" cy="0"/>
          <a:chOff x="0" y="0"/>
          <a:chExt cx="0" cy="0"/>
        </a:xfrm>
      </p:grpSpPr>
      <p:sp>
        <p:nvSpPr>
          <p:cNvPr id="192" name="Google Shape;192;g36cf8e43482_0_46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93" name="Google Shape;193;g36cf8e43482_0_46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94" name="Google Shape;194;g36cf8e43482_0_4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95"/>
        <p:cNvGrpSpPr/>
        <p:nvPr/>
      </p:nvGrpSpPr>
      <p:grpSpPr>
        <a:xfrm>
          <a:off x="0" y="0"/>
          <a:ext cx="0" cy="0"/>
          <a:chOff x="0" y="0"/>
          <a:chExt cx="0" cy="0"/>
        </a:xfrm>
      </p:grpSpPr>
      <p:sp>
        <p:nvSpPr>
          <p:cNvPr id="196" name="Google Shape;196;g36cf8e43482_0_47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97" name="Google Shape;197;g36cf8e43482_0_47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98"/>
        <p:cNvGrpSpPr/>
        <p:nvPr/>
      </p:nvGrpSpPr>
      <p:grpSpPr>
        <a:xfrm>
          <a:off x="0" y="0"/>
          <a:ext cx="0" cy="0"/>
          <a:chOff x="0" y="0"/>
          <a:chExt cx="0" cy="0"/>
        </a:xfrm>
      </p:grpSpPr>
      <p:sp>
        <p:nvSpPr>
          <p:cNvPr id="199" name="Google Shape;199;g36cf8e43482_0_47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g36cf8e43482_0_47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01" name="Google Shape;201;g36cf8e43482_0_47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02" name="Google Shape;202;g36cf8e43482_0_47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03" name="Google Shape;203;g36cf8e43482_0_47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4"/>
        <p:cNvGrpSpPr/>
        <p:nvPr/>
      </p:nvGrpSpPr>
      <p:grpSpPr>
        <a:xfrm>
          <a:off x="0" y="0"/>
          <a:ext cx="0" cy="0"/>
          <a:chOff x="0" y="0"/>
          <a:chExt cx="0" cy="0"/>
        </a:xfrm>
      </p:grpSpPr>
      <p:sp>
        <p:nvSpPr>
          <p:cNvPr id="205" name="Google Shape;205;g36cf8e43482_0_48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206" name="Google Shape;206;g36cf8e43482_0_4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07"/>
        <p:cNvGrpSpPr/>
        <p:nvPr/>
      </p:nvGrpSpPr>
      <p:grpSpPr>
        <a:xfrm>
          <a:off x="0" y="0"/>
          <a:ext cx="0" cy="0"/>
          <a:chOff x="0" y="0"/>
          <a:chExt cx="0" cy="0"/>
        </a:xfrm>
      </p:grpSpPr>
      <p:sp>
        <p:nvSpPr>
          <p:cNvPr id="208" name="Google Shape;208;g36cf8e43482_0_48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209" name="Google Shape;209;g36cf8e43482_0_48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210" name="Google Shape;210;g36cf8e43482_0_4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1"/>
        <p:cNvGrpSpPr/>
        <p:nvPr/>
      </p:nvGrpSpPr>
      <p:grpSpPr>
        <a:xfrm>
          <a:off x="0" y="0"/>
          <a:ext cx="0" cy="0"/>
          <a:chOff x="0" y="0"/>
          <a:chExt cx="0" cy="0"/>
        </a:xfrm>
      </p:grpSpPr>
      <p:sp>
        <p:nvSpPr>
          <p:cNvPr id="212" name="Google Shape;212;g36cf8e43482_0_48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losing Slide">
  <p:cSld name="Closing Slide">
    <p:spTree>
      <p:nvGrpSpPr>
        <p:cNvPr id="1" name="Shape 72"/>
        <p:cNvGrpSpPr/>
        <p:nvPr/>
      </p:nvGrpSpPr>
      <p:grpSpPr>
        <a:xfrm>
          <a:off x="0" y="0"/>
          <a:ext cx="0" cy="0"/>
          <a:chOff x="0" y="0"/>
          <a:chExt cx="0" cy="0"/>
        </a:xfrm>
      </p:grpSpPr>
      <p:pic>
        <p:nvPicPr>
          <p:cNvPr id="73" name="Google Shape;73;p57"/>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74" name="Google Shape;74;p57"/>
          <p:cNvSpPr txBox="1">
            <a:spLocks noGrp="1"/>
          </p:cNvSpPr>
          <p:nvPr>
            <p:ph type="body" idx="1"/>
          </p:nvPr>
        </p:nvSpPr>
        <p:spPr>
          <a:xfrm>
            <a:off x="381000" y="1681050"/>
            <a:ext cx="4962600" cy="30099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lt1"/>
              </a:buClr>
              <a:buSzPts val="2100"/>
              <a:buChar char="•"/>
              <a:defRPr>
                <a:solidFill>
                  <a:schemeClr val="lt1"/>
                </a:solidFill>
              </a:defRPr>
            </a:lvl1pPr>
            <a:lvl2pPr marL="914400" lvl="1" indent="-342900" algn="l">
              <a:lnSpc>
                <a:spcPct val="90000"/>
              </a:lnSpc>
              <a:spcBef>
                <a:spcPts val="400"/>
              </a:spcBef>
              <a:spcAft>
                <a:spcPts val="0"/>
              </a:spcAft>
              <a:buClr>
                <a:schemeClr val="lt1"/>
              </a:buClr>
              <a:buSzPts val="1800"/>
              <a:buChar char="•"/>
              <a:defRPr>
                <a:solidFill>
                  <a:schemeClr val="lt1"/>
                </a:solidFill>
              </a:defRPr>
            </a:lvl2pPr>
            <a:lvl3pPr marL="1371600" lvl="2" indent="-323850" algn="l">
              <a:lnSpc>
                <a:spcPct val="90000"/>
              </a:lnSpc>
              <a:spcBef>
                <a:spcPts val="400"/>
              </a:spcBef>
              <a:spcAft>
                <a:spcPts val="0"/>
              </a:spcAft>
              <a:buClr>
                <a:schemeClr val="lt1"/>
              </a:buClr>
              <a:buSzPts val="1500"/>
              <a:buChar char="•"/>
              <a:defRPr>
                <a:solidFill>
                  <a:schemeClr val="lt1"/>
                </a:solidFill>
              </a:defRPr>
            </a:lvl3pPr>
            <a:lvl4pPr marL="1828800" lvl="3" indent="-317500" algn="l">
              <a:lnSpc>
                <a:spcPct val="90000"/>
              </a:lnSpc>
              <a:spcBef>
                <a:spcPts val="400"/>
              </a:spcBef>
              <a:spcAft>
                <a:spcPts val="0"/>
              </a:spcAft>
              <a:buClr>
                <a:schemeClr val="lt1"/>
              </a:buClr>
              <a:buSzPts val="1400"/>
              <a:buChar char="•"/>
              <a:defRPr>
                <a:solidFill>
                  <a:schemeClr val="lt1"/>
                </a:solidFill>
              </a:defRPr>
            </a:lvl4pPr>
            <a:lvl5pPr marL="2286000" lvl="4" indent="-317500" algn="l">
              <a:lnSpc>
                <a:spcPct val="90000"/>
              </a:lnSpc>
              <a:spcBef>
                <a:spcPts val="400"/>
              </a:spcBef>
              <a:spcAft>
                <a:spcPts val="0"/>
              </a:spcAft>
              <a:buClr>
                <a:schemeClr val="lt1"/>
              </a:buClr>
              <a:buSzPts val="1400"/>
              <a:buChar char="•"/>
              <a:defRPr>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3"/>
        <p:cNvGrpSpPr/>
        <p:nvPr/>
      </p:nvGrpSpPr>
      <p:grpSpPr>
        <a:xfrm>
          <a:off x="0" y="0"/>
          <a:ext cx="0" cy="0"/>
          <a:chOff x="0" y="0"/>
          <a:chExt cx="0" cy="0"/>
        </a:xfrm>
      </p:grpSpPr>
      <p:sp>
        <p:nvSpPr>
          <p:cNvPr id="214" name="Google Shape;214;g36cf8e43482_0_489"/>
          <p:cNvSpPr txBox="1">
            <a:spLocks noGrp="1"/>
          </p:cNvSpPr>
          <p:nvPr>
            <p:ph type="title"/>
          </p:nvPr>
        </p:nvSpPr>
        <p:spPr>
          <a:xfrm>
            <a:off x="1849619" y="273844"/>
            <a:ext cx="67716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5" name="Google Shape;215;g36cf8e43482_0_489"/>
          <p:cNvSpPr txBox="1">
            <a:spLocks noGrp="1"/>
          </p:cNvSpPr>
          <p:nvPr>
            <p:ph type="body" idx="1"/>
          </p:nvPr>
        </p:nvSpPr>
        <p:spPr>
          <a:xfrm>
            <a:off x="1849619" y="1369219"/>
            <a:ext cx="6771600" cy="2810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6" name="Google Shape;216;g36cf8e43482_0_489"/>
          <p:cNvSpPr txBox="1">
            <a:spLocks noGrp="1"/>
          </p:cNvSpPr>
          <p:nvPr>
            <p:ph type="ftr" idx="11"/>
          </p:nvPr>
        </p:nvSpPr>
        <p:spPr>
          <a:xfrm>
            <a:off x="1849619" y="4939080"/>
            <a:ext cx="3086100" cy="1779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000000"/>
              </a:buClr>
              <a:buSzPts val="1100"/>
              <a:buFont typeface="Arial"/>
              <a:buNone/>
              <a:defRPr sz="900" b="0" i="0" u="none" strike="noStrike" cap="none">
                <a:solidFill>
                  <a:schemeClr val="lt1"/>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75"/>
        <p:cNvGrpSpPr/>
        <p:nvPr/>
      </p:nvGrpSpPr>
      <p:grpSpPr>
        <a:xfrm>
          <a:off x="0" y="0"/>
          <a:ext cx="0" cy="0"/>
          <a:chOff x="0" y="0"/>
          <a:chExt cx="0" cy="0"/>
        </a:xfrm>
      </p:grpSpPr>
      <p:pic>
        <p:nvPicPr>
          <p:cNvPr id="76" name="Google Shape;76;p58"/>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77" name="Google Shape;77;p58"/>
          <p:cNvSpPr txBox="1">
            <a:spLocks noGrp="1"/>
          </p:cNvSpPr>
          <p:nvPr>
            <p:ph type="body" idx="1"/>
          </p:nvPr>
        </p:nvSpPr>
        <p:spPr>
          <a:xfrm>
            <a:off x="2559204" y="1632502"/>
            <a:ext cx="5971500" cy="30000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dk1"/>
              </a:buClr>
              <a:buSzPts val="2100"/>
              <a:buChar char="•"/>
              <a:defRPr>
                <a:solidFill>
                  <a:schemeClr val="dk1"/>
                </a:solidFill>
              </a:defRPr>
            </a:lvl1pPr>
            <a:lvl2pPr marL="914400" lvl="1" indent="-342900" algn="l">
              <a:lnSpc>
                <a:spcPct val="90000"/>
              </a:lnSpc>
              <a:spcBef>
                <a:spcPts val="400"/>
              </a:spcBef>
              <a:spcAft>
                <a:spcPts val="0"/>
              </a:spcAft>
              <a:buClr>
                <a:schemeClr val="dk1"/>
              </a:buClr>
              <a:buSzPts val="1800"/>
              <a:buChar char="•"/>
              <a:defRPr>
                <a:solidFill>
                  <a:schemeClr val="dk1"/>
                </a:solidFill>
              </a:defRPr>
            </a:lvl2pPr>
            <a:lvl3pPr marL="1371600" lvl="2" indent="-323850" algn="l">
              <a:lnSpc>
                <a:spcPct val="90000"/>
              </a:lnSpc>
              <a:spcBef>
                <a:spcPts val="400"/>
              </a:spcBef>
              <a:spcAft>
                <a:spcPts val="0"/>
              </a:spcAft>
              <a:buClr>
                <a:schemeClr val="dk1"/>
              </a:buClr>
              <a:buSzPts val="1500"/>
              <a:buChar char="•"/>
              <a:defRPr>
                <a:solidFill>
                  <a:schemeClr val="dk1"/>
                </a:solidFill>
              </a:defRPr>
            </a:lvl3pPr>
            <a:lvl4pPr marL="1828800" lvl="3" indent="-317500" algn="l">
              <a:lnSpc>
                <a:spcPct val="90000"/>
              </a:lnSpc>
              <a:spcBef>
                <a:spcPts val="400"/>
              </a:spcBef>
              <a:spcAft>
                <a:spcPts val="0"/>
              </a:spcAft>
              <a:buClr>
                <a:schemeClr val="dk1"/>
              </a:buClr>
              <a:buSzPts val="1400"/>
              <a:buChar char="•"/>
              <a:defRPr>
                <a:solidFill>
                  <a:schemeClr val="dk1"/>
                </a:solidFill>
              </a:defRPr>
            </a:lvl4pPr>
            <a:lvl5pPr marL="2286000" lvl="4" indent="-317500" algn="l">
              <a:lnSpc>
                <a:spcPct val="90000"/>
              </a:lnSpc>
              <a:spcBef>
                <a:spcPts val="400"/>
              </a:spcBef>
              <a:spcAft>
                <a:spcPts val="0"/>
              </a:spcAft>
              <a:buClr>
                <a:schemeClr val="dk1"/>
              </a:buClr>
              <a:buSzPts val="1400"/>
              <a:buChar char="•"/>
              <a:defRPr>
                <a:solidFill>
                  <a:schemeClr val="dk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78"/>
        <p:cNvGrpSpPr/>
        <p:nvPr/>
      </p:nvGrpSpPr>
      <p:grpSpPr>
        <a:xfrm>
          <a:off x="0" y="0"/>
          <a:ext cx="0" cy="0"/>
          <a:chOff x="0" y="0"/>
          <a:chExt cx="0" cy="0"/>
        </a:xfrm>
      </p:grpSpPr>
      <p:pic>
        <p:nvPicPr>
          <p:cNvPr id="79" name="Google Shape;79;p59"/>
          <p:cNvPicPr preferRelativeResize="0"/>
          <p:nvPr/>
        </p:nvPicPr>
        <p:blipFill rotWithShape="1">
          <a:blip r:embed="rId2">
            <a:alphaModFix/>
          </a:blip>
          <a:srcRect/>
          <a:stretch/>
        </p:blipFill>
        <p:spPr>
          <a:xfrm>
            <a:off x="0" y="0"/>
            <a:ext cx="9144000" cy="51435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Closing Slide">
  <p:cSld name="1_Closing Slide">
    <p:spTree>
      <p:nvGrpSpPr>
        <p:cNvPr id="1" name="Shape 80"/>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1"/>
        <p:cNvGrpSpPr/>
        <p:nvPr/>
      </p:nvGrpSpPr>
      <p:grpSpPr>
        <a:xfrm>
          <a:off x="0" y="0"/>
          <a:ext cx="0" cy="0"/>
          <a:chOff x="0" y="0"/>
          <a:chExt cx="0" cy="0"/>
        </a:xfrm>
      </p:grpSpPr>
      <p:pic>
        <p:nvPicPr>
          <p:cNvPr id="82" name="Google Shape;82;p61" descr="A picture containing graphical user interfac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83" name="Google Shape;83;p61"/>
          <p:cNvSpPr txBox="1">
            <a:spLocks noGrp="1"/>
          </p:cNvSpPr>
          <p:nvPr>
            <p:ph type="title"/>
          </p:nvPr>
        </p:nvSpPr>
        <p:spPr>
          <a:xfrm>
            <a:off x="4571999" y="361355"/>
            <a:ext cx="42018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700"/>
              <a:buFont typeface="Calibri"/>
              <a:buNone/>
              <a:defRPr sz="27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4" name="Google Shape;84;p61"/>
          <p:cNvSpPr txBox="1">
            <a:spLocks noGrp="1"/>
          </p:cNvSpPr>
          <p:nvPr>
            <p:ph type="body" idx="1"/>
          </p:nvPr>
        </p:nvSpPr>
        <p:spPr>
          <a:xfrm>
            <a:off x="628650" y="1632502"/>
            <a:ext cx="2837700" cy="30000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dk1"/>
              </a:buClr>
              <a:buSzPts val="2100"/>
              <a:buChar char="•"/>
              <a:defRPr>
                <a:solidFill>
                  <a:schemeClr val="dk1"/>
                </a:solidFill>
              </a:defRPr>
            </a:lvl1pPr>
            <a:lvl2pPr marL="914400" lvl="1" indent="-342900" algn="l">
              <a:lnSpc>
                <a:spcPct val="90000"/>
              </a:lnSpc>
              <a:spcBef>
                <a:spcPts val="400"/>
              </a:spcBef>
              <a:spcAft>
                <a:spcPts val="0"/>
              </a:spcAft>
              <a:buClr>
                <a:schemeClr val="dk1"/>
              </a:buClr>
              <a:buSzPts val="1800"/>
              <a:buChar char="•"/>
              <a:defRPr>
                <a:solidFill>
                  <a:schemeClr val="dk1"/>
                </a:solidFill>
              </a:defRPr>
            </a:lvl2pPr>
            <a:lvl3pPr marL="1371600" lvl="2" indent="-323850" algn="l">
              <a:lnSpc>
                <a:spcPct val="90000"/>
              </a:lnSpc>
              <a:spcBef>
                <a:spcPts val="400"/>
              </a:spcBef>
              <a:spcAft>
                <a:spcPts val="0"/>
              </a:spcAft>
              <a:buClr>
                <a:schemeClr val="dk1"/>
              </a:buClr>
              <a:buSzPts val="1500"/>
              <a:buChar char="•"/>
              <a:defRPr>
                <a:solidFill>
                  <a:schemeClr val="dk1"/>
                </a:solidFill>
              </a:defRPr>
            </a:lvl3pPr>
            <a:lvl4pPr marL="1828800" lvl="3" indent="-317500" algn="l">
              <a:lnSpc>
                <a:spcPct val="90000"/>
              </a:lnSpc>
              <a:spcBef>
                <a:spcPts val="400"/>
              </a:spcBef>
              <a:spcAft>
                <a:spcPts val="0"/>
              </a:spcAft>
              <a:buClr>
                <a:schemeClr val="dk1"/>
              </a:buClr>
              <a:buSzPts val="1400"/>
              <a:buChar char="•"/>
              <a:defRPr>
                <a:solidFill>
                  <a:schemeClr val="dk1"/>
                </a:solidFill>
              </a:defRPr>
            </a:lvl4pPr>
            <a:lvl5pPr marL="2286000" lvl="4" indent="-317500" algn="l">
              <a:lnSpc>
                <a:spcPct val="90000"/>
              </a:lnSpc>
              <a:spcBef>
                <a:spcPts val="400"/>
              </a:spcBef>
              <a:spcAft>
                <a:spcPts val="0"/>
              </a:spcAft>
              <a:buClr>
                <a:schemeClr val="dk1"/>
              </a:buClr>
              <a:buSzPts val="1400"/>
              <a:buChar char="•"/>
              <a:defRPr>
                <a:solidFill>
                  <a:schemeClr val="dk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 name="Google Shape;85;p61"/>
          <p:cNvSpPr txBox="1">
            <a:spLocks noGrp="1"/>
          </p:cNvSpPr>
          <p:nvPr>
            <p:ph type="body" idx="2"/>
          </p:nvPr>
        </p:nvSpPr>
        <p:spPr>
          <a:xfrm>
            <a:off x="4571999" y="1632502"/>
            <a:ext cx="4201800" cy="30000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chemeClr val="lt1"/>
              </a:buClr>
              <a:buSzPts val="2100"/>
              <a:buChar char="•"/>
              <a:defRPr>
                <a:solidFill>
                  <a:schemeClr val="lt1"/>
                </a:solidFill>
              </a:defRPr>
            </a:lvl1pPr>
            <a:lvl2pPr marL="914400" lvl="1" indent="-342900" algn="l">
              <a:lnSpc>
                <a:spcPct val="90000"/>
              </a:lnSpc>
              <a:spcBef>
                <a:spcPts val="400"/>
              </a:spcBef>
              <a:spcAft>
                <a:spcPts val="0"/>
              </a:spcAft>
              <a:buClr>
                <a:schemeClr val="lt1"/>
              </a:buClr>
              <a:buSzPts val="1800"/>
              <a:buChar char="•"/>
              <a:defRPr>
                <a:solidFill>
                  <a:schemeClr val="lt1"/>
                </a:solidFill>
              </a:defRPr>
            </a:lvl2pPr>
            <a:lvl3pPr marL="1371600" lvl="2" indent="-323850" algn="l">
              <a:lnSpc>
                <a:spcPct val="90000"/>
              </a:lnSpc>
              <a:spcBef>
                <a:spcPts val="400"/>
              </a:spcBef>
              <a:spcAft>
                <a:spcPts val="0"/>
              </a:spcAft>
              <a:buClr>
                <a:schemeClr val="lt1"/>
              </a:buClr>
              <a:buSzPts val="1500"/>
              <a:buChar char="•"/>
              <a:defRPr>
                <a:solidFill>
                  <a:schemeClr val="lt1"/>
                </a:solidFill>
              </a:defRPr>
            </a:lvl3pPr>
            <a:lvl4pPr marL="1828800" lvl="3" indent="-317500" algn="l">
              <a:lnSpc>
                <a:spcPct val="90000"/>
              </a:lnSpc>
              <a:spcBef>
                <a:spcPts val="400"/>
              </a:spcBef>
              <a:spcAft>
                <a:spcPts val="0"/>
              </a:spcAft>
              <a:buClr>
                <a:schemeClr val="lt1"/>
              </a:buClr>
              <a:buSzPts val="1400"/>
              <a:buChar char="•"/>
              <a:defRPr>
                <a:solidFill>
                  <a:schemeClr val="lt1"/>
                </a:solidFill>
              </a:defRPr>
            </a:lvl4pPr>
            <a:lvl5pPr marL="2286000" lvl="4" indent="-317500" algn="l">
              <a:lnSpc>
                <a:spcPct val="90000"/>
              </a:lnSpc>
              <a:spcBef>
                <a:spcPts val="400"/>
              </a:spcBef>
              <a:spcAft>
                <a:spcPts val="0"/>
              </a:spcAft>
              <a:buClr>
                <a:schemeClr val="lt1"/>
              </a:buClr>
              <a:buSzPts val="1400"/>
              <a:buChar char="•"/>
              <a:defRPr>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6"/>
        <p:cNvGrpSpPr/>
        <p:nvPr/>
      </p:nvGrpSpPr>
      <p:grpSpPr>
        <a:xfrm>
          <a:off x="0" y="0"/>
          <a:ext cx="0" cy="0"/>
          <a:chOff x="0" y="0"/>
          <a:chExt cx="0" cy="0"/>
        </a:xfrm>
      </p:grpSpPr>
      <p:sp>
        <p:nvSpPr>
          <p:cNvPr id="87" name="Google Shape;87;p6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8" name="Google Shape;88;p6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9" name="Google Shape;89;p6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0" name="Google Shape;90;p6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
        <p:cNvGrpSpPr/>
        <p:nvPr/>
      </p:nvGrpSpPr>
      <p:grpSpPr>
        <a:xfrm>
          <a:off x="0" y="0"/>
          <a:ext cx="0" cy="0"/>
          <a:chOff x="0" y="0"/>
          <a:chExt cx="0" cy="0"/>
        </a:xfrm>
      </p:grpSpPr>
      <p:sp>
        <p:nvSpPr>
          <p:cNvPr id="48" name="Google Shape;48;p3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49" name="Google Shape;49;p3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704"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9"/>
        <p:cNvGrpSpPr/>
        <p:nvPr/>
      </p:nvGrpSpPr>
      <p:grpSpPr>
        <a:xfrm>
          <a:off x="0" y="0"/>
          <a:ext cx="0" cy="0"/>
          <a:chOff x="0" y="0"/>
          <a:chExt cx="0" cy="0"/>
        </a:xfrm>
      </p:grpSpPr>
      <p:sp>
        <p:nvSpPr>
          <p:cNvPr id="100" name="Google Shape;100;p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01" name="Google Shape;101;p4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02" name="Google Shape;102;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58"/>
        <p:cNvGrpSpPr/>
        <p:nvPr/>
      </p:nvGrpSpPr>
      <p:grpSpPr>
        <a:xfrm>
          <a:off x="0" y="0"/>
          <a:ext cx="0" cy="0"/>
          <a:chOff x="0" y="0"/>
          <a:chExt cx="0" cy="0"/>
        </a:xfrm>
      </p:grpSpPr>
      <p:sp>
        <p:nvSpPr>
          <p:cNvPr id="159" name="Google Shape;159;g36cf8e43482_0_43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60" name="Google Shape;160;g36cf8e43482_0_43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61" name="Google Shape;161;g36cf8e43482_0_4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www.youtube.com/watch?v=X8v1GWzZYJ4" TargetMode="External"/><Relationship Id="rId7" Type="http://schemas.openxmlformats.org/officeDocument/2006/relationships/hyperlink" Target="https://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hyperlink" Target="https://www.youtube.com/watch?v=X8v1GWzZYJ4&amp;t=71s" TargetMode="External"/><Relationship Id="rId10" Type="http://schemas.openxmlformats.org/officeDocument/2006/relationships/image" Target="../media/image34.png"/><Relationship Id="rId4" Type="http://schemas.openxmlformats.org/officeDocument/2006/relationships/image" Target="../media/image32.jpg"/><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5.png"/><Relationship Id="rId7" Type="http://schemas.openxmlformats.org/officeDocument/2006/relationships/hyperlink" Target="https://creativecommons.org/licenses/by-nc-sa/4.0/"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hyperlink" Target="https://creativecommons.org/licenses/by-nc-sa/4.0/" TargetMode="External"/><Relationship Id="rId4" Type="http://schemas.openxmlformats.org/officeDocument/2006/relationships/hyperlink" Target="https://ig.ft.com/emotion-recognition/"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hyperlink" Target="https://creativecommons.org/licenses/by-nc-sa/4.0/" TargetMode="External"/><Relationship Id="rId7"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41.jpeg"/><Relationship Id="rId5" Type="http://schemas.openxmlformats.org/officeDocument/2006/relationships/image" Target="../media/image19.png"/><Relationship Id="rId10" Type="http://schemas.openxmlformats.org/officeDocument/2006/relationships/image" Target="../media/image45.jpeg"/><Relationship Id="rId4" Type="http://schemas.openxmlformats.org/officeDocument/2006/relationships/image" Target="../media/image23.png"/><Relationship Id="rId9" Type="http://schemas.openxmlformats.org/officeDocument/2006/relationships/image" Target="../media/image44.jpe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7akzhpx0EIU" TargetMode="External"/><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hyperlink" Target="https://creativecommons.org/licenses/by-nc-sa/4.0/" TargetMode="Externa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hyperlink" Target="https://creativecommons.org/licenses/by-nc-sa/4.0/"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49.png"/><Relationship Id="rId5" Type="http://schemas.openxmlformats.org/officeDocument/2006/relationships/hyperlink" Target="https://bit.ly/Art-Or-AI" TargetMode="External"/><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image" Target="../media/image50.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52.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7"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27.xml"/><Relationship Id="rId6" Type="http://schemas.openxmlformats.org/officeDocument/2006/relationships/image" Target="../media/image57.png"/><Relationship Id="rId5" Type="http://schemas.openxmlformats.org/officeDocument/2006/relationships/image" Target="../media/image19.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7.xml"/><Relationship Id="rId6" Type="http://schemas.openxmlformats.org/officeDocument/2006/relationships/image" Target="../media/image23.png"/><Relationship Id="rId5" Type="http://schemas.openxmlformats.org/officeDocument/2006/relationships/hyperlink" Target="https://creativecommons.org/licenses/by-nc-sa/4.0/" TargetMode="External"/><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7.xml"/><Relationship Id="rId6" Type="http://schemas.openxmlformats.org/officeDocument/2006/relationships/image" Target="../media/image23.png"/><Relationship Id="rId5" Type="http://schemas.openxmlformats.org/officeDocument/2006/relationships/hyperlink" Target="https://creativecommons.org/licenses/by-nc-sa/4.0/" TargetMode="External"/><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creativecommons.org/licenses/by-nc-sa/4.0/" TargetMode="External"/><Relationship Id="rId5" Type="http://schemas.openxmlformats.org/officeDocument/2006/relationships/image" Target="../media/image22.jpe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31.xml"/><Relationship Id="rId1" Type="http://schemas.openxmlformats.org/officeDocument/2006/relationships/slideLayout" Target="../slideLayouts/slideLayout1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69.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creativecommons.org/licenses/by-nc-sa/4.0/" TargetMode="External"/><Relationship Id="rId5" Type="http://schemas.openxmlformats.org/officeDocument/2006/relationships/image" Target="../media/image19.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hyperlink" Target="https://creativecommons.org/licenses/by-nc-sa/4.0/" TargetMode="External"/><Relationship Id="rId3" Type="http://schemas.openxmlformats.org/officeDocument/2006/relationships/image" Target="../media/image21.png"/><Relationship Id="rId7" Type="http://schemas.openxmlformats.org/officeDocument/2006/relationships/image" Target="../media/image28.jp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www.youtube.com/watch?v=nASDYRkbQIY" TargetMode="External"/><Relationship Id="rId5" Type="http://schemas.openxmlformats.org/officeDocument/2006/relationships/hyperlink" Target="https://www.youtube.com/watch?v=nASDYRkbQIY&amp;feature=emb_imp_woyt" TargetMode="External"/><Relationship Id="rId4" Type="http://schemas.openxmlformats.org/officeDocument/2006/relationships/image" Target="../media/image19.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hyperlink" Target="https://creativecommons.org/licenses/by-nc-sa/4.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f_uwKZIAeM0"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hyperlink" Target="https://creativecommons.org/licenses/by-nc-sa/4.0/" TargetMode="External"/><Relationship Id="rId4" Type="http://schemas.openxmlformats.org/officeDocument/2006/relationships/image" Target="../media/image3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35f7d15afe0_2_60"/>
          <p:cNvSpPr txBox="1">
            <a:spLocks noGrp="1"/>
          </p:cNvSpPr>
          <p:nvPr>
            <p:ph type="subTitle" idx="1"/>
          </p:nvPr>
        </p:nvSpPr>
        <p:spPr>
          <a:xfrm>
            <a:off x="628650" y="2456734"/>
            <a:ext cx="6128550" cy="745200"/>
          </a:xfrm>
          <a:prstGeom prst="rect">
            <a:avLst/>
          </a:prstGeom>
          <a:noFill/>
          <a:ln>
            <a:noFill/>
          </a:ln>
        </p:spPr>
        <p:txBody>
          <a:bodyPr spcFirstLastPara="1" wrap="square" lIns="68569" tIns="34275" rIns="68569" bIns="34275" anchor="t" anchorCtr="0">
            <a:normAutofit/>
          </a:bodyPr>
          <a:lstStyle/>
          <a:p>
            <a:pPr marL="342900" indent="-304800"/>
            <a:r>
              <a:rPr lang="en-US" sz="2100" i="1" dirty="0"/>
              <a:t>An AI in My Life Workshop</a:t>
            </a:r>
            <a:endParaRPr i="1" dirty="0"/>
          </a:p>
        </p:txBody>
      </p:sp>
      <p:sp>
        <p:nvSpPr>
          <p:cNvPr id="227" name="Google Shape;227;g35f7d15afe0_2_60"/>
          <p:cNvSpPr txBox="1">
            <a:spLocks noGrp="1"/>
          </p:cNvSpPr>
          <p:nvPr>
            <p:ph type="title"/>
          </p:nvPr>
        </p:nvSpPr>
        <p:spPr>
          <a:xfrm>
            <a:off x="628650" y="1296740"/>
            <a:ext cx="6128550" cy="1084500"/>
          </a:xfrm>
          <a:prstGeom prst="rect">
            <a:avLst/>
          </a:prstGeom>
          <a:noFill/>
          <a:ln>
            <a:noFill/>
          </a:ln>
        </p:spPr>
        <p:txBody>
          <a:bodyPr spcFirstLastPara="1" wrap="square" lIns="68569" tIns="34275" rIns="68569" bIns="34275" anchor="b" anchorCtr="0">
            <a:noAutofit/>
          </a:bodyPr>
          <a:lstStyle/>
          <a:p>
            <a:r>
              <a:rPr lang="en-US" dirty="0">
                <a:latin typeface="Calibri" panose="020F0502020204030204" pitchFamily="34" charset="0"/>
                <a:cs typeface="Calibri" panose="020F0502020204030204" pitchFamily="34" charset="0"/>
              </a:rPr>
              <a:t>Taster Workshop</a:t>
            </a:r>
            <a:endParaRPr dirty="0">
              <a:latin typeface="Calibri" panose="020F0502020204030204" pitchFamily="34" charset="0"/>
              <a:cs typeface="Calibri" panose="020F0502020204030204" pitchFamily="34" charset="0"/>
            </a:endParaRPr>
          </a:p>
        </p:txBody>
      </p:sp>
      <p:pic>
        <p:nvPicPr>
          <p:cNvPr id="2" name="Google Shape;150;g27d80695a2f_2_40" descr="Icon&#10;&#10;Description automatically generated">
            <a:extLst>
              <a:ext uri="{FF2B5EF4-FFF2-40B4-BE49-F238E27FC236}">
                <a16:creationId xmlns:a16="http://schemas.microsoft.com/office/drawing/2014/main" id="{FDE01884-FAA7-2736-0B09-5A43B2D30E56}"/>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7675" y="251140"/>
            <a:ext cx="3619500" cy="970107"/>
          </a:xfrm>
          <a:prstGeom prst="rect">
            <a:avLst/>
          </a:prstGeom>
          <a:noFill/>
          <a:ln>
            <a:noFill/>
          </a:ln>
          <a:effectLst>
            <a:glow rad="120733">
              <a:schemeClr val="accent1">
                <a:alpha val="40000"/>
              </a:schemeClr>
            </a:glow>
          </a:effectLst>
        </p:spPr>
      </p:pic>
      <p:pic>
        <p:nvPicPr>
          <p:cNvPr id="3" name="Picture 2">
            <a:extLst>
              <a:ext uri="{FF2B5EF4-FFF2-40B4-BE49-F238E27FC236}">
                <a16:creationId xmlns:a16="http://schemas.microsoft.com/office/drawing/2014/main" id="{D674CDC4-94D3-E678-CE64-3128C9B31C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92217" y="251140"/>
            <a:ext cx="2719843" cy="970107"/>
          </a:xfrm>
          <a:prstGeom prst="rect">
            <a:avLst/>
          </a:prstGeom>
        </p:spPr>
      </p:pic>
      <p:sp>
        <p:nvSpPr>
          <p:cNvPr id="4" name="TextBox 3">
            <a:extLst>
              <a:ext uri="{FF2B5EF4-FFF2-40B4-BE49-F238E27FC236}">
                <a16:creationId xmlns:a16="http://schemas.microsoft.com/office/drawing/2014/main" id="{E53A8DD7-B71A-F6D2-20FC-B7974EADA0D3}"/>
              </a:ext>
            </a:extLst>
          </p:cNvPr>
          <p:cNvSpPr txBox="1"/>
          <p:nvPr/>
        </p:nvSpPr>
        <p:spPr>
          <a:xfrm>
            <a:off x="628650" y="3312268"/>
            <a:ext cx="3777980" cy="276999"/>
          </a:xfrm>
          <a:prstGeom prst="rect">
            <a:avLst/>
          </a:prstGeom>
          <a:noFill/>
        </p:spPr>
        <p:txBody>
          <a:bodyPr wrap="square" rtlCol="0">
            <a:spAutoFit/>
          </a:bodyPr>
          <a:lstStyle/>
          <a:p>
            <a:r>
              <a:rPr lang="en-US" sz="1200" dirty="0">
                <a:solidFill>
                  <a:srgbClr val="6CB5B8"/>
                </a:solidFill>
                <a:latin typeface="Calibri" panose="020F0502020204030204" pitchFamily="34" charset="0"/>
                <a:cs typeface="Calibri" panose="020F0502020204030204" pitchFamily="34" charset="0"/>
              </a:rPr>
              <a:t>V2.1 August 2026</a:t>
            </a:r>
          </a:p>
        </p:txBody>
      </p:sp>
    </p:spTree>
    <p:extLst>
      <p:ext uri="{BB962C8B-B14F-4D97-AF65-F5344CB8AC3E}">
        <p14:creationId xmlns:p14="http://schemas.microsoft.com/office/powerpoint/2010/main" val="1258917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g36cf8e43482_0_169"/>
          <p:cNvSpPr txBox="1">
            <a:spLocks noGrp="1"/>
          </p:cNvSpPr>
          <p:nvPr>
            <p:ph type="title"/>
          </p:nvPr>
        </p:nvSpPr>
        <p:spPr>
          <a:xfrm>
            <a:off x="285750" y="353637"/>
            <a:ext cx="7571100" cy="918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300"/>
              <a:buNone/>
            </a:pPr>
            <a:r>
              <a:rPr lang="en-IE"/>
              <a:t>Machine Learning Examples </a:t>
            </a:r>
            <a:endParaRPr/>
          </a:p>
        </p:txBody>
      </p:sp>
      <p:sp>
        <p:nvSpPr>
          <p:cNvPr id="374" name="Google Shape;374;g36cf8e43482_0_169"/>
          <p:cNvSpPr txBox="1"/>
          <p:nvPr/>
        </p:nvSpPr>
        <p:spPr>
          <a:xfrm>
            <a:off x="188265" y="2997712"/>
            <a:ext cx="42495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IE" sz="2000" dirty="0">
                <a:solidFill>
                  <a:schemeClr val="tx1"/>
                </a:solidFill>
                <a:latin typeface="Calibri"/>
                <a:ea typeface="Calibri"/>
                <a:cs typeface="Calibri"/>
                <a:sym typeface="Calibri"/>
              </a:rPr>
              <a:t>https://</a:t>
            </a:r>
            <a:r>
              <a:rPr lang="en-IE" sz="2000" dirty="0" err="1">
                <a:solidFill>
                  <a:schemeClr val="tx1"/>
                </a:solidFill>
                <a:latin typeface="Calibri"/>
                <a:ea typeface="Calibri"/>
                <a:cs typeface="Calibri"/>
                <a:sym typeface="Calibri"/>
              </a:rPr>
              <a:t>quickdraw.withgoogle.com</a:t>
            </a:r>
            <a:r>
              <a:rPr lang="en-IE" sz="2000" dirty="0">
                <a:solidFill>
                  <a:schemeClr val="tx1"/>
                </a:solidFill>
                <a:latin typeface="Calibri"/>
                <a:ea typeface="Calibri"/>
                <a:cs typeface="Calibri"/>
                <a:sym typeface="Calibri"/>
              </a:rPr>
              <a:t>/</a:t>
            </a:r>
            <a:endParaRPr sz="2000" b="0" i="1" u="none" strike="noStrike" cap="none" dirty="0">
              <a:solidFill>
                <a:schemeClr val="tx1"/>
              </a:solidFill>
              <a:latin typeface="Calibri"/>
              <a:ea typeface="Calibri"/>
              <a:cs typeface="Calibri"/>
              <a:sym typeface="Calibri"/>
            </a:endParaRPr>
          </a:p>
        </p:txBody>
      </p:sp>
      <p:sp>
        <p:nvSpPr>
          <p:cNvPr id="375" name="Google Shape;375;g36cf8e43482_0_169"/>
          <p:cNvSpPr txBox="1"/>
          <p:nvPr/>
        </p:nvSpPr>
        <p:spPr>
          <a:xfrm>
            <a:off x="434650" y="2650749"/>
            <a:ext cx="3353877"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IE" sz="2000" b="0" i="1" u="none" strike="noStrike" cap="none" dirty="0">
                <a:solidFill>
                  <a:schemeClr val="tx1"/>
                </a:solidFill>
                <a:latin typeface="Calibri"/>
                <a:ea typeface="Calibri"/>
                <a:cs typeface="Calibri"/>
                <a:sym typeface="Calibri"/>
              </a:rPr>
              <a:t>On your phones/tablets go to:</a:t>
            </a:r>
            <a:endParaRPr sz="2000" b="0" i="1" u="none" strike="noStrike" cap="none" dirty="0">
              <a:solidFill>
                <a:schemeClr val="tx1"/>
              </a:solidFill>
              <a:latin typeface="Calibri"/>
              <a:ea typeface="Calibri"/>
              <a:cs typeface="Calibri"/>
              <a:sym typeface="Calibri"/>
            </a:endParaRPr>
          </a:p>
        </p:txBody>
      </p:sp>
      <p:pic>
        <p:nvPicPr>
          <p:cNvPr id="378" name="Google Shape;378;g36cf8e43482_0_169" descr="Check out https://g.co/aiexperiments to learn more.&#10;&#10;This is a game built with machine learning. You draw, and a neural network tries to guess what you’re drawing. Of course, it doesn’t always work. But the more you play with it, the more it will learn. It’s just one example of how you can use machine learning in fun ways. &#10;&#10;Built by Jonas Jongejan, Henry Rowley, Takashi Kawashima, Jongmin Kim, with friends at Google Creative Lab and Data Arts Team." title="A.I. Experiments: Quick, Draw!">
            <a:hlinkClick r:id="rId3"/>
          </p:cNvPr>
          <p:cNvPicPr preferRelativeResize="0"/>
          <p:nvPr/>
        </p:nvPicPr>
        <p:blipFill>
          <a:blip r:embed="rId4">
            <a:alphaModFix/>
          </a:blip>
          <a:stretch>
            <a:fillRect/>
          </a:stretch>
        </p:blipFill>
        <p:spPr>
          <a:xfrm>
            <a:off x="4728754" y="1924398"/>
            <a:ext cx="4114475" cy="2314375"/>
          </a:xfrm>
          <a:prstGeom prst="rect">
            <a:avLst/>
          </a:prstGeom>
          <a:noFill/>
          <a:ln>
            <a:noFill/>
          </a:ln>
        </p:spPr>
      </p:pic>
      <p:sp>
        <p:nvSpPr>
          <p:cNvPr id="379" name="Google Shape;379;g36cf8e43482_0_169"/>
          <p:cNvSpPr txBox="1"/>
          <p:nvPr/>
        </p:nvSpPr>
        <p:spPr>
          <a:xfrm>
            <a:off x="5190993" y="4353804"/>
            <a:ext cx="3363300" cy="28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IE" sz="1000" u="sng" dirty="0">
                <a:solidFill>
                  <a:schemeClr val="bg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https://www.youtube.com/watch?v=X8v1GWzZYJ4&amp;t=71s</a:t>
            </a:r>
            <a:endParaRPr sz="1000" dirty="0">
              <a:solidFill>
                <a:schemeClr val="bg1"/>
              </a:solidFill>
              <a:latin typeface="Calibri"/>
              <a:ea typeface="Calibri"/>
              <a:cs typeface="Calibri"/>
              <a:sym typeface="Calibri"/>
            </a:endParaRPr>
          </a:p>
          <a:p>
            <a:pPr marL="0" lvl="0" indent="0" algn="l" rtl="0">
              <a:spcBef>
                <a:spcPts val="0"/>
              </a:spcBef>
              <a:spcAft>
                <a:spcPts val="0"/>
              </a:spcAft>
              <a:buNone/>
            </a:pPr>
            <a:endParaRPr sz="1000" dirty="0">
              <a:solidFill>
                <a:schemeClr val="bg1"/>
              </a:solidFill>
              <a:latin typeface="Calibri"/>
              <a:ea typeface="Calibri"/>
              <a:cs typeface="Calibri"/>
              <a:sym typeface="Calibri"/>
            </a:endParaRPr>
          </a:p>
        </p:txBody>
      </p:sp>
      <p:pic>
        <p:nvPicPr>
          <p:cNvPr id="380" name="Google Shape;380;g36cf8e43482_0_169" title="Screenshot 2025-10-28 at 13.07.17.png"/>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1243555" y="1311087"/>
            <a:ext cx="1880774" cy="1347875"/>
          </a:xfrm>
          <a:prstGeom prst="rect">
            <a:avLst/>
          </a:prstGeom>
          <a:noFill/>
          <a:ln>
            <a:noFill/>
          </a:ln>
        </p:spPr>
      </p:pic>
      <p:grpSp>
        <p:nvGrpSpPr>
          <p:cNvPr id="2" name="Group 1">
            <a:extLst>
              <a:ext uri="{FF2B5EF4-FFF2-40B4-BE49-F238E27FC236}">
                <a16:creationId xmlns:a16="http://schemas.microsoft.com/office/drawing/2014/main" id="{40704129-1712-F950-2D21-A32492ED72EF}"/>
              </a:ext>
            </a:extLst>
          </p:cNvPr>
          <p:cNvGrpSpPr/>
          <p:nvPr/>
        </p:nvGrpSpPr>
        <p:grpSpPr>
          <a:xfrm>
            <a:off x="-1295364" y="4853000"/>
            <a:ext cx="10464764" cy="354000"/>
            <a:chOff x="-1320764" y="4789500"/>
            <a:chExt cx="10464764" cy="354000"/>
          </a:xfrm>
        </p:grpSpPr>
        <p:sp>
          <p:nvSpPr>
            <p:cNvPr id="3" name="Google Shape;259;p4">
              <a:extLst>
                <a:ext uri="{FF2B5EF4-FFF2-40B4-BE49-F238E27FC236}">
                  <a16:creationId xmlns:a16="http://schemas.microsoft.com/office/drawing/2014/main" id="{6F47C40D-0F9D-DF47-AF24-1279449CBDD3}"/>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64E0803E-38F7-E7EB-5990-3EBA3A1BFAED}"/>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0EDF0C09-C241-7EAA-C119-52D1F619225D}"/>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DFF6C699-1DEF-9607-3640-6C6DED9BE60D}"/>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t="20704"/>
              <a:stretch/>
            </p:blipFill>
            <p:spPr>
              <a:xfrm>
                <a:off x="87037"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09B729E6-C657-407B-FB57-21B1E82C976D}"/>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5513167" y="477541"/>
            <a:ext cx="2343683" cy="647759"/>
          </a:xfrm>
          <a:prstGeom prst="rect">
            <a:avLst/>
          </a:prstGeom>
          <a:noFill/>
          <a:ln>
            <a:noFill/>
          </a:ln>
          <a:effectLst>
            <a:glow rad="120733">
              <a:schemeClr val="accent1">
                <a:alpha val="40000"/>
              </a:schemeClr>
            </a:glow>
          </a:effectLst>
        </p:spPr>
      </p:pic>
      <p:pic>
        <p:nvPicPr>
          <p:cNvPr id="9" name="Picture 8">
            <a:extLst>
              <a:ext uri="{FF2B5EF4-FFF2-40B4-BE49-F238E27FC236}">
                <a16:creationId xmlns:a16="http://schemas.microsoft.com/office/drawing/2014/main" id="{84894604-32A1-DD09-0A46-05501F5DCE2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92742" y="3477752"/>
            <a:ext cx="1440545" cy="1440545"/>
          </a:xfrm>
          <a:prstGeom prst="rect">
            <a:avLst/>
          </a:prstGeom>
        </p:spPr>
      </p:pic>
      <p:sp>
        <p:nvSpPr>
          <p:cNvPr id="10" name="Google Shape;379;g36cf8e43482_0_169">
            <a:extLst>
              <a:ext uri="{FF2B5EF4-FFF2-40B4-BE49-F238E27FC236}">
                <a16:creationId xmlns:a16="http://schemas.microsoft.com/office/drawing/2014/main" id="{F188C245-63CF-E190-ABD7-F6C5CEB349E7}"/>
              </a:ext>
            </a:extLst>
          </p:cNvPr>
          <p:cNvSpPr txBox="1"/>
          <p:nvPr/>
        </p:nvSpPr>
        <p:spPr>
          <a:xfrm>
            <a:off x="5003358" y="1392320"/>
            <a:ext cx="3363300" cy="28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IE" sz="1600" dirty="0">
                <a:solidFill>
                  <a:schemeClr val="bg1"/>
                </a:solidFill>
                <a:latin typeface="Calibri"/>
                <a:ea typeface="Calibri"/>
                <a:cs typeface="Calibri"/>
                <a:sym typeface="Calibri"/>
              </a:rPr>
              <a:t>Short Video Instructions:</a:t>
            </a:r>
            <a:endParaRPr sz="1600" dirty="0">
              <a:solidFill>
                <a:schemeClr val="bg1"/>
              </a:solidFill>
              <a:latin typeface="Calibri"/>
              <a:ea typeface="Calibri"/>
              <a:cs typeface="Calibri"/>
              <a:sym typeface="Calibri"/>
            </a:endParaRPr>
          </a:p>
          <a:p>
            <a:pPr marL="0" lvl="0" indent="0" algn="l" rtl="0">
              <a:spcBef>
                <a:spcPts val="0"/>
              </a:spcBef>
              <a:spcAft>
                <a:spcPts val="0"/>
              </a:spcAft>
              <a:buNone/>
            </a:pPr>
            <a:endParaRPr sz="1000" dirty="0">
              <a:solidFill>
                <a:schemeClr val="bg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4"/>
        <p:cNvGrpSpPr/>
        <p:nvPr/>
      </p:nvGrpSpPr>
      <p:grpSpPr>
        <a:xfrm>
          <a:off x="0" y="0"/>
          <a:ext cx="0" cy="0"/>
          <a:chOff x="0" y="0"/>
          <a:chExt cx="0" cy="0"/>
        </a:xfrm>
      </p:grpSpPr>
      <p:sp>
        <p:nvSpPr>
          <p:cNvPr id="385" name="Google Shape;385;g36cf8e43482_0_179"/>
          <p:cNvSpPr txBox="1">
            <a:spLocks noGrp="1"/>
          </p:cNvSpPr>
          <p:nvPr>
            <p:ph type="title"/>
          </p:nvPr>
        </p:nvSpPr>
        <p:spPr>
          <a:xfrm>
            <a:off x="628650" y="431836"/>
            <a:ext cx="4972200" cy="7923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000"/>
              <a:buNone/>
            </a:pPr>
            <a:r>
              <a:rPr lang="en-IE"/>
              <a:t>Facial Recognition</a:t>
            </a:r>
            <a:endParaRPr/>
          </a:p>
        </p:txBody>
      </p:sp>
      <p:pic>
        <p:nvPicPr>
          <p:cNvPr id="386" name="Google Shape;386;g36cf8e43482_0_179"/>
          <p:cNvPicPr preferRelativeResize="0"/>
          <p:nvPr/>
        </p:nvPicPr>
        <p:blipFill rotWithShape="1">
          <a:blip r:embed="rId4">
            <a:alphaModFix/>
          </a:blip>
          <a:srcRect/>
          <a:stretch/>
        </p:blipFill>
        <p:spPr>
          <a:xfrm>
            <a:off x="628650" y="1546650"/>
            <a:ext cx="3117425" cy="3117425"/>
          </a:xfrm>
          <a:prstGeom prst="rect">
            <a:avLst/>
          </a:prstGeom>
          <a:noFill/>
          <a:ln>
            <a:noFill/>
          </a:ln>
        </p:spPr>
      </p:pic>
      <p:pic>
        <p:nvPicPr>
          <p:cNvPr id="389" name="Google Shape;389;g36cf8e43482_0_179" title="Screenshot 2025-10-28 at 09.23.43.png"/>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5525151" y="1322337"/>
            <a:ext cx="3424476" cy="3413650"/>
          </a:xfrm>
          <a:prstGeom prst="rect">
            <a:avLst/>
          </a:prstGeom>
          <a:noFill/>
          <a:ln>
            <a:noFill/>
          </a:ln>
        </p:spPr>
      </p:pic>
      <p:pic>
        <p:nvPicPr>
          <p:cNvPr id="390" name="Google Shape;390;g36cf8e43482_0_179" title="Screenshot 2025-10-28 at 09.24.35.png"/>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5832397" y="819275"/>
            <a:ext cx="2825775" cy="503050"/>
          </a:xfrm>
          <a:prstGeom prst="rect">
            <a:avLst/>
          </a:prstGeom>
          <a:noFill/>
          <a:ln>
            <a:noFill/>
          </a:ln>
        </p:spPr>
      </p:pic>
      <p:grpSp>
        <p:nvGrpSpPr>
          <p:cNvPr id="2" name="Group 1">
            <a:extLst>
              <a:ext uri="{FF2B5EF4-FFF2-40B4-BE49-F238E27FC236}">
                <a16:creationId xmlns:a16="http://schemas.microsoft.com/office/drawing/2014/main" id="{971F99A8-27CC-80C6-8968-CFE9B4B7D736}"/>
              </a:ext>
            </a:extLst>
          </p:cNvPr>
          <p:cNvGrpSpPr/>
          <p:nvPr/>
        </p:nvGrpSpPr>
        <p:grpSpPr>
          <a:xfrm>
            <a:off x="-1320764" y="4814900"/>
            <a:ext cx="10464764" cy="354000"/>
            <a:chOff x="-1320764" y="4789500"/>
            <a:chExt cx="10464764" cy="354000"/>
          </a:xfrm>
        </p:grpSpPr>
        <p:sp>
          <p:nvSpPr>
            <p:cNvPr id="3" name="Google Shape;259;p4">
              <a:extLst>
                <a:ext uri="{FF2B5EF4-FFF2-40B4-BE49-F238E27FC236}">
                  <a16:creationId xmlns:a16="http://schemas.microsoft.com/office/drawing/2014/main" id="{E7F8E2DA-FA0D-4EB4-33DC-6DBA1C6DAD74}"/>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F4F6A823-D741-F709-F277-EC516FE9EABB}"/>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F804710D-6F05-D230-8BC3-808B17A5BDBF}"/>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D1AC5786-A976-FE28-A1B2-B24EFBF8FF42}"/>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t="20704"/>
              <a:stretch/>
            </p:blipFill>
            <p:spPr>
              <a:xfrm>
                <a:off x="100735" y="6437400"/>
                <a:ext cx="1496075" cy="420600"/>
              </a:xfrm>
              <a:prstGeom prst="rect">
                <a:avLst/>
              </a:prstGeom>
              <a:noFill/>
              <a:ln>
                <a:noFill/>
              </a:ln>
            </p:spPr>
          </p:pic>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17"/>
          <p:cNvSpPr txBox="1">
            <a:spLocks noGrp="1"/>
          </p:cNvSpPr>
          <p:nvPr>
            <p:ph type="title"/>
          </p:nvPr>
        </p:nvSpPr>
        <p:spPr>
          <a:xfrm>
            <a:off x="285750" y="353637"/>
            <a:ext cx="5311800" cy="918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300"/>
              <a:buNone/>
            </a:pPr>
            <a:r>
              <a:rPr lang="en-IE">
                <a:latin typeface="Calibri"/>
                <a:ea typeface="Calibri"/>
                <a:cs typeface="Calibri"/>
                <a:sym typeface="Calibri"/>
              </a:rPr>
              <a:t>Emotion Detection</a:t>
            </a:r>
            <a:endParaRPr>
              <a:latin typeface="Calibri"/>
              <a:ea typeface="Calibri"/>
              <a:cs typeface="Calibri"/>
              <a:sym typeface="Calibri"/>
            </a:endParaRPr>
          </a:p>
        </p:txBody>
      </p:sp>
      <p:pic>
        <p:nvPicPr>
          <p:cNvPr id="396" name="Google Shape;396;p17"/>
          <p:cNvPicPr preferRelativeResize="0"/>
          <p:nvPr/>
        </p:nvPicPr>
        <p:blipFill rotWithShape="1">
          <a:blip r:embed="rId3" cstate="screen">
            <a:alphaModFix/>
            <a:extLst>
              <a:ext uri="{28A0092B-C50C-407E-A947-70E740481C1C}">
                <a14:useLocalDpi xmlns:a14="http://schemas.microsoft.com/office/drawing/2010/main"/>
              </a:ext>
            </a:extLst>
          </a:blip>
          <a:srcRect r="-3302" b="-6855"/>
          <a:stretch/>
        </p:blipFill>
        <p:spPr>
          <a:xfrm>
            <a:off x="3876333" y="1346150"/>
            <a:ext cx="4586993" cy="3440248"/>
          </a:xfrm>
          <a:prstGeom prst="rect">
            <a:avLst/>
          </a:prstGeom>
          <a:noFill/>
          <a:ln>
            <a:noFill/>
          </a:ln>
        </p:spPr>
      </p:pic>
      <p:grpSp>
        <p:nvGrpSpPr>
          <p:cNvPr id="2" name="Group 1">
            <a:extLst>
              <a:ext uri="{FF2B5EF4-FFF2-40B4-BE49-F238E27FC236}">
                <a16:creationId xmlns:a16="http://schemas.microsoft.com/office/drawing/2014/main" id="{AA41AF81-5856-BC5E-6BEB-BD681D225257}"/>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C5331A38-284E-C5E5-533B-823971BA0981}"/>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79BBB468-7CFA-267A-E80C-7FA92E2A776A}"/>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5E4544D5-6FCF-068B-5B03-C1ECBF897B84}"/>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EE810FDB-0DF8-58E8-11C3-913FF246A122}"/>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87037"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5D2A8C7B-2BE2-ED27-C76F-2F54E92C484F}"/>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309529" y="514607"/>
            <a:ext cx="2343683" cy="647759"/>
          </a:xfrm>
          <a:prstGeom prst="rect">
            <a:avLst/>
          </a:prstGeom>
          <a:noFill/>
          <a:ln>
            <a:noFill/>
          </a:ln>
          <a:effectLst>
            <a:glow rad="120733">
              <a:schemeClr val="accent1">
                <a:alpha val="40000"/>
              </a:schemeClr>
            </a:glo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8"/>
          <p:cNvSpPr txBox="1">
            <a:spLocks noGrp="1"/>
          </p:cNvSpPr>
          <p:nvPr>
            <p:ph type="title"/>
          </p:nvPr>
        </p:nvSpPr>
        <p:spPr>
          <a:xfrm>
            <a:off x="285750" y="353637"/>
            <a:ext cx="5311800" cy="918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300"/>
              <a:buNone/>
            </a:pPr>
            <a:r>
              <a:rPr lang="en-IE">
                <a:latin typeface="Calibri"/>
                <a:ea typeface="Calibri"/>
                <a:cs typeface="Calibri"/>
                <a:sym typeface="Calibri"/>
              </a:rPr>
              <a:t>Emotion Detection</a:t>
            </a:r>
            <a:endParaRPr>
              <a:latin typeface="Calibri"/>
              <a:ea typeface="Calibri"/>
              <a:cs typeface="Calibri"/>
              <a:sym typeface="Calibri"/>
            </a:endParaRPr>
          </a:p>
        </p:txBody>
      </p:sp>
      <p:sp>
        <p:nvSpPr>
          <p:cNvPr id="404" name="Google Shape;404;p18"/>
          <p:cNvSpPr txBox="1">
            <a:spLocks noGrp="1"/>
          </p:cNvSpPr>
          <p:nvPr>
            <p:ph type="body" idx="4294967295"/>
          </p:nvPr>
        </p:nvSpPr>
        <p:spPr>
          <a:xfrm>
            <a:off x="2508825" y="1739775"/>
            <a:ext cx="4355700" cy="16236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1100"/>
              <a:buNone/>
            </a:pPr>
            <a:r>
              <a:rPr lang="en-IE" sz="2500" i="1">
                <a:latin typeface="Calibri"/>
                <a:ea typeface="Calibri"/>
                <a:cs typeface="Calibri"/>
                <a:sym typeface="Calibri"/>
              </a:rPr>
              <a:t>Use the below link on your phone or laptop. Follow the instructions on the webpage.</a:t>
            </a:r>
            <a:endParaRPr sz="2500" i="1">
              <a:latin typeface="Calibri"/>
              <a:ea typeface="Calibri"/>
              <a:cs typeface="Calibri"/>
              <a:sym typeface="Calibri"/>
            </a:endParaRPr>
          </a:p>
        </p:txBody>
      </p:sp>
      <p:pic>
        <p:nvPicPr>
          <p:cNvPr id="405" name="Google Shape;405;p18"/>
          <p:cNvPicPr preferRelativeResize="0"/>
          <p:nvPr/>
        </p:nvPicPr>
        <p:blipFill rotWithShape="1">
          <a:blip r:embed="rId3">
            <a:alphaModFix/>
          </a:blip>
          <a:srcRect/>
          <a:stretch/>
        </p:blipFill>
        <p:spPr>
          <a:xfrm>
            <a:off x="6846313" y="1760081"/>
            <a:ext cx="2438400" cy="2438400"/>
          </a:xfrm>
          <a:prstGeom prst="rect">
            <a:avLst/>
          </a:prstGeom>
          <a:noFill/>
          <a:ln>
            <a:noFill/>
          </a:ln>
        </p:spPr>
      </p:pic>
      <p:sp>
        <p:nvSpPr>
          <p:cNvPr id="406" name="Google Shape;406;p18"/>
          <p:cNvSpPr txBox="1"/>
          <p:nvPr/>
        </p:nvSpPr>
        <p:spPr>
          <a:xfrm>
            <a:off x="2397250" y="3423875"/>
            <a:ext cx="46491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IE" sz="2100" b="0" i="1" u="sng" strike="noStrike" cap="none" dirty="0">
                <a:solidFill>
                  <a:schemeClr val="hlink"/>
                </a:solidFill>
                <a:latin typeface="Calibri"/>
                <a:ea typeface="Calibri"/>
                <a:cs typeface="Calibri"/>
                <a:sym typeface="Calibri"/>
                <a:hlinkClick r:id="rId4"/>
              </a:rPr>
              <a:t>Financial Times Emotion Detection</a:t>
            </a:r>
            <a:endParaRPr sz="2100" b="0" i="1" u="none" strike="noStrike" cap="none" dirty="0">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r>
              <a:rPr lang="en-IE" sz="2100" b="0" i="1" u="none" strike="noStrike" cap="none" dirty="0">
                <a:solidFill>
                  <a:schemeClr val="accent1"/>
                </a:solidFill>
                <a:latin typeface="Calibri"/>
                <a:ea typeface="Calibri"/>
                <a:cs typeface="Calibri"/>
                <a:sym typeface="Calibri"/>
              </a:rPr>
              <a:t>https://</a:t>
            </a:r>
            <a:r>
              <a:rPr lang="en-IE" sz="2100" b="0" i="1" u="none" strike="noStrike" cap="none" dirty="0" err="1">
                <a:solidFill>
                  <a:schemeClr val="accent1"/>
                </a:solidFill>
                <a:latin typeface="Calibri"/>
                <a:ea typeface="Calibri"/>
                <a:cs typeface="Calibri"/>
                <a:sym typeface="Calibri"/>
              </a:rPr>
              <a:t>ig.ft.com</a:t>
            </a:r>
            <a:r>
              <a:rPr lang="en-IE" sz="2100" b="0" i="1" u="none" strike="noStrike" cap="none" dirty="0">
                <a:solidFill>
                  <a:schemeClr val="accent1"/>
                </a:solidFill>
                <a:latin typeface="Calibri"/>
                <a:ea typeface="Calibri"/>
                <a:cs typeface="Calibri"/>
                <a:sym typeface="Calibri"/>
              </a:rPr>
              <a:t>/emotion-recognition/</a:t>
            </a:r>
            <a:endParaRPr sz="2100" b="0" i="1" u="none" strike="noStrike" cap="none" dirty="0">
              <a:solidFill>
                <a:schemeClr val="accent1"/>
              </a:solidFill>
              <a:latin typeface="Calibri"/>
              <a:ea typeface="Calibri"/>
              <a:cs typeface="Calibri"/>
              <a:sym typeface="Calibri"/>
            </a:endParaRPr>
          </a:p>
        </p:txBody>
      </p:sp>
      <p:grpSp>
        <p:nvGrpSpPr>
          <p:cNvPr id="7" name="Group 6">
            <a:extLst>
              <a:ext uri="{FF2B5EF4-FFF2-40B4-BE49-F238E27FC236}">
                <a16:creationId xmlns:a16="http://schemas.microsoft.com/office/drawing/2014/main" id="{0B019CA6-5BE1-1D37-15D1-0E09A99C2F16}"/>
              </a:ext>
            </a:extLst>
          </p:cNvPr>
          <p:cNvGrpSpPr/>
          <p:nvPr/>
        </p:nvGrpSpPr>
        <p:grpSpPr>
          <a:xfrm>
            <a:off x="-1320764" y="4789500"/>
            <a:ext cx="10464764" cy="354000"/>
            <a:chOff x="-1320764" y="4789500"/>
            <a:chExt cx="10464764" cy="354000"/>
          </a:xfrm>
        </p:grpSpPr>
        <p:sp>
          <p:nvSpPr>
            <p:cNvPr id="8" name="Google Shape;259;p4">
              <a:extLst>
                <a:ext uri="{FF2B5EF4-FFF2-40B4-BE49-F238E27FC236}">
                  <a16:creationId xmlns:a16="http://schemas.microsoft.com/office/drawing/2014/main" id="{D91BDA11-39EE-731D-77D4-5A15DC4B37F5}"/>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9" name="Group 8">
              <a:extLst>
                <a:ext uri="{FF2B5EF4-FFF2-40B4-BE49-F238E27FC236}">
                  <a16:creationId xmlns:a16="http://schemas.microsoft.com/office/drawing/2014/main" id="{E4EDC417-2A5F-27DB-075E-FA5CF0D1EE88}"/>
                </a:ext>
              </a:extLst>
            </p:cNvPr>
            <p:cNvGrpSpPr/>
            <p:nvPr/>
          </p:nvGrpSpPr>
          <p:grpSpPr>
            <a:xfrm>
              <a:off x="-1320764" y="4828050"/>
              <a:ext cx="7435125" cy="315450"/>
              <a:chOff x="-1761018" y="6437400"/>
              <a:chExt cx="9913500" cy="420600"/>
            </a:xfrm>
          </p:grpSpPr>
          <p:sp>
            <p:nvSpPr>
              <p:cNvPr id="10" name="Google Shape;180;p16">
                <a:extLst>
                  <a:ext uri="{FF2B5EF4-FFF2-40B4-BE49-F238E27FC236}">
                    <a16:creationId xmlns:a16="http://schemas.microsoft.com/office/drawing/2014/main" id="{82CFB0F1-703A-38E3-09AA-34376ADF0218}"/>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11" name="Google Shape;192;p20">
                <a:extLst>
                  <a:ext uri="{FF2B5EF4-FFF2-40B4-BE49-F238E27FC236}">
                    <a16:creationId xmlns:a16="http://schemas.microsoft.com/office/drawing/2014/main" id="{3083942C-EF56-70A7-9FB5-9D52551913DD}"/>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t="20704"/>
              <a:stretch/>
            </p:blipFill>
            <p:spPr>
              <a:xfrm>
                <a:off x="101039" y="6437400"/>
                <a:ext cx="1496075" cy="420600"/>
              </a:xfrm>
              <a:prstGeom prst="rect">
                <a:avLst/>
              </a:prstGeom>
              <a:noFill/>
              <a:ln>
                <a:noFill/>
              </a:ln>
            </p:spPr>
          </p:pic>
        </p:grpSp>
      </p:grpSp>
      <p:pic>
        <p:nvPicPr>
          <p:cNvPr id="12" name="Google Shape;150;g27d80695a2f_2_40" descr="Icon&#10;&#10;Description automatically generated">
            <a:extLst>
              <a:ext uri="{FF2B5EF4-FFF2-40B4-BE49-F238E27FC236}">
                <a16:creationId xmlns:a16="http://schemas.microsoft.com/office/drawing/2014/main" id="{612C59AF-C6D9-C78E-9D79-5F249A7FB930}"/>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388101" y="534518"/>
            <a:ext cx="2343683" cy="647759"/>
          </a:xfrm>
          <a:prstGeom prst="rect">
            <a:avLst/>
          </a:prstGeom>
          <a:noFill/>
          <a:ln>
            <a:noFill/>
          </a:ln>
          <a:effectLst>
            <a:glow rad="120733">
              <a:schemeClr val="accent1">
                <a:alpha val="40000"/>
              </a:schemeClr>
            </a:glo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9">
          <a:extLst>
            <a:ext uri="{FF2B5EF4-FFF2-40B4-BE49-F238E27FC236}">
              <a16:creationId xmlns:a16="http://schemas.microsoft.com/office/drawing/2014/main" id="{D293B0B2-DD72-DEA6-7698-3B0EFFB66C92}"/>
            </a:ext>
          </a:extLst>
        </p:cNvPr>
        <p:cNvGrpSpPr/>
        <p:nvPr/>
      </p:nvGrpSpPr>
      <p:grpSpPr>
        <a:xfrm>
          <a:off x="0" y="0"/>
          <a:ext cx="0" cy="0"/>
          <a:chOff x="0" y="0"/>
          <a:chExt cx="0" cy="0"/>
        </a:xfrm>
      </p:grpSpPr>
      <p:sp>
        <p:nvSpPr>
          <p:cNvPr id="430" name="Google Shape;430;p19">
            <a:extLst>
              <a:ext uri="{FF2B5EF4-FFF2-40B4-BE49-F238E27FC236}">
                <a16:creationId xmlns:a16="http://schemas.microsoft.com/office/drawing/2014/main" id="{D794B039-43F1-AE12-E003-6E2733E1BA78}"/>
              </a:ext>
            </a:extLst>
          </p:cNvPr>
          <p:cNvSpPr txBox="1">
            <a:spLocks noGrp="1"/>
          </p:cNvSpPr>
          <p:nvPr>
            <p:ph type="title"/>
          </p:nvPr>
        </p:nvSpPr>
        <p:spPr>
          <a:xfrm>
            <a:off x="273675" y="325312"/>
            <a:ext cx="5311800" cy="918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300"/>
              <a:buNone/>
            </a:pPr>
            <a:r>
              <a:rPr lang="en-IE" dirty="0">
                <a:latin typeface="Calibri"/>
                <a:ea typeface="Calibri"/>
                <a:cs typeface="Calibri"/>
                <a:sym typeface="Calibri"/>
              </a:rPr>
              <a:t>AI for Good</a:t>
            </a:r>
            <a:endParaRPr dirty="0">
              <a:latin typeface="Calibri"/>
              <a:ea typeface="Calibri"/>
              <a:cs typeface="Calibri"/>
              <a:sym typeface="Calibri"/>
            </a:endParaRPr>
          </a:p>
        </p:txBody>
      </p:sp>
      <p:grpSp>
        <p:nvGrpSpPr>
          <p:cNvPr id="2" name="Group 1">
            <a:extLst>
              <a:ext uri="{FF2B5EF4-FFF2-40B4-BE49-F238E27FC236}">
                <a16:creationId xmlns:a16="http://schemas.microsoft.com/office/drawing/2014/main" id="{54E5B479-5232-07FA-7378-CCCCA72F3EBF}"/>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8604ABAA-9BCB-94BF-66EC-AC96AAF0ECD4}"/>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48B42487-167B-09B5-6A5C-82DA6311DA76}"/>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E7F5E0F5-7AC8-8E1B-5C87-9974FE553ED9}"/>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A71F3B3B-8B22-3B9A-669A-37718826D385}"/>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t="20704"/>
              <a:stretch/>
            </p:blipFill>
            <p:spPr>
              <a:xfrm>
                <a:off x="72079"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751F2992-63D4-925E-80F0-F10584872235}"/>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526642" y="596453"/>
            <a:ext cx="2343683" cy="647759"/>
          </a:xfrm>
          <a:prstGeom prst="rect">
            <a:avLst/>
          </a:prstGeom>
          <a:noFill/>
          <a:ln>
            <a:noFill/>
          </a:ln>
          <a:effectLst>
            <a:glow rad="120733">
              <a:schemeClr val="accent1">
                <a:alpha val="40000"/>
              </a:schemeClr>
            </a:glow>
          </a:effectLst>
        </p:spPr>
      </p:pic>
      <p:pic>
        <p:nvPicPr>
          <p:cNvPr id="9" name="Picture 8">
            <a:extLst>
              <a:ext uri="{FF2B5EF4-FFF2-40B4-BE49-F238E27FC236}">
                <a16:creationId xmlns:a16="http://schemas.microsoft.com/office/drawing/2014/main" id="{4F085059-CA89-A704-F7C6-1E00BF17BDB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17576" y="1313261"/>
            <a:ext cx="1341470" cy="1437888"/>
          </a:xfrm>
          <a:prstGeom prst="rect">
            <a:avLst/>
          </a:prstGeom>
        </p:spPr>
      </p:pic>
      <p:pic>
        <p:nvPicPr>
          <p:cNvPr id="17" name="Picture 16" descr="Red leaves on a tree">
            <a:extLst>
              <a:ext uri="{FF2B5EF4-FFF2-40B4-BE49-F238E27FC236}">
                <a16:creationId xmlns:a16="http://schemas.microsoft.com/office/drawing/2014/main" id="{70BDA14E-6E3D-74C0-2834-04CCC390826A}"/>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4975563" y="1313260"/>
            <a:ext cx="1181110" cy="1460555"/>
          </a:xfrm>
          <a:prstGeom prst="rect">
            <a:avLst/>
          </a:prstGeom>
        </p:spPr>
      </p:pic>
      <p:pic>
        <p:nvPicPr>
          <p:cNvPr id="19" name="Picture 18" descr="Businessman with laptop at office">
            <a:extLst>
              <a:ext uri="{FF2B5EF4-FFF2-40B4-BE49-F238E27FC236}">
                <a16:creationId xmlns:a16="http://schemas.microsoft.com/office/drawing/2014/main" id="{A60747BC-696F-70D3-D892-BE14D5F2EAB0}"/>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7081667" y="1313260"/>
            <a:ext cx="1332534" cy="1460555"/>
          </a:xfrm>
          <a:prstGeom prst="rect">
            <a:avLst/>
          </a:prstGeom>
        </p:spPr>
      </p:pic>
      <p:pic>
        <p:nvPicPr>
          <p:cNvPr id="21" name="Picture 20" descr="Girl wearing headphone looking at computer screen">
            <a:extLst>
              <a:ext uri="{FF2B5EF4-FFF2-40B4-BE49-F238E27FC236}">
                <a16:creationId xmlns:a16="http://schemas.microsoft.com/office/drawing/2014/main" id="{6ED92634-DF5D-6FF8-C748-AD8A233DD332}"/>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3735745" y="3142724"/>
            <a:ext cx="1226463" cy="1412947"/>
          </a:xfrm>
          <a:prstGeom prst="rect">
            <a:avLst/>
          </a:prstGeom>
        </p:spPr>
      </p:pic>
      <p:pic>
        <p:nvPicPr>
          <p:cNvPr id="23" name="Picture 22" descr="Young man standing by tractor">
            <a:extLst>
              <a:ext uri="{FF2B5EF4-FFF2-40B4-BE49-F238E27FC236}">
                <a16:creationId xmlns:a16="http://schemas.microsoft.com/office/drawing/2014/main" id="{D2393FE5-B539-12ED-E8E2-A894403ECD1A}"/>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6020448" y="3142724"/>
            <a:ext cx="1298903" cy="1440190"/>
          </a:xfrm>
          <a:prstGeom prst="rect">
            <a:avLst/>
          </a:prstGeom>
        </p:spPr>
      </p:pic>
      <p:sp>
        <p:nvSpPr>
          <p:cNvPr id="24" name="TextBox 23">
            <a:extLst>
              <a:ext uri="{FF2B5EF4-FFF2-40B4-BE49-F238E27FC236}">
                <a16:creationId xmlns:a16="http://schemas.microsoft.com/office/drawing/2014/main" id="{98A2C69A-79C3-E7F1-9C6F-00419F337E3E}"/>
              </a:ext>
            </a:extLst>
          </p:cNvPr>
          <p:cNvSpPr txBox="1"/>
          <p:nvPr/>
        </p:nvSpPr>
        <p:spPr>
          <a:xfrm>
            <a:off x="2416368" y="2746950"/>
            <a:ext cx="2288672" cy="307777"/>
          </a:xfrm>
          <a:prstGeom prst="rect">
            <a:avLst/>
          </a:prstGeom>
          <a:noFill/>
        </p:spPr>
        <p:txBody>
          <a:bodyPr wrap="square" rtlCol="0">
            <a:spAutoFit/>
          </a:bodyPr>
          <a:lstStyle/>
          <a:p>
            <a:r>
              <a:rPr lang="en-US" b="1" dirty="0">
                <a:latin typeface="Calibri" panose="020F0502020204030204" pitchFamily="34" charset="0"/>
                <a:cs typeface="Calibri" panose="020F0502020204030204" pitchFamily="34" charset="0"/>
              </a:rPr>
              <a:t>Healthcare &amp; Medicine*</a:t>
            </a:r>
          </a:p>
        </p:txBody>
      </p:sp>
      <p:sp>
        <p:nvSpPr>
          <p:cNvPr id="25" name="TextBox 24">
            <a:extLst>
              <a:ext uri="{FF2B5EF4-FFF2-40B4-BE49-F238E27FC236}">
                <a16:creationId xmlns:a16="http://schemas.microsoft.com/office/drawing/2014/main" id="{CC5EDA09-F872-72B2-0BA9-BE4A7C68BED9}"/>
              </a:ext>
            </a:extLst>
          </p:cNvPr>
          <p:cNvSpPr txBox="1"/>
          <p:nvPr/>
        </p:nvSpPr>
        <p:spPr>
          <a:xfrm>
            <a:off x="4649285" y="2746053"/>
            <a:ext cx="2288672" cy="307777"/>
          </a:xfrm>
          <a:prstGeom prst="rect">
            <a:avLst/>
          </a:prstGeom>
          <a:noFill/>
        </p:spPr>
        <p:txBody>
          <a:bodyPr wrap="square" rtlCol="0">
            <a:spAutoFit/>
          </a:bodyPr>
          <a:lstStyle/>
          <a:p>
            <a:r>
              <a:rPr lang="en-US" b="1" dirty="0">
                <a:latin typeface="Calibri" panose="020F0502020204030204" pitchFamily="34" charset="0"/>
                <a:cs typeface="Calibri" panose="020F0502020204030204" pitchFamily="34" charset="0"/>
              </a:rPr>
              <a:t>Climate &amp; Environment</a:t>
            </a:r>
          </a:p>
        </p:txBody>
      </p:sp>
      <p:sp>
        <p:nvSpPr>
          <p:cNvPr id="26" name="TextBox 25">
            <a:extLst>
              <a:ext uri="{FF2B5EF4-FFF2-40B4-BE49-F238E27FC236}">
                <a16:creationId xmlns:a16="http://schemas.microsoft.com/office/drawing/2014/main" id="{105505FC-38FF-AD07-E251-FACE37D50795}"/>
              </a:ext>
            </a:extLst>
          </p:cNvPr>
          <p:cNvSpPr txBox="1"/>
          <p:nvPr/>
        </p:nvSpPr>
        <p:spPr>
          <a:xfrm>
            <a:off x="6603598" y="2751689"/>
            <a:ext cx="2288672" cy="307777"/>
          </a:xfrm>
          <a:prstGeom prst="rect">
            <a:avLst/>
          </a:prstGeom>
          <a:noFill/>
        </p:spPr>
        <p:txBody>
          <a:bodyPr wrap="square" rtlCol="0">
            <a:spAutoFit/>
          </a:bodyPr>
          <a:lstStyle/>
          <a:p>
            <a:pPr algn="ctr"/>
            <a:r>
              <a:rPr lang="en-US" b="1" dirty="0">
                <a:latin typeface="Calibri" panose="020F0502020204030204" pitchFamily="34" charset="0"/>
                <a:cs typeface="Calibri" panose="020F0502020204030204" pitchFamily="34" charset="0"/>
              </a:rPr>
              <a:t>Accessibility</a:t>
            </a:r>
          </a:p>
        </p:txBody>
      </p:sp>
      <p:sp>
        <p:nvSpPr>
          <p:cNvPr id="27" name="TextBox 26">
            <a:extLst>
              <a:ext uri="{FF2B5EF4-FFF2-40B4-BE49-F238E27FC236}">
                <a16:creationId xmlns:a16="http://schemas.microsoft.com/office/drawing/2014/main" id="{3E7CC667-6993-191E-7966-3EF0E6049912}"/>
              </a:ext>
            </a:extLst>
          </p:cNvPr>
          <p:cNvSpPr txBox="1"/>
          <p:nvPr/>
        </p:nvSpPr>
        <p:spPr>
          <a:xfrm>
            <a:off x="3483170" y="4546675"/>
            <a:ext cx="2288672" cy="307777"/>
          </a:xfrm>
          <a:prstGeom prst="rect">
            <a:avLst/>
          </a:prstGeom>
          <a:noFill/>
        </p:spPr>
        <p:txBody>
          <a:bodyPr wrap="square" rtlCol="0">
            <a:spAutoFit/>
          </a:bodyPr>
          <a:lstStyle/>
          <a:p>
            <a:r>
              <a:rPr lang="en-US" b="1" dirty="0">
                <a:latin typeface="Calibri" panose="020F0502020204030204" pitchFamily="34" charset="0"/>
                <a:cs typeface="Calibri" panose="020F0502020204030204" pitchFamily="34" charset="0"/>
              </a:rPr>
              <a:t>Personalised Learning</a:t>
            </a:r>
          </a:p>
        </p:txBody>
      </p:sp>
      <p:sp>
        <p:nvSpPr>
          <p:cNvPr id="28" name="TextBox 27">
            <a:extLst>
              <a:ext uri="{FF2B5EF4-FFF2-40B4-BE49-F238E27FC236}">
                <a16:creationId xmlns:a16="http://schemas.microsoft.com/office/drawing/2014/main" id="{87BEA003-1E81-2079-1F83-60FB9037CB23}"/>
              </a:ext>
            </a:extLst>
          </p:cNvPr>
          <p:cNvSpPr txBox="1"/>
          <p:nvPr/>
        </p:nvSpPr>
        <p:spPr>
          <a:xfrm>
            <a:off x="5687393" y="4554353"/>
            <a:ext cx="2288672" cy="307777"/>
          </a:xfrm>
          <a:prstGeom prst="rect">
            <a:avLst/>
          </a:prstGeom>
          <a:noFill/>
        </p:spPr>
        <p:txBody>
          <a:bodyPr wrap="square" rtlCol="0">
            <a:spAutoFit/>
          </a:bodyPr>
          <a:lstStyle/>
          <a:p>
            <a:r>
              <a:rPr lang="en-US" b="1" dirty="0">
                <a:latin typeface="Calibri" panose="020F0502020204030204" pitchFamily="34" charset="0"/>
                <a:cs typeface="Calibri" panose="020F0502020204030204" pitchFamily="34" charset="0"/>
              </a:rPr>
              <a:t>Agriculture &amp; Food Safety</a:t>
            </a:r>
          </a:p>
        </p:txBody>
      </p:sp>
      <p:sp>
        <p:nvSpPr>
          <p:cNvPr id="12" name="TextBox 11">
            <a:extLst>
              <a:ext uri="{FF2B5EF4-FFF2-40B4-BE49-F238E27FC236}">
                <a16:creationId xmlns:a16="http://schemas.microsoft.com/office/drawing/2014/main" id="{354BE376-AF82-47C9-0F9B-8001C1CB851F}"/>
              </a:ext>
            </a:extLst>
          </p:cNvPr>
          <p:cNvSpPr txBox="1"/>
          <p:nvPr/>
        </p:nvSpPr>
        <p:spPr>
          <a:xfrm>
            <a:off x="-250325" y="4295417"/>
            <a:ext cx="2755240" cy="369332"/>
          </a:xfrm>
          <a:prstGeom prst="rect">
            <a:avLst/>
          </a:prstGeom>
          <a:noFill/>
        </p:spPr>
        <p:txBody>
          <a:bodyPr wrap="square">
            <a:spAutoFit/>
          </a:bodyPr>
          <a:lstStyle/>
          <a:p>
            <a:pPr algn="ctr"/>
            <a:r>
              <a:rPr lang="en-US" sz="900" dirty="0">
                <a:solidFill>
                  <a:schemeClr val="bg1"/>
                </a:solidFill>
                <a:latin typeface="Calibri" panose="020F0502020204030204" pitchFamily="34" charset="0"/>
                <a:cs typeface="Calibri" panose="020F0502020204030204" pitchFamily="34" charset="0"/>
              </a:rPr>
              <a:t>* Elise Racine / https://</a:t>
            </a:r>
            <a:r>
              <a:rPr lang="en-US" sz="900" dirty="0" err="1">
                <a:solidFill>
                  <a:schemeClr val="bg1"/>
                </a:solidFill>
                <a:latin typeface="Calibri" panose="020F0502020204030204" pitchFamily="34" charset="0"/>
                <a:cs typeface="Calibri" panose="020F0502020204030204" pitchFamily="34" charset="0"/>
              </a:rPr>
              <a:t>betterimagesofai.org</a:t>
            </a:r>
            <a:r>
              <a:rPr lang="en-US" sz="900" dirty="0">
                <a:solidFill>
                  <a:schemeClr val="bg1"/>
                </a:solidFill>
                <a:latin typeface="Calibri" panose="020F0502020204030204" pitchFamily="34" charset="0"/>
                <a:cs typeface="Calibri" panose="020F0502020204030204" pitchFamily="34" charset="0"/>
              </a:rPr>
              <a:t> / https://</a:t>
            </a:r>
            <a:r>
              <a:rPr lang="en-US" sz="900" dirty="0" err="1">
                <a:solidFill>
                  <a:schemeClr val="bg1"/>
                </a:solidFill>
                <a:latin typeface="Calibri" panose="020F0502020204030204" pitchFamily="34" charset="0"/>
                <a:cs typeface="Calibri" panose="020F0502020204030204" pitchFamily="34" charset="0"/>
              </a:rPr>
              <a:t>creativecommons.org</a:t>
            </a:r>
            <a:r>
              <a:rPr lang="en-US" sz="900" dirty="0">
                <a:solidFill>
                  <a:schemeClr val="bg1"/>
                </a:solidFill>
                <a:latin typeface="Calibri" panose="020F0502020204030204" pitchFamily="34" charset="0"/>
                <a:cs typeface="Calibri" panose="020F0502020204030204" pitchFamily="34" charset="0"/>
              </a:rPr>
              <a:t>/licenses/by/4.0/</a:t>
            </a:r>
          </a:p>
        </p:txBody>
      </p:sp>
    </p:spTree>
    <p:extLst>
      <p:ext uri="{BB962C8B-B14F-4D97-AF65-F5344CB8AC3E}">
        <p14:creationId xmlns:p14="http://schemas.microsoft.com/office/powerpoint/2010/main" val="1121231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19"/>
          <p:cNvSpPr txBox="1">
            <a:spLocks noGrp="1"/>
          </p:cNvSpPr>
          <p:nvPr>
            <p:ph type="title"/>
          </p:nvPr>
        </p:nvSpPr>
        <p:spPr>
          <a:xfrm>
            <a:off x="273675" y="325312"/>
            <a:ext cx="5311800" cy="918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300"/>
              <a:buNone/>
            </a:pPr>
            <a:r>
              <a:rPr lang="en-IE">
                <a:latin typeface="Calibri"/>
                <a:ea typeface="Calibri"/>
                <a:cs typeface="Calibri"/>
                <a:sym typeface="Calibri"/>
              </a:rPr>
              <a:t>Is AI always used for good?</a:t>
            </a:r>
            <a:endParaRPr>
              <a:latin typeface="Calibri"/>
              <a:ea typeface="Calibri"/>
              <a:cs typeface="Calibri"/>
              <a:sym typeface="Calibri"/>
            </a:endParaRPr>
          </a:p>
        </p:txBody>
      </p:sp>
      <p:pic>
        <p:nvPicPr>
          <p:cNvPr id="431" name="Google Shape;431;p19" descr="A person in a white coa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508188" y="1256574"/>
            <a:ext cx="3012599" cy="3585952"/>
          </a:xfrm>
          <a:prstGeom prst="rect">
            <a:avLst/>
          </a:prstGeom>
          <a:noFill/>
          <a:ln>
            <a:noFill/>
          </a:ln>
        </p:spPr>
      </p:pic>
      <p:grpSp>
        <p:nvGrpSpPr>
          <p:cNvPr id="2" name="Group 1">
            <a:extLst>
              <a:ext uri="{FF2B5EF4-FFF2-40B4-BE49-F238E27FC236}">
                <a16:creationId xmlns:a16="http://schemas.microsoft.com/office/drawing/2014/main" id="{326EE9A8-2289-A35C-3F53-762571E1D966}"/>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6EB2E36D-0275-03CE-E495-71A1ADDF37C1}"/>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111A5C9E-DB88-2E80-375E-FFFBF8F76434}"/>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3ED9B33E-B9B6-87EE-2941-8BBCC285C26F}"/>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097998DC-AB53-AF0E-A90C-D18B525B5526}"/>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14586"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E3DCBE8F-88E1-D02A-B788-3B722F919097}"/>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526642" y="596453"/>
            <a:ext cx="2343683" cy="647759"/>
          </a:xfrm>
          <a:prstGeom prst="rect">
            <a:avLst/>
          </a:prstGeom>
          <a:noFill/>
          <a:ln>
            <a:noFill/>
          </a:ln>
          <a:effectLst>
            <a:glow rad="120733">
              <a:schemeClr val="accent1">
                <a:alpha val="40000"/>
              </a:schemeClr>
            </a:glow>
          </a:effectLst>
        </p:spPr>
      </p:pic>
      <p:sp>
        <p:nvSpPr>
          <p:cNvPr id="8" name="TextBox 7">
            <a:extLst>
              <a:ext uri="{FF2B5EF4-FFF2-40B4-BE49-F238E27FC236}">
                <a16:creationId xmlns:a16="http://schemas.microsoft.com/office/drawing/2014/main" id="{A522EC13-91B7-C736-CE6F-2EAB78F6E4F4}"/>
              </a:ext>
            </a:extLst>
          </p:cNvPr>
          <p:cNvSpPr txBox="1"/>
          <p:nvPr/>
        </p:nvSpPr>
        <p:spPr>
          <a:xfrm>
            <a:off x="5824432" y="2018370"/>
            <a:ext cx="2472078" cy="646331"/>
          </a:xfrm>
          <a:prstGeom prst="rect">
            <a:avLst/>
          </a:prstGeom>
          <a:noFill/>
        </p:spPr>
        <p:txBody>
          <a:bodyPr wrap="square" rtlCol="0">
            <a:spAutoFit/>
          </a:bodyPr>
          <a:lstStyle/>
          <a:p>
            <a:r>
              <a:rPr lang="en-US" sz="1800" b="1" dirty="0">
                <a:latin typeface="Calibri" panose="020F0502020204030204" pitchFamily="34" charset="0"/>
                <a:cs typeface="Calibri" panose="020F0502020204030204" pitchFamily="34" charset="0"/>
              </a:rPr>
              <a:t>Misinformation: </a:t>
            </a:r>
            <a:r>
              <a:rPr lang="en-US" sz="1800" dirty="0">
                <a:latin typeface="Calibri" panose="020F0502020204030204" pitchFamily="34" charset="0"/>
                <a:cs typeface="Calibri" panose="020F0502020204030204" pitchFamily="34" charset="0"/>
              </a:rPr>
              <a:t>Sharing by mistake</a:t>
            </a:r>
          </a:p>
        </p:txBody>
      </p:sp>
      <p:sp>
        <p:nvSpPr>
          <p:cNvPr id="9" name="TextBox 8">
            <a:extLst>
              <a:ext uri="{FF2B5EF4-FFF2-40B4-BE49-F238E27FC236}">
                <a16:creationId xmlns:a16="http://schemas.microsoft.com/office/drawing/2014/main" id="{0002D66A-6398-15DC-F3C8-51A8BB79090D}"/>
              </a:ext>
            </a:extLst>
          </p:cNvPr>
          <p:cNvSpPr txBox="1"/>
          <p:nvPr/>
        </p:nvSpPr>
        <p:spPr>
          <a:xfrm>
            <a:off x="5824432" y="3027466"/>
            <a:ext cx="2472078" cy="646331"/>
          </a:xfrm>
          <a:prstGeom prst="rect">
            <a:avLst/>
          </a:prstGeom>
          <a:noFill/>
        </p:spPr>
        <p:txBody>
          <a:bodyPr wrap="square" rtlCol="0">
            <a:spAutoFit/>
          </a:bodyPr>
          <a:lstStyle/>
          <a:p>
            <a:r>
              <a:rPr lang="en-US" sz="1800" b="1" dirty="0">
                <a:latin typeface="Calibri" panose="020F0502020204030204" pitchFamily="34" charset="0"/>
                <a:cs typeface="Calibri" panose="020F0502020204030204" pitchFamily="34" charset="0"/>
              </a:rPr>
              <a:t>Disinformation: </a:t>
            </a:r>
            <a:r>
              <a:rPr lang="en-US" sz="1800" dirty="0">
                <a:latin typeface="Calibri" panose="020F0502020204030204" pitchFamily="34" charset="0"/>
                <a:cs typeface="Calibri" panose="020F0502020204030204" pitchFamily="34" charset="0"/>
              </a:rPr>
              <a:t>Deliberate deception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g36cf8e43482_0_240"/>
          <p:cNvSpPr txBox="1">
            <a:spLocks noGrp="1"/>
          </p:cNvSpPr>
          <p:nvPr>
            <p:ph type="title"/>
          </p:nvPr>
        </p:nvSpPr>
        <p:spPr>
          <a:xfrm>
            <a:off x="273675" y="325312"/>
            <a:ext cx="5311800" cy="918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300"/>
              <a:buNone/>
            </a:pPr>
            <a:r>
              <a:rPr lang="en-IE" dirty="0">
                <a:latin typeface="Calibri"/>
                <a:ea typeface="Calibri"/>
                <a:cs typeface="Calibri"/>
                <a:sym typeface="Calibri"/>
              </a:rPr>
              <a:t>Deepfakes</a:t>
            </a:r>
            <a:endParaRPr dirty="0">
              <a:latin typeface="Calibri"/>
              <a:ea typeface="Calibri"/>
              <a:cs typeface="Calibri"/>
              <a:sym typeface="Calibri"/>
            </a:endParaRPr>
          </a:p>
        </p:txBody>
      </p:sp>
      <p:sp>
        <p:nvSpPr>
          <p:cNvPr id="439" name="Google Shape;439;g36cf8e43482_0_240"/>
          <p:cNvSpPr txBox="1"/>
          <p:nvPr/>
        </p:nvSpPr>
        <p:spPr>
          <a:xfrm>
            <a:off x="3181725" y="4417988"/>
            <a:ext cx="4807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E" u="sng" dirty="0">
                <a:solidFill>
                  <a:schemeClr val="hlink"/>
                </a:solidFill>
                <a:latin typeface="Calibri"/>
                <a:ea typeface="Calibri"/>
                <a:cs typeface="Calibri"/>
                <a:sym typeface="Calibri"/>
              </a:rPr>
              <a:t>https://</a:t>
            </a:r>
            <a:r>
              <a:rPr lang="en-IE" u="sng" dirty="0" err="1">
                <a:solidFill>
                  <a:schemeClr val="hlink"/>
                </a:solidFill>
                <a:latin typeface="Calibri"/>
                <a:ea typeface="Calibri"/>
                <a:cs typeface="Calibri"/>
                <a:sym typeface="Calibri"/>
              </a:rPr>
              <a:t>www.youtube.com</a:t>
            </a:r>
            <a:r>
              <a:rPr lang="en-IE" u="sng" dirty="0">
                <a:solidFill>
                  <a:schemeClr val="hlink"/>
                </a:solidFill>
                <a:latin typeface="Calibri"/>
                <a:ea typeface="Calibri"/>
                <a:cs typeface="Calibri"/>
                <a:sym typeface="Calibri"/>
              </a:rPr>
              <a:t>/</a:t>
            </a:r>
            <a:r>
              <a:rPr lang="en-IE" u="sng" dirty="0" err="1">
                <a:solidFill>
                  <a:schemeClr val="hlink"/>
                </a:solidFill>
                <a:latin typeface="Calibri"/>
                <a:ea typeface="Calibri"/>
                <a:cs typeface="Calibri"/>
                <a:sym typeface="Calibri"/>
              </a:rPr>
              <a:t>watch?v</a:t>
            </a:r>
            <a:r>
              <a:rPr lang="en-IE" u="sng" dirty="0">
                <a:solidFill>
                  <a:schemeClr val="hlink"/>
                </a:solidFill>
                <a:latin typeface="Calibri"/>
                <a:ea typeface="Calibri"/>
                <a:cs typeface="Calibri"/>
                <a:sym typeface="Calibri"/>
              </a:rPr>
              <a:t>=7akzhpx0EIU</a:t>
            </a:r>
            <a:endParaRPr sz="1400" b="0" i="0" u="none" strike="noStrike" cap="none" dirty="0">
              <a:solidFill>
                <a:srgbClr val="000000"/>
              </a:solidFill>
              <a:latin typeface="Calibri"/>
              <a:ea typeface="Calibri"/>
              <a:cs typeface="Calibri"/>
              <a:sym typeface="Calibri"/>
            </a:endParaRPr>
          </a:p>
        </p:txBody>
      </p:sp>
      <p:pic>
        <p:nvPicPr>
          <p:cNvPr id="442" name="Google Shape;442;g36cf8e43482_0_240" title="Screenshot 2025-10-28 at 09.38.56.png">
            <a:hlinkClick r:id="rId3"/>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860850" y="1396612"/>
            <a:ext cx="4627846" cy="2868976"/>
          </a:xfrm>
          <a:prstGeom prst="rect">
            <a:avLst/>
          </a:prstGeom>
          <a:noFill/>
          <a:ln>
            <a:noFill/>
          </a:ln>
        </p:spPr>
      </p:pic>
      <p:grpSp>
        <p:nvGrpSpPr>
          <p:cNvPr id="2" name="Group 1">
            <a:extLst>
              <a:ext uri="{FF2B5EF4-FFF2-40B4-BE49-F238E27FC236}">
                <a16:creationId xmlns:a16="http://schemas.microsoft.com/office/drawing/2014/main" id="{1F64E5FB-99C0-C420-8C34-574A9447766A}"/>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FA4F1985-6ED0-D5DD-692D-6557B8A29F47}"/>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E462D8F4-7960-FA0F-E4B7-E54DA9837C17}"/>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7FB1CA1F-682D-C3B7-A444-346459BB9809}"/>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8C258ADC-63F1-D962-CD62-1F1446139DB7}"/>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t="20704"/>
              <a:stretch/>
            </p:blipFill>
            <p:spPr>
              <a:xfrm>
                <a:off x="101039"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43F9D810-AABE-A4DE-7955-449C27973E61}"/>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526642" y="596453"/>
            <a:ext cx="2343683" cy="647759"/>
          </a:xfrm>
          <a:prstGeom prst="rect">
            <a:avLst/>
          </a:prstGeom>
          <a:noFill/>
          <a:ln>
            <a:noFill/>
          </a:ln>
          <a:effectLst>
            <a:glow rad="120733">
              <a:schemeClr val="accent1">
                <a:alpha val="40000"/>
              </a:schemeClr>
            </a:glo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1A03D-A307-D65B-D45B-952370687E0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ED04B60-8146-0937-1B7D-37009E51ABD5}"/>
              </a:ext>
            </a:extLst>
          </p:cNvPr>
          <p:cNvSpPr/>
          <p:nvPr/>
        </p:nvSpPr>
        <p:spPr>
          <a:xfrm>
            <a:off x="1" y="1"/>
            <a:ext cx="9143999" cy="64775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TextBox 13">
            <a:extLst>
              <a:ext uri="{FF2B5EF4-FFF2-40B4-BE49-F238E27FC236}">
                <a16:creationId xmlns:a16="http://schemas.microsoft.com/office/drawing/2014/main" id="{7E636ACC-5CB9-A02C-551A-C2F1881258A3}"/>
              </a:ext>
            </a:extLst>
          </p:cNvPr>
          <p:cNvSpPr txBox="1"/>
          <p:nvPr/>
        </p:nvSpPr>
        <p:spPr>
          <a:xfrm>
            <a:off x="392272" y="114301"/>
            <a:ext cx="3848633" cy="507831"/>
          </a:xfrm>
          <a:prstGeom prst="rect">
            <a:avLst/>
          </a:prstGeom>
          <a:noFill/>
        </p:spPr>
        <p:txBody>
          <a:bodyPr wrap="square" rtlCol="0">
            <a:spAutoFit/>
          </a:bodyPr>
          <a:lstStyle/>
          <a:p>
            <a:r>
              <a:rPr lang="en-US" sz="2700" dirty="0">
                <a:solidFill>
                  <a:schemeClr val="bg1"/>
                </a:solidFill>
                <a:latin typeface="Calibri" panose="020F0502020204030204" pitchFamily="34" charset="0"/>
                <a:cs typeface="Calibri" panose="020F0502020204030204" pitchFamily="34" charset="0"/>
              </a:rPr>
              <a:t>AI or Human? Quiz</a:t>
            </a:r>
          </a:p>
        </p:txBody>
      </p:sp>
      <p:pic>
        <p:nvPicPr>
          <p:cNvPr id="5" name="Google Shape;150;g27d80695a2f_2_40" descr="Icon&#10;&#10;Description automatically generated">
            <a:extLst>
              <a:ext uri="{FF2B5EF4-FFF2-40B4-BE49-F238E27FC236}">
                <a16:creationId xmlns:a16="http://schemas.microsoft.com/office/drawing/2014/main" id="{7389A1F8-F793-A197-4F59-5A84018435F7}"/>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591301" y="127928"/>
            <a:ext cx="2343683" cy="647759"/>
          </a:xfrm>
          <a:prstGeom prst="rect">
            <a:avLst/>
          </a:prstGeom>
          <a:noFill/>
          <a:ln>
            <a:noFill/>
          </a:ln>
          <a:effectLst>
            <a:glow rad="120733">
              <a:schemeClr val="accent1">
                <a:alpha val="40000"/>
              </a:schemeClr>
            </a:glow>
          </a:effectLst>
        </p:spPr>
      </p:pic>
      <p:pic>
        <p:nvPicPr>
          <p:cNvPr id="2" name="Google Shape;909;g35f8398ff71_0_474" title="Screenshot 2025-05-31 at 19.00.45.png">
            <a:extLst>
              <a:ext uri="{FF2B5EF4-FFF2-40B4-BE49-F238E27FC236}">
                <a16:creationId xmlns:a16="http://schemas.microsoft.com/office/drawing/2014/main" id="{977B9914-4090-C2B4-CD23-485F3822C561}"/>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831955" y="696470"/>
            <a:ext cx="4010090" cy="4003653"/>
          </a:xfrm>
          <a:prstGeom prst="rect">
            <a:avLst/>
          </a:prstGeom>
          <a:noFill/>
          <a:ln>
            <a:noFill/>
          </a:ln>
        </p:spPr>
      </p:pic>
      <p:sp>
        <p:nvSpPr>
          <p:cNvPr id="3" name="Google Shape;311;g27b7c512923_0_10">
            <a:extLst>
              <a:ext uri="{FF2B5EF4-FFF2-40B4-BE49-F238E27FC236}">
                <a16:creationId xmlns:a16="http://schemas.microsoft.com/office/drawing/2014/main" id="{847A5065-B3B8-162C-33CB-A2F78C6C4499}"/>
              </a:ext>
            </a:extLst>
          </p:cNvPr>
          <p:cNvSpPr txBox="1"/>
          <p:nvPr/>
        </p:nvSpPr>
        <p:spPr>
          <a:xfrm>
            <a:off x="5173521" y="1105410"/>
            <a:ext cx="3427085" cy="2640375"/>
          </a:xfrm>
          <a:prstGeom prst="rect">
            <a:avLst/>
          </a:prstGeom>
          <a:noFill/>
          <a:ln>
            <a:noFill/>
          </a:ln>
        </p:spPr>
        <p:txBody>
          <a:bodyPr spcFirstLastPara="1" wrap="square" lIns="68569" tIns="68569" rIns="68569" bIns="68569" anchor="t" anchorCtr="0">
            <a:noAutofit/>
          </a:bodyPr>
          <a:lstStyle/>
          <a:p>
            <a:pPr>
              <a:buSzPts val="2400"/>
            </a:pPr>
            <a:r>
              <a:rPr lang="en-US" sz="1800" i="1" dirty="0">
                <a:solidFill>
                  <a:schemeClr val="dk1"/>
                </a:solidFill>
                <a:latin typeface="Calibri" panose="020F0502020204030204" pitchFamily="34" charset="0"/>
                <a:ea typeface="Calibri"/>
                <a:cs typeface="Calibri" panose="020F0502020204030204" pitchFamily="34" charset="0"/>
                <a:sym typeface="Calibri"/>
              </a:rPr>
              <a:t>Just how good is Generative AI?</a:t>
            </a:r>
            <a:endParaRPr sz="1800" i="1" dirty="0">
              <a:solidFill>
                <a:schemeClr val="dk1"/>
              </a:solidFill>
              <a:latin typeface="Calibri" panose="020F0502020204030204" pitchFamily="34" charset="0"/>
              <a:ea typeface="Calibri"/>
              <a:cs typeface="Calibri" panose="020F0502020204030204" pitchFamily="34" charset="0"/>
              <a:sym typeface="Calibri"/>
            </a:endParaRPr>
          </a:p>
          <a:p>
            <a:pPr>
              <a:buSzPts val="2400"/>
            </a:pPr>
            <a:endParaRPr sz="1800" dirty="0">
              <a:solidFill>
                <a:schemeClr val="dk1"/>
              </a:solidFill>
              <a:latin typeface="Calibri" panose="020F0502020204030204" pitchFamily="34" charset="0"/>
              <a:ea typeface="Calibri"/>
              <a:cs typeface="Calibri" panose="020F0502020204030204" pitchFamily="34" charset="0"/>
              <a:sym typeface="Calibri"/>
            </a:endParaRPr>
          </a:p>
          <a:p>
            <a:pPr>
              <a:buSzPts val="2400"/>
            </a:pPr>
            <a:r>
              <a:rPr lang="en-US" sz="1800" dirty="0">
                <a:solidFill>
                  <a:schemeClr val="dk1"/>
                </a:solidFill>
                <a:latin typeface="Calibri" panose="020F0502020204030204" pitchFamily="34" charset="0"/>
                <a:ea typeface="Calibri"/>
                <a:cs typeface="Calibri" panose="020F0502020204030204" pitchFamily="34" charset="0"/>
                <a:sym typeface="Calibri"/>
              </a:rPr>
              <a:t>Can you tell the difference between real art or AI?</a:t>
            </a:r>
            <a:endParaRPr sz="1800" dirty="0">
              <a:solidFill>
                <a:schemeClr val="dk1"/>
              </a:solidFill>
              <a:latin typeface="Calibri" panose="020F0502020204030204" pitchFamily="34" charset="0"/>
              <a:ea typeface="Calibri"/>
              <a:cs typeface="Calibri" panose="020F0502020204030204" pitchFamily="34" charset="0"/>
              <a:sym typeface="Calibri"/>
            </a:endParaRPr>
          </a:p>
          <a:p>
            <a:pPr>
              <a:buSzPts val="2400"/>
            </a:pPr>
            <a:endParaRPr sz="1800" dirty="0">
              <a:solidFill>
                <a:schemeClr val="dk1"/>
              </a:solidFill>
              <a:latin typeface="Calibri" panose="020F0502020204030204" pitchFamily="34" charset="0"/>
              <a:ea typeface="Calibri"/>
              <a:cs typeface="Calibri" panose="020F0502020204030204" pitchFamily="34" charset="0"/>
              <a:sym typeface="Calibri"/>
            </a:endParaRPr>
          </a:p>
          <a:p>
            <a:pPr>
              <a:buSzPts val="2400"/>
            </a:pPr>
            <a:r>
              <a:rPr lang="en-US" sz="1800" dirty="0">
                <a:solidFill>
                  <a:schemeClr val="dk1"/>
                </a:solidFill>
                <a:latin typeface="Calibri" panose="020F0502020204030204" pitchFamily="34" charset="0"/>
                <a:ea typeface="Calibri"/>
                <a:cs typeface="Calibri" panose="020F0502020204030204" pitchFamily="34" charset="0"/>
                <a:sym typeface="Calibri"/>
              </a:rPr>
              <a:t>Give it a go:</a:t>
            </a:r>
            <a:endParaRPr sz="1800" dirty="0">
              <a:solidFill>
                <a:schemeClr val="dk1"/>
              </a:solidFill>
              <a:latin typeface="Calibri" panose="020F0502020204030204" pitchFamily="34" charset="0"/>
              <a:ea typeface="Calibri"/>
              <a:cs typeface="Calibri" panose="020F0502020204030204" pitchFamily="34" charset="0"/>
              <a:sym typeface="Calibri"/>
            </a:endParaRPr>
          </a:p>
          <a:p>
            <a:pPr>
              <a:buSzPts val="2400"/>
            </a:pPr>
            <a:endParaRPr sz="1200" dirty="0">
              <a:solidFill>
                <a:schemeClr val="dk1"/>
              </a:solidFill>
              <a:latin typeface="Calibri" panose="020F0502020204030204" pitchFamily="34" charset="0"/>
              <a:ea typeface="Calibri"/>
              <a:cs typeface="Calibri" panose="020F0502020204030204" pitchFamily="34" charset="0"/>
              <a:sym typeface="Calibri"/>
            </a:endParaRPr>
          </a:p>
          <a:p>
            <a:pPr algn="ctr">
              <a:buClr>
                <a:schemeClr val="dk1"/>
              </a:buClr>
              <a:buSzPts val="1100"/>
            </a:pPr>
            <a:r>
              <a:rPr lang="en-US" sz="1800" b="1" u="sng" dirty="0">
                <a:solidFill>
                  <a:schemeClr val="hlink"/>
                </a:solidFill>
                <a:highlight>
                  <a:srgbClr val="FFFFFF"/>
                </a:highlight>
                <a:latin typeface="Calibri" panose="020F0502020204030204" pitchFamily="34" charset="0"/>
                <a:ea typeface="Calibri"/>
                <a:cs typeface="Calibri" panose="020F0502020204030204" pitchFamily="34" charset="0"/>
                <a:sym typeface="Calibri"/>
                <a:hlinkClick r:id="rId5"/>
              </a:rPr>
              <a:t>https://bit.ly/Art-Or-AI</a:t>
            </a:r>
            <a:endParaRPr sz="1800" b="1" dirty="0">
              <a:solidFill>
                <a:schemeClr val="dk1"/>
              </a:solidFill>
              <a:highlight>
                <a:srgbClr val="FFFFFF"/>
              </a:highlight>
              <a:latin typeface="Calibri" panose="020F0502020204030204" pitchFamily="34" charset="0"/>
              <a:ea typeface="Calibri"/>
              <a:cs typeface="Calibri" panose="020F0502020204030204" pitchFamily="34" charset="0"/>
              <a:sym typeface="Calibri"/>
            </a:endParaRPr>
          </a:p>
          <a:p>
            <a:pPr>
              <a:buClr>
                <a:schemeClr val="dk1"/>
              </a:buClr>
              <a:buSzPts val="1100"/>
            </a:pPr>
            <a:endParaRPr sz="1800" b="1" dirty="0">
              <a:solidFill>
                <a:schemeClr val="dk1"/>
              </a:solidFill>
              <a:highlight>
                <a:srgbClr val="FFFFFF"/>
              </a:highlight>
              <a:latin typeface="Calibri" panose="020F0502020204030204" pitchFamily="34" charset="0"/>
              <a:ea typeface="Calibri"/>
              <a:cs typeface="Calibri" panose="020F0502020204030204" pitchFamily="34" charset="0"/>
              <a:sym typeface="Calibri"/>
            </a:endParaRPr>
          </a:p>
          <a:p>
            <a:pPr>
              <a:buSzPts val="2400"/>
            </a:pPr>
            <a:endParaRPr sz="1800" dirty="0">
              <a:latin typeface="Calibri" panose="020F0502020204030204" pitchFamily="34" charset="0"/>
              <a:ea typeface="Calibri"/>
              <a:cs typeface="Calibri" panose="020F0502020204030204" pitchFamily="34" charset="0"/>
              <a:sym typeface="Calibri"/>
            </a:endParaRPr>
          </a:p>
        </p:txBody>
      </p:sp>
      <p:pic>
        <p:nvPicPr>
          <p:cNvPr id="11" name="Picture 10">
            <a:extLst>
              <a:ext uri="{FF2B5EF4-FFF2-40B4-BE49-F238E27FC236}">
                <a16:creationId xmlns:a16="http://schemas.microsoft.com/office/drawing/2014/main" id="{6DDC57A8-CFC9-350D-94C7-18375C32E26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75942" y="3319059"/>
            <a:ext cx="1556616" cy="1556616"/>
          </a:xfrm>
          <a:prstGeom prst="rect">
            <a:avLst/>
          </a:prstGeom>
        </p:spPr>
      </p:pic>
      <p:sp>
        <p:nvSpPr>
          <p:cNvPr id="12" name="Slide Number Placeholder 11">
            <a:extLst>
              <a:ext uri="{FF2B5EF4-FFF2-40B4-BE49-F238E27FC236}">
                <a16:creationId xmlns:a16="http://schemas.microsoft.com/office/drawing/2014/main" id="{9FBEB5E9-01D6-AE06-2D3B-16F98260D6C9}"/>
              </a:ext>
            </a:extLst>
          </p:cNvPr>
          <p:cNvSpPr>
            <a:spLocks noGrp="1"/>
          </p:cNvSpPr>
          <p:nvPr>
            <p:ph type="sldNum" sz="quarter" idx="12"/>
          </p:nvPr>
        </p:nvSpPr>
        <p:spPr/>
        <p:txBody>
          <a:bodyPr/>
          <a:lstStyle/>
          <a:p>
            <a:fld id="{E5BC9BC3-F76F-9F47-863D-61106FF3980F}" type="slidenum">
              <a:rPr lang="en-US" smtClean="0"/>
              <a:t>17</a:t>
            </a:fld>
            <a:endParaRPr lang="en-US"/>
          </a:p>
        </p:txBody>
      </p:sp>
      <p:grpSp>
        <p:nvGrpSpPr>
          <p:cNvPr id="15" name="Group 14">
            <a:extLst>
              <a:ext uri="{FF2B5EF4-FFF2-40B4-BE49-F238E27FC236}">
                <a16:creationId xmlns:a16="http://schemas.microsoft.com/office/drawing/2014/main" id="{C44081E4-8B3A-00A0-708F-6FB0F0B75975}"/>
              </a:ext>
            </a:extLst>
          </p:cNvPr>
          <p:cNvGrpSpPr/>
          <p:nvPr/>
        </p:nvGrpSpPr>
        <p:grpSpPr>
          <a:xfrm>
            <a:off x="-1320764" y="4828050"/>
            <a:ext cx="7435125" cy="315450"/>
            <a:chOff x="-1761018" y="6437400"/>
            <a:chExt cx="9913500" cy="420600"/>
          </a:xfrm>
        </p:grpSpPr>
        <p:sp>
          <p:nvSpPr>
            <p:cNvPr id="17" name="Google Shape;180;p16">
              <a:extLst>
                <a:ext uri="{FF2B5EF4-FFF2-40B4-BE49-F238E27FC236}">
                  <a16:creationId xmlns:a16="http://schemas.microsoft.com/office/drawing/2014/main" id="{25688E42-65B2-E810-C02E-087628C9F70A}"/>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18" name="Google Shape;192;p20">
              <a:extLst>
                <a:ext uri="{FF2B5EF4-FFF2-40B4-BE49-F238E27FC236}">
                  <a16:creationId xmlns:a16="http://schemas.microsoft.com/office/drawing/2014/main" id="{C0439178-CD62-E884-CD87-1B3D17552678}"/>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t="20704"/>
            <a:stretch/>
          </p:blipFill>
          <p:spPr>
            <a:xfrm>
              <a:off x="98397" y="6437400"/>
              <a:ext cx="1496075" cy="420600"/>
            </a:xfrm>
            <a:prstGeom prst="rect">
              <a:avLst/>
            </a:prstGeom>
            <a:noFill/>
            <a:ln>
              <a:noFill/>
            </a:ln>
          </p:spPr>
        </p:pic>
      </p:grpSp>
    </p:spTree>
    <p:extLst>
      <p:ext uri="{BB962C8B-B14F-4D97-AF65-F5344CB8AC3E}">
        <p14:creationId xmlns:p14="http://schemas.microsoft.com/office/powerpoint/2010/main" val="3304238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F8874-E2DF-E344-B601-171D4FE5FA6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228C3AD-8576-84EF-A6EC-261BC78A15D4}"/>
              </a:ext>
            </a:extLst>
          </p:cNvPr>
          <p:cNvSpPr/>
          <p:nvPr/>
        </p:nvSpPr>
        <p:spPr>
          <a:xfrm>
            <a:off x="1" y="1"/>
            <a:ext cx="9143999" cy="64775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TextBox 13">
            <a:extLst>
              <a:ext uri="{FF2B5EF4-FFF2-40B4-BE49-F238E27FC236}">
                <a16:creationId xmlns:a16="http://schemas.microsoft.com/office/drawing/2014/main" id="{4C23A191-B5AC-BCE8-DEB9-B4189832C8DA}"/>
              </a:ext>
            </a:extLst>
          </p:cNvPr>
          <p:cNvSpPr txBox="1"/>
          <p:nvPr/>
        </p:nvSpPr>
        <p:spPr>
          <a:xfrm>
            <a:off x="392272" y="114301"/>
            <a:ext cx="4747955" cy="507831"/>
          </a:xfrm>
          <a:prstGeom prst="rect">
            <a:avLst/>
          </a:prstGeom>
          <a:noFill/>
        </p:spPr>
        <p:txBody>
          <a:bodyPr wrap="square" rtlCol="0">
            <a:spAutoFit/>
          </a:bodyPr>
          <a:lstStyle/>
          <a:p>
            <a:r>
              <a:rPr lang="en-US" sz="2700" dirty="0">
                <a:solidFill>
                  <a:schemeClr val="bg1"/>
                </a:solidFill>
                <a:latin typeface="Calibri" panose="020F0502020204030204" pitchFamily="34" charset="0"/>
                <a:cs typeface="Calibri" panose="020F0502020204030204" pitchFamily="34" charset="0"/>
              </a:rPr>
              <a:t>Detecting AI-generated Images</a:t>
            </a:r>
          </a:p>
        </p:txBody>
      </p:sp>
      <p:pic>
        <p:nvPicPr>
          <p:cNvPr id="5" name="Google Shape;150;g27d80695a2f_2_40" descr="Icon&#10;&#10;Description automatically generated">
            <a:extLst>
              <a:ext uri="{FF2B5EF4-FFF2-40B4-BE49-F238E27FC236}">
                <a16:creationId xmlns:a16="http://schemas.microsoft.com/office/drawing/2014/main" id="{80351A22-1800-4EC2-527E-FF0EB52242F2}"/>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591301" y="127928"/>
            <a:ext cx="2343683" cy="647759"/>
          </a:xfrm>
          <a:prstGeom prst="rect">
            <a:avLst/>
          </a:prstGeom>
          <a:noFill/>
          <a:ln>
            <a:noFill/>
          </a:ln>
          <a:effectLst>
            <a:glow rad="120733">
              <a:schemeClr val="accent1">
                <a:alpha val="40000"/>
              </a:schemeClr>
            </a:glow>
          </a:effectLst>
        </p:spPr>
      </p:pic>
      <p:sp>
        <p:nvSpPr>
          <p:cNvPr id="12" name="Slide Number Placeholder 11">
            <a:extLst>
              <a:ext uri="{FF2B5EF4-FFF2-40B4-BE49-F238E27FC236}">
                <a16:creationId xmlns:a16="http://schemas.microsoft.com/office/drawing/2014/main" id="{19FEA095-4E2A-252E-906C-6C5FFA56211E}"/>
              </a:ext>
            </a:extLst>
          </p:cNvPr>
          <p:cNvSpPr>
            <a:spLocks noGrp="1"/>
          </p:cNvSpPr>
          <p:nvPr>
            <p:ph type="sldNum" sz="quarter" idx="12"/>
          </p:nvPr>
        </p:nvSpPr>
        <p:spPr/>
        <p:txBody>
          <a:bodyPr/>
          <a:lstStyle/>
          <a:p>
            <a:fld id="{E5BC9BC3-F76F-9F47-863D-61106FF3980F}" type="slidenum">
              <a:rPr lang="en-US" smtClean="0"/>
              <a:t>18</a:t>
            </a:fld>
            <a:endParaRPr lang="en-US"/>
          </a:p>
        </p:txBody>
      </p:sp>
      <p:grpSp>
        <p:nvGrpSpPr>
          <p:cNvPr id="15" name="Group 14">
            <a:extLst>
              <a:ext uri="{FF2B5EF4-FFF2-40B4-BE49-F238E27FC236}">
                <a16:creationId xmlns:a16="http://schemas.microsoft.com/office/drawing/2014/main" id="{8EF066ED-2957-5B5A-1957-63E5934994A1}"/>
              </a:ext>
            </a:extLst>
          </p:cNvPr>
          <p:cNvGrpSpPr/>
          <p:nvPr/>
        </p:nvGrpSpPr>
        <p:grpSpPr>
          <a:xfrm>
            <a:off x="-1320764" y="4828050"/>
            <a:ext cx="7435125" cy="315450"/>
            <a:chOff x="-1761018" y="6437400"/>
            <a:chExt cx="9913500" cy="420600"/>
          </a:xfrm>
        </p:grpSpPr>
        <p:sp>
          <p:nvSpPr>
            <p:cNvPr id="17" name="Google Shape;180;p16">
              <a:extLst>
                <a:ext uri="{FF2B5EF4-FFF2-40B4-BE49-F238E27FC236}">
                  <a16:creationId xmlns:a16="http://schemas.microsoft.com/office/drawing/2014/main" id="{F00F3591-1E88-2F9A-AC63-862267DE28E1}"/>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18" name="Google Shape;192;p20">
              <a:extLst>
                <a:ext uri="{FF2B5EF4-FFF2-40B4-BE49-F238E27FC236}">
                  <a16:creationId xmlns:a16="http://schemas.microsoft.com/office/drawing/2014/main" id="{52D8D6AA-E51E-550D-A007-4E2E93ED1CB8}"/>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98397" y="6437400"/>
              <a:ext cx="1496075" cy="420600"/>
            </a:xfrm>
            <a:prstGeom prst="rect">
              <a:avLst/>
            </a:prstGeom>
            <a:noFill/>
            <a:ln>
              <a:noFill/>
            </a:ln>
          </p:spPr>
        </p:pic>
      </p:grpSp>
      <p:pic>
        <p:nvPicPr>
          <p:cNvPr id="8" name="Picture 7">
            <a:extLst>
              <a:ext uri="{FF2B5EF4-FFF2-40B4-BE49-F238E27FC236}">
                <a16:creationId xmlns:a16="http://schemas.microsoft.com/office/drawing/2014/main" id="{5E6DCABF-65C3-ECDC-6836-51A0245BA692}"/>
              </a:ext>
            </a:extLst>
          </p:cNvPr>
          <p:cNvPicPr>
            <a:picLocks noChangeAspect="1"/>
          </p:cNvPicPr>
          <p:nvPr/>
        </p:nvPicPr>
        <p:blipFill>
          <a:blip r:embed="rId6"/>
          <a:stretch>
            <a:fillRect/>
          </a:stretch>
        </p:blipFill>
        <p:spPr>
          <a:xfrm>
            <a:off x="657127" y="794938"/>
            <a:ext cx="4483100" cy="3721100"/>
          </a:xfrm>
          <a:prstGeom prst="rect">
            <a:avLst/>
          </a:prstGeom>
        </p:spPr>
      </p:pic>
      <p:pic>
        <p:nvPicPr>
          <p:cNvPr id="10" name="Picture 9">
            <a:extLst>
              <a:ext uri="{FF2B5EF4-FFF2-40B4-BE49-F238E27FC236}">
                <a16:creationId xmlns:a16="http://schemas.microsoft.com/office/drawing/2014/main" id="{D6B8E5EB-1387-0A6B-BB92-D20D57B57E59}"/>
              </a:ext>
            </a:extLst>
          </p:cNvPr>
          <p:cNvPicPr>
            <a:picLocks noChangeAspect="1"/>
          </p:cNvPicPr>
          <p:nvPr/>
        </p:nvPicPr>
        <p:blipFill>
          <a:blip r:embed="rId7"/>
          <a:stretch>
            <a:fillRect/>
          </a:stretch>
        </p:blipFill>
        <p:spPr>
          <a:xfrm>
            <a:off x="6023073" y="903614"/>
            <a:ext cx="2463800" cy="1663700"/>
          </a:xfrm>
          <a:prstGeom prst="rect">
            <a:avLst/>
          </a:prstGeom>
        </p:spPr>
      </p:pic>
    </p:spTree>
    <p:extLst>
      <p:ext uri="{BB962C8B-B14F-4D97-AF65-F5344CB8AC3E}">
        <p14:creationId xmlns:p14="http://schemas.microsoft.com/office/powerpoint/2010/main" val="1549521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EF0D2-FC20-07A6-69B8-4BC88B2404CA}"/>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FAE6A0F-1FA1-B9AC-8622-AA39605C46E1}"/>
              </a:ext>
            </a:extLst>
          </p:cNvPr>
          <p:cNvSpPr/>
          <p:nvPr/>
        </p:nvSpPr>
        <p:spPr>
          <a:xfrm>
            <a:off x="1" y="1"/>
            <a:ext cx="9143999" cy="64775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TextBox 13">
            <a:extLst>
              <a:ext uri="{FF2B5EF4-FFF2-40B4-BE49-F238E27FC236}">
                <a16:creationId xmlns:a16="http://schemas.microsoft.com/office/drawing/2014/main" id="{A0F91F03-4A4A-E86A-A2B3-DED7BE3B09A8}"/>
              </a:ext>
            </a:extLst>
          </p:cNvPr>
          <p:cNvSpPr txBox="1"/>
          <p:nvPr/>
        </p:nvSpPr>
        <p:spPr>
          <a:xfrm>
            <a:off x="392272" y="114301"/>
            <a:ext cx="4747955" cy="507831"/>
          </a:xfrm>
          <a:prstGeom prst="rect">
            <a:avLst/>
          </a:prstGeom>
          <a:noFill/>
        </p:spPr>
        <p:txBody>
          <a:bodyPr wrap="square" rtlCol="0">
            <a:spAutoFit/>
          </a:bodyPr>
          <a:lstStyle/>
          <a:p>
            <a:r>
              <a:rPr lang="en-US" sz="2700" dirty="0">
                <a:solidFill>
                  <a:schemeClr val="bg1"/>
                </a:solidFill>
                <a:latin typeface="Calibri" panose="020F0502020204030204" pitchFamily="34" charset="0"/>
                <a:cs typeface="Calibri" panose="020F0502020204030204" pitchFamily="34" charset="0"/>
              </a:rPr>
              <a:t>Detecting AI-generated Images</a:t>
            </a:r>
          </a:p>
        </p:txBody>
      </p:sp>
      <p:pic>
        <p:nvPicPr>
          <p:cNvPr id="5" name="Google Shape;150;g27d80695a2f_2_40" descr="Icon&#10;&#10;Description automatically generated">
            <a:extLst>
              <a:ext uri="{FF2B5EF4-FFF2-40B4-BE49-F238E27FC236}">
                <a16:creationId xmlns:a16="http://schemas.microsoft.com/office/drawing/2014/main" id="{D0EA2071-64A9-0288-0543-20B30461FCD4}"/>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591301" y="127928"/>
            <a:ext cx="2343683" cy="647759"/>
          </a:xfrm>
          <a:prstGeom prst="rect">
            <a:avLst/>
          </a:prstGeom>
          <a:noFill/>
          <a:ln>
            <a:noFill/>
          </a:ln>
          <a:effectLst>
            <a:glow rad="120733">
              <a:schemeClr val="accent1">
                <a:alpha val="40000"/>
              </a:schemeClr>
            </a:glow>
          </a:effectLst>
        </p:spPr>
      </p:pic>
      <p:sp>
        <p:nvSpPr>
          <p:cNvPr id="12" name="Slide Number Placeholder 11">
            <a:extLst>
              <a:ext uri="{FF2B5EF4-FFF2-40B4-BE49-F238E27FC236}">
                <a16:creationId xmlns:a16="http://schemas.microsoft.com/office/drawing/2014/main" id="{EA666FF6-2F12-6310-010A-50CB44FD20B8}"/>
              </a:ext>
            </a:extLst>
          </p:cNvPr>
          <p:cNvSpPr>
            <a:spLocks noGrp="1"/>
          </p:cNvSpPr>
          <p:nvPr>
            <p:ph type="sldNum" sz="quarter" idx="12"/>
          </p:nvPr>
        </p:nvSpPr>
        <p:spPr/>
        <p:txBody>
          <a:bodyPr/>
          <a:lstStyle/>
          <a:p>
            <a:fld id="{E5BC9BC3-F76F-9F47-863D-61106FF3980F}" type="slidenum">
              <a:rPr lang="en-US" smtClean="0"/>
              <a:t>19</a:t>
            </a:fld>
            <a:endParaRPr lang="en-US"/>
          </a:p>
        </p:txBody>
      </p:sp>
      <p:grpSp>
        <p:nvGrpSpPr>
          <p:cNvPr id="15" name="Group 14">
            <a:extLst>
              <a:ext uri="{FF2B5EF4-FFF2-40B4-BE49-F238E27FC236}">
                <a16:creationId xmlns:a16="http://schemas.microsoft.com/office/drawing/2014/main" id="{1FBEED23-3425-45C2-109F-7EAF9130D0FF}"/>
              </a:ext>
            </a:extLst>
          </p:cNvPr>
          <p:cNvGrpSpPr/>
          <p:nvPr/>
        </p:nvGrpSpPr>
        <p:grpSpPr>
          <a:xfrm>
            <a:off x="-1320764" y="4828050"/>
            <a:ext cx="7435125" cy="315450"/>
            <a:chOff x="-1761018" y="6437400"/>
            <a:chExt cx="9913500" cy="420600"/>
          </a:xfrm>
        </p:grpSpPr>
        <p:sp>
          <p:nvSpPr>
            <p:cNvPr id="17" name="Google Shape;180;p16">
              <a:extLst>
                <a:ext uri="{FF2B5EF4-FFF2-40B4-BE49-F238E27FC236}">
                  <a16:creationId xmlns:a16="http://schemas.microsoft.com/office/drawing/2014/main" id="{D5480AC2-AAA4-4230-8B23-3E11031698CA}"/>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   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18" name="Google Shape;192;p20">
              <a:extLst>
                <a:ext uri="{FF2B5EF4-FFF2-40B4-BE49-F238E27FC236}">
                  <a16:creationId xmlns:a16="http://schemas.microsoft.com/office/drawing/2014/main" id="{048BC480-B5EF-EF8A-0E11-EDA2201C9148}"/>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 y="6437400"/>
              <a:ext cx="1496075" cy="420600"/>
            </a:xfrm>
            <a:prstGeom prst="rect">
              <a:avLst/>
            </a:prstGeom>
            <a:noFill/>
            <a:ln>
              <a:noFill/>
            </a:ln>
          </p:spPr>
        </p:pic>
      </p:grpSp>
      <p:pic>
        <p:nvPicPr>
          <p:cNvPr id="6" name="Picture 5">
            <a:extLst>
              <a:ext uri="{FF2B5EF4-FFF2-40B4-BE49-F238E27FC236}">
                <a16:creationId xmlns:a16="http://schemas.microsoft.com/office/drawing/2014/main" id="{CBF3508A-6B91-3C96-9378-462C268AD4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7599" y="848018"/>
            <a:ext cx="7339749" cy="3930017"/>
          </a:xfrm>
          <a:prstGeom prst="rect">
            <a:avLst/>
          </a:prstGeom>
        </p:spPr>
      </p:pic>
    </p:spTree>
    <p:extLst>
      <p:ext uri="{BB962C8B-B14F-4D97-AF65-F5344CB8AC3E}">
        <p14:creationId xmlns:p14="http://schemas.microsoft.com/office/powerpoint/2010/main" val="773338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93DD2-B028-10F1-B5E4-27505FB55977}"/>
              </a:ext>
            </a:extLst>
          </p:cNvPr>
          <p:cNvSpPr>
            <a:spLocks noGrp="1"/>
          </p:cNvSpPr>
          <p:nvPr>
            <p:ph type="title"/>
          </p:nvPr>
        </p:nvSpPr>
        <p:spPr>
          <a:xfrm>
            <a:off x="296635" y="510857"/>
            <a:ext cx="7571100" cy="918900"/>
          </a:xfrm>
        </p:spPr>
        <p:txBody>
          <a:bodyPr>
            <a:normAutofit fontScale="90000"/>
          </a:bodyPr>
          <a:lstStyle/>
          <a:p>
            <a:r>
              <a:rPr lang="en-US" sz="3600" dirty="0">
                <a:solidFill>
                  <a:schemeClr val="bg1"/>
                </a:solidFill>
                <a:latin typeface="Calibri" panose="020F0502020204030204" pitchFamily="34" charset="0"/>
                <a:cs typeface="Calibri" panose="020F0502020204030204" pitchFamily="34" charset="0"/>
              </a:rPr>
              <a:t>What is AI in My Life?</a:t>
            </a:r>
            <a:br>
              <a:rPr lang="en-US" sz="3600" dirty="0">
                <a:solidFill>
                  <a:schemeClr val="bg1"/>
                </a:solidFill>
                <a:latin typeface="Calibri" panose="020F0502020204030204" pitchFamily="34" charset="0"/>
                <a:cs typeface="Calibri" panose="020F0502020204030204" pitchFamily="34" charset="0"/>
              </a:rPr>
            </a:br>
            <a:endParaRPr lang="en-US" dirty="0"/>
          </a:p>
        </p:txBody>
      </p:sp>
      <p:pic>
        <p:nvPicPr>
          <p:cNvPr id="5" name="Google Shape;150;g27d80695a2f_2_40" descr="Icon&#10;&#10;Description automatically generated">
            <a:extLst>
              <a:ext uri="{FF2B5EF4-FFF2-40B4-BE49-F238E27FC236}">
                <a16:creationId xmlns:a16="http://schemas.microsoft.com/office/drawing/2014/main" id="{D532232D-2B7C-FD94-54B2-9BB646A893D2}"/>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61215" y="469019"/>
            <a:ext cx="2343683" cy="647759"/>
          </a:xfrm>
          <a:prstGeom prst="rect">
            <a:avLst/>
          </a:prstGeom>
          <a:noFill/>
          <a:ln>
            <a:noFill/>
          </a:ln>
          <a:effectLst>
            <a:glow rad="120733">
              <a:schemeClr val="accent1">
                <a:alpha val="40000"/>
              </a:schemeClr>
            </a:glow>
          </a:effectLst>
        </p:spPr>
      </p:pic>
      <p:pic>
        <p:nvPicPr>
          <p:cNvPr id="6" name="Picture 5">
            <a:extLst>
              <a:ext uri="{FF2B5EF4-FFF2-40B4-BE49-F238E27FC236}">
                <a16:creationId xmlns:a16="http://schemas.microsoft.com/office/drawing/2014/main" id="{36590AF0-72E7-13E1-CAFE-085D7B06C6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15725" y="1617774"/>
            <a:ext cx="3470353" cy="3014869"/>
          </a:xfrm>
          <a:prstGeom prst="rect">
            <a:avLst/>
          </a:prstGeom>
        </p:spPr>
      </p:pic>
      <p:sp>
        <p:nvSpPr>
          <p:cNvPr id="7" name="TextBox 6">
            <a:extLst>
              <a:ext uri="{FF2B5EF4-FFF2-40B4-BE49-F238E27FC236}">
                <a16:creationId xmlns:a16="http://schemas.microsoft.com/office/drawing/2014/main" id="{C37993D8-6BA4-16CA-52D0-81A901415DA5}"/>
              </a:ext>
            </a:extLst>
          </p:cNvPr>
          <p:cNvSpPr txBox="1"/>
          <p:nvPr/>
        </p:nvSpPr>
        <p:spPr>
          <a:xfrm>
            <a:off x="370114" y="1567002"/>
            <a:ext cx="3592022" cy="3785652"/>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A 4-part workshop series on </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Artificial Intelligence </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Developed by the ADAPT research centre at DCU and partners</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Designed to help you explore the role of AI in your life and in society</a:t>
            </a:r>
          </a:p>
          <a:p>
            <a:endParaRPr lang="en-US" sz="2000" dirty="0">
              <a:latin typeface="Calibri" panose="020F0502020204030204" pitchFamily="34" charset="0"/>
              <a:cs typeface="Calibri" panose="020F0502020204030204" pitchFamily="34" charset="0"/>
            </a:endParaRPr>
          </a:p>
          <a:p>
            <a:endParaRPr lang="en-US" sz="2000"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D42DAD6F-2822-0F88-DEF8-4ED53514E132}"/>
              </a:ext>
            </a:extLst>
          </p:cNvPr>
          <p:cNvSpPr txBox="1"/>
          <p:nvPr/>
        </p:nvSpPr>
        <p:spPr>
          <a:xfrm>
            <a:off x="4692792" y="4632643"/>
            <a:ext cx="4116218" cy="415498"/>
          </a:xfrm>
          <a:prstGeom prst="rect">
            <a:avLst/>
          </a:prstGeom>
          <a:noFill/>
        </p:spPr>
        <p:txBody>
          <a:bodyPr wrap="square" rtlCol="0">
            <a:spAutoFit/>
          </a:bodyPr>
          <a:lstStyle/>
          <a:p>
            <a:pPr algn="ctr"/>
            <a:r>
              <a:rPr lang="en-US" sz="1050" dirty="0">
                <a:solidFill>
                  <a:schemeClr val="bg1"/>
                </a:solidFill>
                <a:latin typeface="Calibri" panose="020F0502020204030204" pitchFamily="34" charset="0"/>
                <a:cs typeface="Calibri" panose="020F0502020204030204" pitchFamily="34" charset="0"/>
              </a:rPr>
              <a:t>Lone </a:t>
            </a:r>
            <a:r>
              <a:rPr lang="en-US" sz="1050" dirty="0" err="1">
                <a:solidFill>
                  <a:schemeClr val="bg1"/>
                </a:solidFill>
                <a:latin typeface="Calibri" panose="020F0502020204030204" pitchFamily="34" charset="0"/>
                <a:cs typeface="Calibri" panose="020F0502020204030204" pitchFamily="34" charset="0"/>
              </a:rPr>
              <a:t>Thomasky</a:t>
            </a:r>
            <a:r>
              <a:rPr lang="en-US" sz="1050" dirty="0">
                <a:solidFill>
                  <a:schemeClr val="bg1"/>
                </a:solidFill>
                <a:latin typeface="Calibri" panose="020F0502020204030204" pitchFamily="34" charset="0"/>
                <a:cs typeface="Calibri" panose="020F0502020204030204" pitchFamily="34" charset="0"/>
              </a:rPr>
              <a:t> &amp; </a:t>
            </a:r>
            <a:r>
              <a:rPr lang="en-US" sz="1050" dirty="0" err="1">
                <a:solidFill>
                  <a:schemeClr val="bg1"/>
                </a:solidFill>
                <a:latin typeface="Calibri" panose="020F0502020204030204" pitchFamily="34" charset="0"/>
                <a:cs typeface="Calibri" panose="020F0502020204030204" pitchFamily="34" charset="0"/>
              </a:rPr>
              <a:t>Bits&amp;Bäume</a:t>
            </a:r>
            <a:r>
              <a:rPr lang="en-US" sz="1050" dirty="0">
                <a:solidFill>
                  <a:schemeClr val="bg1"/>
                </a:solidFill>
                <a:latin typeface="Calibri" panose="020F0502020204030204" pitchFamily="34" charset="0"/>
                <a:cs typeface="Calibri" panose="020F0502020204030204" pitchFamily="34" charset="0"/>
              </a:rPr>
              <a:t> / https://</a:t>
            </a:r>
            <a:r>
              <a:rPr lang="en-US" sz="1050" dirty="0" err="1">
                <a:solidFill>
                  <a:schemeClr val="bg1"/>
                </a:solidFill>
                <a:latin typeface="Calibri" panose="020F0502020204030204" pitchFamily="34" charset="0"/>
                <a:cs typeface="Calibri" panose="020F0502020204030204" pitchFamily="34" charset="0"/>
              </a:rPr>
              <a:t>betterimagesofai.org</a:t>
            </a:r>
            <a:r>
              <a:rPr lang="en-US" sz="1050" dirty="0">
                <a:solidFill>
                  <a:schemeClr val="bg1"/>
                </a:solidFill>
                <a:latin typeface="Calibri" panose="020F0502020204030204" pitchFamily="34" charset="0"/>
                <a:cs typeface="Calibri" panose="020F0502020204030204" pitchFamily="34" charset="0"/>
              </a:rPr>
              <a:t> / https://</a:t>
            </a:r>
            <a:r>
              <a:rPr lang="en-US" sz="1050" dirty="0" err="1">
                <a:solidFill>
                  <a:schemeClr val="bg1"/>
                </a:solidFill>
                <a:latin typeface="Calibri" panose="020F0502020204030204" pitchFamily="34" charset="0"/>
                <a:cs typeface="Calibri" panose="020F0502020204030204" pitchFamily="34" charset="0"/>
              </a:rPr>
              <a:t>creativecommons.org</a:t>
            </a:r>
            <a:r>
              <a:rPr lang="en-US" sz="1050" dirty="0">
                <a:solidFill>
                  <a:schemeClr val="bg1"/>
                </a:solidFill>
                <a:latin typeface="Calibri" panose="020F0502020204030204" pitchFamily="34" charset="0"/>
                <a:cs typeface="Calibri" panose="020F0502020204030204" pitchFamily="34" charset="0"/>
              </a:rPr>
              <a:t>/licenses/by/4.0/</a:t>
            </a:r>
          </a:p>
        </p:txBody>
      </p:sp>
    </p:spTree>
    <p:extLst>
      <p:ext uri="{BB962C8B-B14F-4D97-AF65-F5344CB8AC3E}">
        <p14:creationId xmlns:p14="http://schemas.microsoft.com/office/powerpoint/2010/main" val="27781964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g292a9318ef1_0_96"/>
          <p:cNvSpPr txBox="1">
            <a:spLocks noGrp="1"/>
          </p:cNvSpPr>
          <p:nvPr>
            <p:ph type="title"/>
          </p:nvPr>
        </p:nvSpPr>
        <p:spPr>
          <a:xfrm>
            <a:off x="285750" y="353637"/>
            <a:ext cx="5311800" cy="918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300"/>
              <a:buNone/>
            </a:pPr>
            <a:r>
              <a:rPr lang="en-IE">
                <a:latin typeface="Calibri"/>
                <a:ea typeface="Calibri"/>
                <a:cs typeface="Calibri"/>
                <a:sym typeface="Calibri"/>
              </a:rPr>
              <a:t>Deepfakes</a:t>
            </a:r>
            <a:endParaRPr>
              <a:latin typeface="Calibri"/>
              <a:ea typeface="Calibri"/>
              <a:cs typeface="Calibri"/>
              <a:sym typeface="Calibri"/>
            </a:endParaRPr>
          </a:p>
        </p:txBody>
      </p:sp>
      <p:sp>
        <p:nvSpPr>
          <p:cNvPr id="458" name="Google Shape;458;g292a9318ef1_0_96"/>
          <p:cNvSpPr txBox="1">
            <a:spLocks noGrp="1"/>
          </p:cNvSpPr>
          <p:nvPr>
            <p:ph type="body" idx="4294967295"/>
          </p:nvPr>
        </p:nvSpPr>
        <p:spPr>
          <a:xfrm>
            <a:off x="2617225" y="2084650"/>
            <a:ext cx="5502000" cy="16236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1100"/>
              <a:buNone/>
            </a:pPr>
            <a:r>
              <a:rPr lang="en-IE" sz="2900" i="1">
                <a:latin typeface="Calibri"/>
                <a:ea typeface="Calibri"/>
                <a:cs typeface="Calibri"/>
                <a:sym typeface="Calibri"/>
              </a:rPr>
              <a:t>Could Deepfakes be used for good?</a:t>
            </a:r>
            <a:endParaRPr sz="2900" i="1">
              <a:latin typeface="Calibri"/>
              <a:ea typeface="Calibri"/>
              <a:cs typeface="Calibri"/>
              <a:sym typeface="Calibri"/>
            </a:endParaRPr>
          </a:p>
        </p:txBody>
      </p:sp>
      <p:grpSp>
        <p:nvGrpSpPr>
          <p:cNvPr id="2" name="Group 1">
            <a:extLst>
              <a:ext uri="{FF2B5EF4-FFF2-40B4-BE49-F238E27FC236}">
                <a16:creationId xmlns:a16="http://schemas.microsoft.com/office/drawing/2014/main" id="{B151ED02-0CB3-F1CD-336E-314A414C0DA5}"/>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8D47DA28-4840-A36E-854C-AF1E373739D2}"/>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73F21EA2-0BBF-48FD-4110-8AF5CC0C72F3}"/>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E5A43C49-0AE4-2EE5-DF18-F802258335EE}"/>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C9C66AA6-5076-22A7-5C4E-8E2AC440B251}"/>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t="20704"/>
              <a:stretch/>
            </p:blipFill>
            <p:spPr>
              <a:xfrm>
                <a:off x="101039"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BDF3CF18-AC93-6A2E-122E-82DB12DAE7FF}"/>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514567" y="572387"/>
            <a:ext cx="2343683" cy="647759"/>
          </a:xfrm>
          <a:prstGeom prst="rect">
            <a:avLst/>
          </a:prstGeom>
          <a:noFill/>
          <a:ln>
            <a:noFill/>
          </a:ln>
          <a:effectLst>
            <a:glow rad="120733">
              <a:schemeClr val="accent1">
                <a:alpha val="40000"/>
              </a:schemeClr>
            </a:glo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22"/>
          <p:cNvSpPr txBox="1">
            <a:spLocks noGrp="1"/>
          </p:cNvSpPr>
          <p:nvPr>
            <p:ph type="title"/>
          </p:nvPr>
        </p:nvSpPr>
        <p:spPr>
          <a:xfrm>
            <a:off x="628650" y="431836"/>
            <a:ext cx="4972200" cy="7923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000"/>
              <a:buNone/>
            </a:pPr>
            <a:r>
              <a:rPr lang="en-IE"/>
              <a:t>What’s your data worth?</a:t>
            </a:r>
            <a:endParaRPr/>
          </a:p>
        </p:txBody>
      </p:sp>
      <p:pic>
        <p:nvPicPr>
          <p:cNvPr id="466" name="Google Shape;466;p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20025" y="1680575"/>
            <a:ext cx="2830350" cy="2830350"/>
          </a:xfrm>
          <a:prstGeom prst="rect">
            <a:avLst/>
          </a:prstGeom>
          <a:noFill/>
          <a:ln>
            <a:noFill/>
          </a:ln>
        </p:spPr>
      </p:pic>
      <p:grpSp>
        <p:nvGrpSpPr>
          <p:cNvPr id="2" name="Group 1">
            <a:extLst>
              <a:ext uri="{FF2B5EF4-FFF2-40B4-BE49-F238E27FC236}">
                <a16:creationId xmlns:a16="http://schemas.microsoft.com/office/drawing/2014/main" id="{50561170-60E0-1E15-1269-794D06248FC3}"/>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3D88E050-7DD6-017C-3008-3FF205A88F9B}"/>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F50404D7-EC4C-C5E8-5C84-CB3342DF225B}"/>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5B72B746-8EE1-57FC-6323-EF40AA7D72D7}"/>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B80AAE84-3329-BC1D-92CC-E42DB1815EA3}"/>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24"/>
          <p:cNvSpPr txBox="1">
            <a:spLocks noGrp="1"/>
          </p:cNvSpPr>
          <p:nvPr>
            <p:ph type="title"/>
          </p:nvPr>
        </p:nvSpPr>
        <p:spPr>
          <a:xfrm>
            <a:off x="-171450" y="353625"/>
            <a:ext cx="6025598" cy="918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300"/>
              <a:buNone/>
            </a:pPr>
            <a:r>
              <a:rPr lang="en-IE" dirty="0">
                <a:latin typeface="Calibri"/>
                <a:ea typeface="Calibri"/>
                <a:cs typeface="Calibri"/>
                <a:sym typeface="Calibri"/>
              </a:rPr>
              <a:t>	Do you care about your data?</a:t>
            </a:r>
            <a:endParaRPr dirty="0">
              <a:latin typeface="Calibri"/>
              <a:ea typeface="Calibri"/>
              <a:cs typeface="Calibri"/>
              <a:sym typeface="Calibri"/>
            </a:endParaRPr>
          </a:p>
        </p:txBody>
      </p:sp>
      <p:sp>
        <p:nvSpPr>
          <p:cNvPr id="474" name="Google Shape;474;p24"/>
          <p:cNvSpPr txBox="1"/>
          <p:nvPr/>
        </p:nvSpPr>
        <p:spPr>
          <a:xfrm>
            <a:off x="2841349" y="1481912"/>
            <a:ext cx="4657724" cy="73866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E" sz="1400" b="0" i="0" u="none" strike="noStrike" cap="none" dirty="0">
                <a:solidFill>
                  <a:srgbClr val="000000"/>
                </a:solidFill>
                <a:latin typeface="Calibri"/>
                <a:ea typeface="Calibri"/>
                <a:cs typeface="Calibri"/>
                <a:sym typeface="Calibri"/>
              </a:rPr>
              <a:t>Do you mind that Mark Zuckerberg knows your name?</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br>
              <a:rPr lang="en-IE" sz="1400" b="0" i="0" u="none" strike="noStrike" cap="none" dirty="0">
                <a:solidFill>
                  <a:srgbClr val="222222"/>
                </a:solidFill>
                <a:latin typeface="Calibri"/>
                <a:ea typeface="Calibri"/>
                <a:cs typeface="Calibri"/>
                <a:sym typeface="Calibri"/>
              </a:rPr>
            </a:br>
            <a:endParaRPr sz="1400" b="0" i="0" u="none" strike="noStrike" cap="none" dirty="0">
              <a:solidFill>
                <a:srgbClr val="222222"/>
              </a:solidFill>
              <a:latin typeface="Calibri"/>
              <a:ea typeface="Calibri"/>
              <a:cs typeface="Calibri"/>
              <a:sym typeface="Calibri"/>
            </a:endParaRPr>
          </a:p>
        </p:txBody>
      </p:sp>
      <p:sp>
        <p:nvSpPr>
          <p:cNvPr id="475" name="Google Shape;475;p24"/>
          <p:cNvSpPr txBox="1"/>
          <p:nvPr/>
        </p:nvSpPr>
        <p:spPr>
          <a:xfrm>
            <a:off x="2841349" y="1851244"/>
            <a:ext cx="5634990" cy="52322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E" sz="1400" b="0" i="0" u="none" strike="noStrike" cap="none">
                <a:solidFill>
                  <a:srgbClr val="000000"/>
                </a:solidFill>
                <a:latin typeface="Calibri"/>
                <a:ea typeface="Calibri"/>
                <a:cs typeface="Calibri"/>
                <a:sym typeface="Calibri"/>
              </a:rPr>
              <a:t>Do you mind that he can see your Insta/WhatsApp account</a:t>
            </a:r>
            <a:br>
              <a:rPr lang="en-IE" sz="1400" b="0" i="0" u="none" strike="noStrike" cap="none">
                <a:solidFill>
                  <a:srgbClr val="000000"/>
                </a:solidFill>
                <a:latin typeface="Calibri"/>
                <a:ea typeface="Calibri"/>
                <a:cs typeface="Calibri"/>
                <a:sym typeface="Calibri"/>
              </a:rPr>
            </a:br>
            <a:r>
              <a:rPr lang="en-IE" sz="1400" b="0" i="0" u="none" strike="noStrike" cap="none">
                <a:solidFill>
                  <a:srgbClr val="000000"/>
                </a:solidFill>
                <a:latin typeface="Calibri"/>
                <a:ea typeface="Calibri"/>
                <a:cs typeface="Calibri"/>
                <a:sym typeface="Calibri"/>
              </a:rPr>
              <a:t> (even though you didn’t add him as a friend)?</a:t>
            </a:r>
            <a:endParaRPr sz="1400" b="0" i="0" u="none" strike="noStrike" cap="none">
              <a:solidFill>
                <a:srgbClr val="000000"/>
              </a:solidFill>
              <a:latin typeface="Arial"/>
              <a:ea typeface="Arial"/>
              <a:cs typeface="Arial"/>
              <a:sym typeface="Arial"/>
            </a:endParaRPr>
          </a:p>
        </p:txBody>
      </p:sp>
      <p:sp>
        <p:nvSpPr>
          <p:cNvPr id="476" name="Google Shape;476;p24"/>
          <p:cNvSpPr txBox="1"/>
          <p:nvPr/>
        </p:nvSpPr>
        <p:spPr>
          <a:xfrm>
            <a:off x="2841349" y="2358407"/>
            <a:ext cx="5634990" cy="30777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E" sz="1400" b="0" i="0" u="none" strike="noStrike" cap="none" dirty="0">
                <a:solidFill>
                  <a:srgbClr val="000000"/>
                </a:solidFill>
                <a:latin typeface="Calibri"/>
                <a:ea typeface="Calibri"/>
                <a:cs typeface="Calibri"/>
                <a:sym typeface="Calibri"/>
              </a:rPr>
              <a:t>Do you mind that he knows your top 5 friends?</a:t>
            </a:r>
            <a:endParaRPr sz="1400" b="0" i="0" u="none" strike="noStrike" cap="none" dirty="0">
              <a:solidFill>
                <a:srgbClr val="000000"/>
              </a:solidFill>
              <a:latin typeface="Arial"/>
              <a:ea typeface="Arial"/>
              <a:cs typeface="Arial"/>
              <a:sym typeface="Arial"/>
            </a:endParaRPr>
          </a:p>
        </p:txBody>
      </p:sp>
      <p:sp>
        <p:nvSpPr>
          <p:cNvPr id="477" name="Google Shape;477;p24"/>
          <p:cNvSpPr txBox="1"/>
          <p:nvPr/>
        </p:nvSpPr>
        <p:spPr>
          <a:xfrm>
            <a:off x="2841349" y="2727738"/>
            <a:ext cx="5634990" cy="30777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E" sz="1400" b="0" i="0" u="none" strike="noStrike" cap="none">
                <a:solidFill>
                  <a:srgbClr val="000000"/>
                </a:solidFill>
                <a:latin typeface="Calibri"/>
                <a:ea typeface="Calibri"/>
                <a:cs typeface="Calibri"/>
                <a:sym typeface="Calibri"/>
              </a:rPr>
              <a:t>Do you mind that he knows your top 5 posts?</a:t>
            </a:r>
            <a:endParaRPr sz="1400" b="0" i="0" u="none" strike="noStrike" cap="none">
              <a:solidFill>
                <a:srgbClr val="000000"/>
              </a:solidFill>
              <a:latin typeface="Arial"/>
              <a:ea typeface="Arial"/>
              <a:cs typeface="Arial"/>
              <a:sym typeface="Arial"/>
            </a:endParaRPr>
          </a:p>
        </p:txBody>
      </p:sp>
      <p:sp>
        <p:nvSpPr>
          <p:cNvPr id="478" name="Google Shape;478;p24"/>
          <p:cNvSpPr txBox="1"/>
          <p:nvPr/>
        </p:nvSpPr>
        <p:spPr>
          <a:xfrm>
            <a:off x="2841349" y="3035515"/>
            <a:ext cx="5634990" cy="30777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E" sz="1400" b="0" i="0" u="none" strike="noStrike" cap="none">
                <a:solidFill>
                  <a:srgbClr val="000000"/>
                </a:solidFill>
                <a:latin typeface="Calibri"/>
                <a:ea typeface="Calibri"/>
                <a:cs typeface="Calibri"/>
                <a:sym typeface="Calibri"/>
              </a:rPr>
              <a:t>What about if he knows how you reacted to others’ posts?</a:t>
            </a:r>
            <a:endParaRPr sz="1400" b="0" i="0" u="none" strike="noStrike" cap="none">
              <a:solidFill>
                <a:srgbClr val="000000"/>
              </a:solidFill>
              <a:latin typeface="Arial"/>
              <a:ea typeface="Arial"/>
              <a:cs typeface="Arial"/>
              <a:sym typeface="Arial"/>
            </a:endParaRPr>
          </a:p>
        </p:txBody>
      </p:sp>
      <p:sp>
        <p:nvSpPr>
          <p:cNvPr id="479" name="Google Shape;479;p24"/>
          <p:cNvSpPr txBox="1"/>
          <p:nvPr/>
        </p:nvSpPr>
        <p:spPr>
          <a:xfrm>
            <a:off x="2841349" y="3417170"/>
            <a:ext cx="5634990" cy="30777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E" sz="1400" b="0" i="0" u="none" strike="noStrike" cap="none">
                <a:solidFill>
                  <a:srgbClr val="000000"/>
                </a:solidFill>
                <a:latin typeface="Calibri"/>
                <a:ea typeface="Calibri"/>
                <a:cs typeface="Calibri"/>
                <a:sym typeface="Calibri"/>
              </a:rPr>
              <a:t>What about your DMs?</a:t>
            </a:r>
            <a:endParaRPr sz="1400" b="0" i="0" u="none" strike="noStrike" cap="none">
              <a:solidFill>
                <a:srgbClr val="000000"/>
              </a:solidFill>
              <a:latin typeface="Arial"/>
              <a:ea typeface="Arial"/>
              <a:cs typeface="Arial"/>
              <a:sym typeface="Arial"/>
            </a:endParaRPr>
          </a:p>
        </p:txBody>
      </p:sp>
      <p:pic>
        <p:nvPicPr>
          <p:cNvPr id="480" name="Google Shape;480;p24" descr="Mark Zuckerberg - Wikipedia"/>
          <p:cNvPicPr preferRelativeResize="0"/>
          <p:nvPr/>
        </p:nvPicPr>
        <p:blipFill rotWithShape="1">
          <a:blip r:embed="rId3">
            <a:alphaModFix/>
          </a:blip>
          <a:srcRect/>
          <a:stretch/>
        </p:blipFill>
        <p:spPr>
          <a:xfrm>
            <a:off x="222250" y="1422400"/>
            <a:ext cx="1841500" cy="2298700"/>
          </a:xfrm>
          <a:prstGeom prst="rect">
            <a:avLst/>
          </a:prstGeom>
          <a:noFill/>
          <a:ln>
            <a:noFill/>
          </a:ln>
        </p:spPr>
      </p:pic>
      <p:grpSp>
        <p:nvGrpSpPr>
          <p:cNvPr id="2" name="Group 1">
            <a:extLst>
              <a:ext uri="{FF2B5EF4-FFF2-40B4-BE49-F238E27FC236}">
                <a16:creationId xmlns:a16="http://schemas.microsoft.com/office/drawing/2014/main" id="{EB7F8336-F2F7-B4A5-0E50-AD765C826C40}"/>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C2A323AF-4026-8CDC-B6C8-17B95D0201DE}"/>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4718AF1F-29AB-F2C9-94B0-31B94D4A2623}"/>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DA6729F3-EB4A-80CB-F336-269BCA17C2F3}"/>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F84937A4-B591-37C4-D604-E29634AF9ADF}"/>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82804922-8390-8178-882E-FBB4D84281A9}"/>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451601" y="580571"/>
            <a:ext cx="2343683" cy="647759"/>
          </a:xfrm>
          <a:prstGeom prst="rect">
            <a:avLst/>
          </a:prstGeom>
          <a:noFill/>
          <a:ln>
            <a:noFill/>
          </a:ln>
          <a:effectLst>
            <a:glow rad="120733">
              <a:schemeClr val="accent1">
                <a:alpha val="40000"/>
              </a:schemeClr>
            </a:glow>
          </a:effectLst>
        </p:spPr>
      </p:pic>
      <p:sp>
        <p:nvSpPr>
          <p:cNvPr id="8" name="TextBox 7">
            <a:extLst>
              <a:ext uri="{FF2B5EF4-FFF2-40B4-BE49-F238E27FC236}">
                <a16:creationId xmlns:a16="http://schemas.microsoft.com/office/drawing/2014/main" id="{60A56275-814D-CEFB-4B9F-4E6DBE5158F0}"/>
              </a:ext>
            </a:extLst>
          </p:cNvPr>
          <p:cNvSpPr txBox="1"/>
          <p:nvPr/>
        </p:nvSpPr>
        <p:spPr>
          <a:xfrm>
            <a:off x="3389971" y="4059044"/>
            <a:ext cx="3836019" cy="307777"/>
          </a:xfrm>
          <a:prstGeom prst="rect">
            <a:avLst/>
          </a:prstGeom>
          <a:noFill/>
        </p:spPr>
        <p:txBody>
          <a:bodyPr wrap="square" rtlCol="0">
            <a:spAutoFit/>
          </a:bodyPr>
          <a:lstStyle/>
          <a:p>
            <a:pPr algn="ctr"/>
            <a:r>
              <a:rPr lang="en-US" i="1" dirty="0">
                <a:latin typeface="Calibri" panose="020F0502020204030204" pitchFamily="34" charset="0"/>
                <a:cs typeface="Calibri" panose="020F0502020204030204" pitchFamily="34" charset="0"/>
              </a:rPr>
              <a:t>Sit down when you answer YES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25"/>
          <p:cNvSpPr txBox="1">
            <a:spLocks noGrp="1"/>
          </p:cNvSpPr>
          <p:nvPr>
            <p:ph type="title"/>
          </p:nvPr>
        </p:nvSpPr>
        <p:spPr>
          <a:xfrm>
            <a:off x="-171450" y="353625"/>
            <a:ext cx="6025598" cy="918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300"/>
              <a:buNone/>
            </a:pPr>
            <a:r>
              <a:rPr lang="en-IE">
                <a:latin typeface="Calibri"/>
                <a:ea typeface="Calibri"/>
                <a:cs typeface="Calibri"/>
                <a:sym typeface="Calibri"/>
              </a:rPr>
              <a:t>	Do you care about your data?</a:t>
            </a:r>
            <a:endParaRPr>
              <a:latin typeface="Calibri"/>
              <a:ea typeface="Calibri"/>
              <a:cs typeface="Calibri"/>
              <a:sym typeface="Calibri"/>
            </a:endParaRPr>
          </a:p>
        </p:txBody>
      </p:sp>
      <p:sp>
        <p:nvSpPr>
          <p:cNvPr id="488" name="Google Shape;488;p25"/>
          <p:cNvSpPr txBox="1"/>
          <p:nvPr/>
        </p:nvSpPr>
        <p:spPr>
          <a:xfrm>
            <a:off x="2841349" y="1481912"/>
            <a:ext cx="4657724" cy="73866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E" sz="1400" b="0" i="0" u="none" strike="noStrike" cap="none">
                <a:solidFill>
                  <a:srgbClr val="000000"/>
                </a:solidFill>
                <a:latin typeface="Calibri"/>
                <a:ea typeface="Calibri"/>
                <a:cs typeface="Calibri"/>
                <a:sym typeface="Calibri"/>
              </a:rPr>
              <a:t>Do you mind that </a:t>
            </a:r>
            <a:r>
              <a:rPr lang="en-IE" sz="1400" b="1" i="0" u="none" strike="noStrike" cap="none">
                <a:solidFill>
                  <a:srgbClr val="000000"/>
                </a:solidFill>
                <a:latin typeface="Calibri"/>
                <a:ea typeface="Calibri"/>
                <a:cs typeface="Calibri"/>
                <a:sym typeface="Calibri"/>
              </a:rPr>
              <a:t>your teacher </a:t>
            </a:r>
            <a:r>
              <a:rPr lang="en-IE" sz="1400" b="0" i="0" u="none" strike="noStrike" cap="none">
                <a:solidFill>
                  <a:srgbClr val="000000"/>
                </a:solidFill>
                <a:latin typeface="Calibri"/>
                <a:ea typeface="Calibri"/>
                <a:cs typeface="Calibri"/>
                <a:sym typeface="Calibri"/>
              </a:rPr>
              <a:t>knows your name?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br>
              <a:rPr lang="en-IE" sz="1400" b="0" i="0" u="none" strike="noStrike" cap="none">
                <a:solidFill>
                  <a:srgbClr val="222222"/>
                </a:solidFill>
                <a:latin typeface="Calibri"/>
                <a:ea typeface="Calibri"/>
                <a:cs typeface="Calibri"/>
                <a:sym typeface="Calibri"/>
              </a:rPr>
            </a:br>
            <a:endParaRPr sz="1400" b="0" i="0" u="none" strike="noStrike" cap="none">
              <a:solidFill>
                <a:srgbClr val="222222"/>
              </a:solidFill>
              <a:latin typeface="Calibri"/>
              <a:ea typeface="Calibri"/>
              <a:cs typeface="Calibri"/>
              <a:sym typeface="Calibri"/>
            </a:endParaRPr>
          </a:p>
        </p:txBody>
      </p:sp>
      <p:sp>
        <p:nvSpPr>
          <p:cNvPr id="489" name="Google Shape;489;p25"/>
          <p:cNvSpPr txBox="1"/>
          <p:nvPr/>
        </p:nvSpPr>
        <p:spPr>
          <a:xfrm>
            <a:off x="2841349" y="1851244"/>
            <a:ext cx="5634990" cy="52322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E" sz="1400" b="0" i="0" u="none" strike="noStrike" cap="none">
                <a:solidFill>
                  <a:srgbClr val="000000"/>
                </a:solidFill>
                <a:latin typeface="Calibri"/>
                <a:ea typeface="Calibri"/>
                <a:cs typeface="Calibri"/>
                <a:sym typeface="Calibri"/>
              </a:rPr>
              <a:t>Do you mind that (s)he can see your Insta/WhatsApp account</a:t>
            </a:r>
            <a:br>
              <a:rPr lang="en-IE" sz="1400" b="0" i="0" u="none" strike="noStrike" cap="none">
                <a:solidFill>
                  <a:srgbClr val="000000"/>
                </a:solidFill>
                <a:latin typeface="Calibri"/>
                <a:ea typeface="Calibri"/>
                <a:cs typeface="Calibri"/>
                <a:sym typeface="Calibri"/>
              </a:rPr>
            </a:br>
            <a:r>
              <a:rPr lang="en-IE" sz="1400" b="0" i="0" u="none" strike="noStrike" cap="none">
                <a:solidFill>
                  <a:srgbClr val="000000"/>
                </a:solidFill>
                <a:latin typeface="Calibri"/>
                <a:ea typeface="Calibri"/>
                <a:cs typeface="Calibri"/>
                <a:sym typeface="Calibri"/>
              </a:rPr>
              <a:t> (even though you didn’t add him as a friend)?</a:t>
            </a:r>
            <a:endParaRPr sz="1400" b="0" i="0" u="none" strike="noStrike" cap="none">
              <a:solidFill>
                <a:srgbClr val="000000"/>
              </a:solidFill>
              <a:latin typeface="Arial"/>
              <a:ea typeface="Arial"/>
              <a:cs typeface="Arial"/>
              <a:sym typeface="Arial"/>
            </a:endParaRPr>
          </a:p>
        </p:txBody>
      </p:sp>
      <p:sp>
        <p:nvSpPr>
          <p:cNvPr id="490" name="Google Shape;490;p25"/>
          <p:cNvSpPr txBox="1"/>
          <p:nvPr/>
        </p:nvSpPr>
        <p:spPr>
          <a:xfrm>
            <a:off x="2841349" y="2358407"/>
            <a:ext cx="5634990" cy="30777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E" sz="1400" b="0" i="0" u="none" strike="noStrike" cap="none">
                <a:solidFill>
                  <a:srgbClr val="000000"/>
                </a:solidFill>
                <a:latin typeface="Calibri"/>
                <a:ea typeface="Calibri"/>
                <a:cs typeface="Calibri"/>
                <a:sym typeface="Calibri"/>
              </a:rPr>
              <a:t>Do you mind that (s)he knows your top 5 friends?</a:t>
            </a:r>
            <a:endParaRPr sz="1400" b="0" i="0" u="none" strike="noStrike" cap="none">
              <a:solidFill>
                <a:srgbClr val="000000"/>
              </a:solidFill>
              <a:latin typeface="Arial"/>
              <a:ea typeface="Arial"/>
              <a:cs typeface="Arial"/>
              <a:sym typeface="Arial"/>
            </a:endParaRPr>
          </a:p>
        </p:txBody>
      </p:sp>
      <p:sp>
        <p:nvSpPr>
          <p:cNvPr id="491" name="Google Shape;491;p25"/>
          <p:cNvSpPr txBox="1"/>
          <p:nvPr/>
        </p:nvSpPr>
        <p:spPr>
          <a:xfrm>
            <a:off x="2841349" y="2727738"/>
            <a:ext cx="5634990" cy="30777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E" sz="1400" b="0" i="0" u="none" strike="noStrike" cap="none">
                <a:solidFill>
                  <a:srgbClr val="000000"/>
                </a:solidFill>
                <a:latin typeface="Calibri"/>
                <a:ea typeface="Calibri"/>
                <a:cs typeface="Calibri"/>
                <a:sym typeface="Calibri"/>
              </a:rPr>
              <a:t>Do you mind that (s)he knows your top 5 posts?</a:t>
            </a:r>
            <a:endParaRPr sz="1400" b="0" i="0" u="none" strike="noStrike" cap="none">
              <a:solidFill>
                <a:srgbClr val="000000"/>
              </a:solidFill>
              <a:latin typeface="Arial"/>
              <a:ea typeface="Arial"/>
              <a:cs typeface="Arial"/>
              <a:sym typeface="Arial"/>
            </a:endParaRPr>
          </a:p>
        </p:txBody>
      </p:sp>
      <p:sp>
        <p:nvSpPr>
          <p:cNvPr id="492" name="Google Shape;492;p25"/>
          <p:cNvSpPr txBox="1"/>
          <p:nvPr/>
        </p:nvSpPr>
        <p:spPr>
          <a:xfrm>
            <a:off x="2841349" y="3035515"/>
            <a:ext cx="5634990" cy="30777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E" sz="1400" b="0" i="0" u="none" strike="noStrike" cap="none">
                <a:solidFill>
                  <a:srgbClr val="000000"/>
                </a:solidFill>
                <a:latin typeface="Calibri"/>
                <a:ea typeface="Calibri"/>
                <a:cs typeface="Calibri"/>
                <a:sym typeface="Calibri"/>
              </a:rPr>
              <a:t>What about if (s)he knows how you reacted to others’ posts?</a:t>
            </a:r>
            <a:endParaRPr sz="1400" b="0" i="0" u="none" strike="noStrike" cap="none">
              <a:solidFill>
                <a:srgbClr val="000000"/>
              </a:solidFill>
              <a:latin typeface="Arial"/>
              <a:ea typeface="Arial"/>
              <a:cs typeface="Arial"/>
              <a:sym typeface="Arial"/>
            </a:endParaRPr>
          </a:p>
        </p:txBody>
      </p:sp>
      <p:sp>
        <p:nvSpPr>
          <p:cNvPr id="493" name="Google Shape;493;p25"/>
          <p:cNvSpPr txBox="1"/>
          <p:nvPr/>
        </p:nvSpPr>
        <p:spPr>
          <a:xfrm>
            <a:off x="2841349" y="3417170"/>
            <a:ext cx="5634990" cy="30777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E" sz="1400" b="0" i="0" u="none" strike="noStrike" cap="none">
                <a:solidFill>
                  <a:srgbClr val="000000"/>
                </a:solidFill>
                <a:latin typeface="Calibri"/>
                <a:ea typeface="Calibri"/>
                <a:cs typeface="Calibri"/>
                <a:sym typeface="Calibri"/>
              </a:rPr>
              <a:t>What about your DMs?</a:t>
            </a:r>
            <a:endParaRPr sz="1400" b="0" i="0" u="none" strike="noStrike" cap="none">
              <a:solidFill>
                <a:srgbClr val="000000"/>
              </a:solidFill>
              <a:latin typeface="Arial"/>
              <a:ea typeface="Arial"/>
              <a:cs typeface="Arial"/>
              <a:sym typeface="Arial"/>
            </a:endParaRPr>
          </a:p>
        </p:txBody>
      </p:sp>
      <p:pic>
        <p:nvPicPr>
          <p:cNvPr id="494" name="Google Shape;494;p2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22250" y="1551167"/>
            <a:ext cx="1846056" cy="1846056"/>
          </a:xfrm>
          <a:prstGeom prst="rect">
            <a:avLst/>
          </a:prstGeom>
          <a:noFill/>
          <a:ln>
            <a:noFill/>
          </a:ln>
        </p:spPr>
      </p:pic>
      <p:grpSp>
        <p:nvGrpSpPr>
          <p:cNvPr id="2" name="Group 1">
            <a:extLst>
              <a:ext uri="{FF2B5EF4-FFF2-40B4-BE49-F238E27FC236}">
                <a16:creationId xmlns:a16="http://schemas.microsoft.com/office/drawing/2014/main" id="{3F4F5878-062E-9235-B670-1367EA67F56D}"/>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7073637B-EC84-22FD-79C0-5E696D20335A}"/>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E045FAA2-B670-A9BD-1247-CDC46AF5C1C1}"/>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194F34FF-93F6-CCFF-A34A-6FD897C0F918}"/>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88BD3617-6000-A679-E486-603DB7BF7740}"/>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48D72EE0-F7D7-AF2D-ABE1-565B1A72697F}"/>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451601" y="580571"/>
            <a:ext cx="2343683" cy="647759"/>
          </a:xfrm>
          <a:prstGeom prst="rect">
            <a:avLst/>
          </a:prstGeom>
          <a:noFill/>
          <a:ln>
            <a:noFill/>
          </a:ln>
          <a:effectLst>
            <a:glow rad="120733">
              <a:schemeClr val="accent1">
                <a:alpha val="40000"/>
              </a:schemeClr>
            </a:glow>
          </a:effectLst>
        </p:spPr>
      </p:pic>
      <p:sp>
        <p:nvSpPr>
          <p:cNvPr id="8" name="TextBox 7">
            <a:extLst>
              <a:ext uri="{FF2B5EF4-FFF2-40B4-BE49-F238E27FC236}">
                <a16:creationId xmlns:a16="http://schemas.microsoft.com/office/drawing/2014/main" id="{12764BE2-F259-7689-D86D-E9BD203EC0A2}"/>
              </a:ext>
            </a:extLst>
          </p:cNvPr>
          <p:cNvSpPr txBox="1"/>
          <p:nvPr/>
        </p:nvSpPr>
        <p:spPr>
          <a:xfrm>
            <a:off x="3389971" y="4059044"/>
            <a:ext cx="3836019" cy="307777"/>
          </a:xfrm>
          <a:prstGeom prst="rect">
            <a:avLst/>
          </a:prstGeom>
          <a:noFill/>
        </p:spPr>
        <p:txBody>
          <a:bodyPr wrap="square" rtlCol="0">
            <a:spAutoFit/>
          </a:bodyPr>
          <a:lstStyle/>
          <a:p>
            <a:pPr algn="ctr"/>
            <a:r>
              <a:rPr lang="en-US" i="1" dirty="0">
                <a:latin typeface="Calibri" panose="020F0502020204030204" pitchFamily="34" charset="0"/>
                <a:cs typeface="Calibri" panose="020F0502020204030204" pitchFamily="34" charset="0"/>
              </a:rPr>
              <a:t>Sit down when you answer YES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9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pic>
        <p:nvPicPr>
          <p:cNvPr id="501" name="Google Shape;501;p26" descr="10 Top Ways to Protect Your Data"/>
          <p:cNvPicPr preferRelativeResize="0"/>
          <p:nvPr/>
        </p:nvPicPr>
        <p:blipFill rotWithShape="1">
          <a:blip r:embed="rId3">
            <a:alphaModFix/>
          </a:blip>
          <a:srcRect/>
          <a:stretch/>
        </p:blipFill>
        <p:spPr>
          <a:xfrm>
            <a:off x="258550" y="1131425"/>
            <a:ext cx="6581025" cy="3654974"/>
          </a:xfrm>
          <a:prstGeom prst="rect">
            <a:avLst/>
          </a:prstGeom>
          <a:noFill/>
          <a:ln>
            <a:noFill/>
          </a:ln>
        </p:spPr>
      </p:pic>
      <p:sp>
        <p:nvSpPr>
          <p:cNvPr id="502" name="Google Shape;502;p26"/>
          <p:cNvSpPr txBox="1">
            <a:spLocks noGrp="1"/>
          </p:cNvSpPr>
          <p:nvPr>
            <p:ph type="title"/>
          </p:nvPr>
        </p:nvSpPr>
        <p:spPr>
          <a:xfrm>
            <a:off x="258550" y="403125"/>
            <a:ext cx="5520900" cy="7959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SzPct val="117857"/>
              <a:buNone/>
            </a:pPr>
            <a:r>
              <a:rPr lang="en-IE">
                <a:latin typeface="Calibri"/>
                <a:ea typeface="Calibri"/>
                <a:cs typeface="Calibri"/>
                <a:sym typeface="Calibri"/>
              </a:rPr>
              <a:t>Protecting Your Data while using AI Tools</a:t>
            </a:r>
            <a:endParaRPr>
              <a:latin typeface="Calibri"/>
              <a:ea typeface="Calibri"/>
              <a:cs typeface="Calibri"/>
              <a:sym typeface="Calibri"/>
            </a:endParaRPr>
          </a:p>
        </p:txBody>
      </p:sp>
      <p:grpSp>
        <p:nvGrpSpPr>
          <p:cNvPr id="2" name="Group 1">
            <a:extLst>
              <a:ext uri="{FF2B5EF4-FFF2-40B4-BE49-F238E27FC236}">
                <a16:creationId xmlns:a16="http://schemas.microsoft.com/office/drawing/2014/main" id="{B5E02A52-D90A-EB8D-6695-E3C7ED5C6DA5}"/>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39D4F7E2-9E00-23E7-7A6E-C774630FF033}"/>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2466E1CC-27FC-518D-67F1-E2B12E1E3807}"/>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5D2B9E3F-53EA-4B5B-C7DA-9DD455D548F4}"/>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812C71D7-CB9C-CEF2-B3D4-32CD91B954D2}"/>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74DB636B-8EC8-8792-7317-7DA38A8D0673}"/>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490967" y="576666"/>
            <a:ext cx="2343683" cy="647759"/>
          </a:xfrm>
          <a:prstGeom prst="rect">
            <a:avLst/>
          </a:prstGeom>
          <a:noFill/>
          <a:ln>
            <a:noFill/>
          </a:ln>
          <a:effectLst>
            <a:glow rad="120733">
              <a:schemeClr val="accent1">
                <a:alpha val="40000"/>
              </a:schemeClr>
            </a:glo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11" name="Google Shape;511;g36cf8e43482_0_400"/>
          <p:cNvSpPr txBox="1"/>
          <p:nvPr/>
        </p:nvSpPr>
        <p:spPr>
          <a:xfrm>
            <a:off x="2783725" y="1368525"/>
            <a:ext cx="5634134" cy="507900"/>
          </a:xfrm>
          <a:prstGeom prst="rect">
            <a:avLst/>
          </a:prstGeom>
          <a:noFill/>
          <a:ln>
            <a:noFill/>
          </a:ln>
        </p:spPr>
        <p:txBody>
          <a:bodyPr spcFirstLastPara="1" wrap="square" lIns="91425" tIns="91425" rIns="91425" bIns="91425" anchor="t" anchorCtr="0">
            <a:spAutoFit/>
          </a:bodyPr>
          <a:lstStyle/>
          <a:p>
            <a:pPr marL="457200" marR="0" lvl="0" indent="-361950" algn="l" rtl="0">
              <a:lnSpc>
                <a:spcPct val="100000"/>
              </a:lnSpc>
              <a:spcBef>
                <a:spcPts val="0"/>
              </a:spcBef>
              <a:spcAft>
                <a:spcPts val="0"/>
              </a:spcAft>
              <a:buClr>
                <a:srgbClr val="1A1A1A"/>
              </a:buClr>
              <a:buSzPts val="2100"/>
              <a:buFont typeface="Calibri"/>
              <a:buAutoNum type="arabicPeriod"/>
            </a:pPr>
            <a:r>
              <a:rPr lang="en-IE" sz="2100" b="1" i="0" u="none" strike="noStrike" cap="none" dirty="0">
                <a:solidFill>
                  <a:srgbClr val="1A1A1A"/>
                </a:solidFill>
                <a:highlight>
                  <a:srgbClr val="FFFFFF"/>
                </a:highlight>
                <a:latin typeface="Calibri"/>
                <a:ea typeface="Calibri"/>
                <a:cs typeface="Calibri"/>
                <a:sym typeface="Calibri"/>
              </a:rPr>
              <a:t>Always Check the Privacy Policy Before Use</a:t>
            </a:r>
            <a:endParaRPr sz="1400" b="0" i="0" u="none" strike="noStrike" cap="none" dirty="0">
              <a:solidFill>
                <a:srgbClr val="000000"/>
              </a:solidFill>
              <a:latin typeface="Calibri"/>
              <a:ea typeface="Calibri"/>
              <a:cs typeface="Calibri"/>
              <a:sym typeface="Calibri"/>
            </a:endParaRPr>
          </a:p>
        </p:txBody>
      </p:sp>
      <p:sp>
        <p:nvSpPr>
          <p:cNvPr id="512" name="Google Shape;512;g36cf8e43482_0_400"/>
          <p:cNvSpPr txBox="1"/>
          <p:nvPr/>
        </p:nvSpPr>
        <p:spPr>
          <a:xfrm>
            <a:off x="6260400" y="3746150"/>
            <a:ext cx="2883600" cy="420600"/>
          </a:xfrm>
          <a:prstGeom prst="rect">
            <a:avLst/>
          </a:prstGeom>
          <a:noFill/>
          <a:ln>
            <a:noFill/>
          </a:ln>
        </p:spPr>
        <p:txBody>
          <a:bodyPr spcFirstLastPara="1" wrap="square" lIns="91425" tIns="91425" rIns="91425" bIns="91425" anchor="t" anchorCtr="0">
            <a:noAutofit/>
          </a:bodyPr>
          <a:lstStyle/>
          <a:p>
            <a:pPr lvl="0" algn="ctr">
              <a:buSzPts val="900"/>
            </a:pPr>
            <a:r>
              <a:rPr lang="en-IE" sz="900" dirty="0">
                <a:latin typeface="Calibri"/>
                <a:ea typeface="Calibri"/>
                <a:cs typeface="Calibri"/>
                <a:sym typeface="Calibri"/>
              </a:rPr>
              <a:t>TikTok</a:t>
            </a:r>
            <a:r>
              <a:rPr lang="en-IE" sz="900" b="0" i="0" u="none" strike="noStrike" cap="none" dirty="0">
                <a:solidFill>
                  <a:srgbClr val="000000"/>
                </a:solidFill>
                <a:latin typeface="Calibri"/>
                <a:ea typeface="Calibri"/>
                <a:cs typeface="Calibri"/>
                <a:sym typeface="Calibri"/>
              </a:rPr>
              <a:t> privacy policy: </a:t>
            </a:r>
            <a:r>
              <a:rPr lang="en-IE" sz="900" dirty="0">
                <a:latin typeface="Calibri"/>
                <a:ea typeface="Calibri"/>
                <a:cs typeface="Calibri"/>
                <a:sym typeface="Calibri"/>
              </a:rPr>
              <a:t>https://</a:t>
            </a:r>
            <a:r>
              <a:rPr lang="en-IE" sz="900" dirty="0" err="1">
                <a:latin typeface="Calibri"/>
                <a:ea typeface="Calibri"/>
                <a:cs typeface="Calibri"/>
                <a:sym typeface="Calibri"/>
              </a:rPr>
              <a:t>www.tiktok.com</a:t>
            </a:r>
            <a:r>
              <a:rPr lang="en-IE" sz="900" dirty="0">
                <a:latin typeface="Calibri"/>
                <a:ea typeface="Calibri"/>
                <a:cs typeface="Calibri"/>
                <a:sym typeface="Calibri"/>
              </a:rPr>
              <a:t>/legal/page/eea/privacy-policy/</a:t>
            </a:r>
            <a:r>
              <a:rPr lang="en-IE" sz="900" dirty="0" err="1">
                <a:latin typeface="Calibri"/>
                <a:ea typeface="Calibri"/>
                <a:cs typeface="Calibri"/>
                <a:sym typeface="Calibri"/>
              </a:rPr>
              <a:t>endocs</a:t>
            </a:r>
            <a:r>
              <a:rPr lang="en-IE" sz="900" b="0" i="0" u="none" strike="noStrike" cap="none" dirty="0" err="1">
                <a:solidFill>
                  <a:srgbClr val="000000"/>
                </a:solidFill>
                <a:latin typeface="Calibri"/>
                <a:ea typeface="Calibri"/>
                <a:cs typeface="Calibri"/>
                <a:sym typeface="Calibri"/>
              </a:rPr>
              <a:t>.midjourney.com</a:t>
            </a:r>
            <a:r>
              <a:rPr lang="en-IE" sz="900" b="0" i="0" u="none" strike="noStrike" cap="none" dirty="0">
                <a:solidFill>
                  <a:srgbClr val="000000"/>
                </a:solidFill>
                <a:latin typeface="Calibri"/>
                <a:ea typeface="Calibri"/>
                <a:cs typeface="Calibri"/>
                <a:sym typeface="Calibri"/>
              </a:rPr>
              <a:t>/docs/privacy-policy</a:t>
            </a:r>
            <a:br>
              <a:rPr lang="en-IE" sz="900" b="0" i="0" u="none" strike="noStrike" cap="none" dirty="0">
                <a:solidFill>
                  <a:srgbClr val="000000"/>
                </a:solidFill>
                <a:latin typeface="Arial"/>
                <a:ea typeface="Arial"/>
                <a:cs typeface="Arial"/>
                <a:sym typeface="Arial"/>
              </a:rPr>
            </a:br>
            <a:endParaRPr sz="900" b="0" i="0" u="none" strike="noStrike" cap="none" dirty="0">
              <a:solidFill>
                <a:srgbClr val="000000"/>
              </a:solidFill>
              <a:latin typeface="Arial"/>
              <a:ea typeface="Arial"/>
              <a:cs typeface="Arial"/>
              <a:sym typeface="Arial"/>
            </a:endParaRPr>
          </a:p>
        </p:txBody>
      </p:sp>
      <p:sp>
        <p:nvSpPr>
          <p:cNvPr id="515" name="Google Shape;515;g36cf8e43482_0_400"/>
          <p:cNvSpPr txBox="1">
            <a:spLocks noGrp="1"/>
          </p:cNvSpPr>
          <p:nvPr>
            <p:ph type="title"/>
          </p:nvPr>
        </p:nvSpPr>
        <p:spPr>
          <a:xfrm>
            <a:off x="258550" y="403125"/>
            <a:ext cx="5520900" cy="7959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SzPct val="117857"/>
              <a:buNone/>
            </a:pPr>
            <a:r>
              <a:rPr lang="en-IE">
                <a:latin typeface="Calibri"/>
                <a:ea typeface="Calibri"/>
                <a:cs typeface="Calibri"/>
                <a:sym typeface="Calibri"/>
              </a:rPr>
              <a:t>Protecting Your Data while using AI Tools</a:t>
            </a:r>
            <a:endParaRPr>
              <a:latin typeface="Calibri"/>
              <a:ea typeface="Calibri"/>
              <a:cs typeface="Calibri"/>
              <a:sym typeface="Calibri"/>
            </a:endParaRPr>
          </a:p>
        </p:txBody>
      </p:sp>
      <p:grpSp>
        <p:nvGrpSpPr>
          <p:cNvPr id="2" name="Group 1">
            <a:extLst>
              <a:ext uri="{FF2B5EF4-FFF2-40B4-BE49-F238E27FC236}">
                <a16:creationId xmlns:a16="http://schemas.microsoft.com/office/drawing/2014/main" id="{9C053B2A-666D-1574-A440-111253104D36}"/>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CD8D21B2-D98E-0006-F1E2-44FA2BDAF9AE}"/>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D5629CF7-786D-13B0-8426-A6981C8EDAE1}"/>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F9ACB4C9-BF67-0C79-83F7-EFCF64B42239}"/>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BC697149-C22D-0B8C-8E2D-97287AF9463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t="20704"/>
              <a:stretch/>
            </p:blipFill>
            <p:spPr>
              <a:xfrm>
                <a:off x="101039"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FB520EEB-1FFC-B0F7-DF41-4083E25F3BC2}"/>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479469" y="593224"/>
            <a:ext cx="2343683" cy="647759"/>
          </a:xfrm>
          <a:prstGeom prst="rect">
            <a:avLst/>
          </a:prstGeom>
          <a:noFill/>
          <a:ln>
            <a:noFill/>
          </a:ln>
          <a:effectLst>
            <a:glow rad="120733">
              <a:schemeClr val="accent1">
                <a:alpha val="40000"/>
              </a:schemeClr>
            </a:glow>
          </a:effectLst>
        </p:spPr>
      </p:pic>
      <p:pic>
        <p:nvPicPr>
          <p:cNvPr id="8" name="Picture 7">
            <a:extLst>
              <a:ext uri="{FF2B5EF4-FFF2-40B4-BE49-F238E27FC236}">
                <a16:creationId xmlns:a16="http://schemas.microsoft.com/office/drawing/2014/main" id="{1024E3D8-D3CA-DF80-6EFF-6CC2C7D2877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83601" y="2003967"/>
            <a:ext cx="4014548" cy="2507802"/>
          </a:xfrm>
          <a:prstGeom prst="rect">
            <a:avLst/>
          </a:prstGeom>
        </p:spPr>
      </p:pic>
      <p:pic>
        <p:nvPicPr>
          <p:cNvPr id="10" name="Picture 9">
            <a:extLst>
              <a:ext uri="{FF2B5EF4-FFF2-40B4-BE49-F238E27FC236}">
                <a16:creationId xmlns:a16="http://schemas.microsoft.com/office/drawing/2014/main" id="{D212D628-A5D5-09F5-D6B4-3B591993B35F}"/>
              </a:ext>
            </a:extLst>
          </p:cNvPr>
          <p:cNvPicPr>
            <a:picLocks noChangeAspect="1"/>
          </p:cNvPicPr>
          <p:nvPr/>
        </p:nvPicPr>
        <p:blipFill>
          <a:blip r:embed="rId7"/>
          <a:stretch>
            <a:fillRect/>
          </a:stretch>
        </p:blipFill>
        <p:spPr>
          <a:xfrm>
            <a:off x="6898149" y="2920650"/>
            <a:ext cx="1778000" cy="8255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6" name="Google Shape;536;g36cf8e43482_0_423"/>
          <p:cNvSpPr txBox="1"/>
          <p:nvPr/>
        </p:nvSpPr>
        <p:spPr>
          <a:xfrm>
            <a:off x="2405800" y="1331650"/>
            <a:ext cx="5420100" cy="5079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2100"/>
              <a:buFont typeface="Arial"/>
              <a:buNone/>
            </a:pPr>
            <a:r>
              <a:rPr lang="en-IE" sz="2100" b="1" dirty="0">
                <a:solidFill>
                  <a:srgbClr val="1A1A1A"/>
                </a:solidFill>
                <a:highlight>
                  <a:srgbClr val="FFFFFF"/>
                </a:highlight>
                <a:latin typeface="Calibri"/>
                <a:ea typeface="Calibri"/>
                <a:cs typeface="Calibri"/>
                <a:sym typeface="Calibri"/>
              </a:rPr>
              <a:t>2</a:t>
            </a:r>
            <a:r>
              <a:rPr lang="en-IE" sz="2100" b="1" i="0" u="none" strike="noStrike" cap="none" dirty="0">
                <a:solidFill>
                  <a:srgbClr val="1A1A1A"/>
                </a:solidFill>
                <a:highlight>
                  <a:srgbClr val="FFFFFF"/>
                </a:highlight>
                <a:latin typeface="Calibri"/>
                <a:ea typeface="Calibri"/>
                <a:cs typeface="Calibri"/>
                <a:sym typeface="Calibri"/>
              </a:rPr>
              <a:t>. Check your settings</a:t>
            </a:r>
            <a:endParaRPr sz="1400" b="0" i="0" u="none" strike="noStrike" cap="none" dirty="0">
              <a:solidFill>
                <a:srgbClr val="000000"/>
              </a:solidFill>
              <a:latin typeface="Calibri"/>
              <a:ea typeface="Calibri"/>
              <a:cs typeface="Calibri"/>
              <a:sym typeface="Calibri"/>
            </a:endParaRPr>
          </a:p>
        </p:txBody>
      </p:sp>
      <p:sp>
        <p:nvSpPr>
          <p:cNvPr id="537" name="Google Shape;537;g36cf8e43482_0_423"/>
          <p:cNvSpPr txBox="1"/>
          <p:nvPr/>
        </p:nvSpPr>
        <p:spPr>
          <a:xfrm>
            <a:off x="6185100" y="3996475"/>
            <a:ext cx="2276700" cy="420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IE" sz="900" b="0" i="0" u="none" strike="noStrike" cap="none" dirty="0">
                <a:solidFill>
                  <a:srgbClr val="000000"/>
                </a:solidFill>
                <a:latin typeface="Calibri"/>
                <a:ea typeface="Calibri"/>
                <a:cs typeface="Calibri"/>
                <a:sym typeface="Calibri"/>
              </a:rPr>
              <a:t>Google privacy policy: https://</a:t>
            </a:r>
            <a:r>
              <a:rPr lang="en-IE" sz="900" b="0" i="0" u="none" strike="noStrike" cap="none" dirty="0" err="1">
                <a:solidFill>
                  <a:srgbClr val="000000"/>
                </a:solidFill>
                <a:latin typeface="Calibri"/>
                <a:ea typeface="Calibri"/>
                <a:cs typeface="Calibri"/>
                <a:sym typeface="Calibri"/>
              </a:rPr>
              <a:t>policies.google.com</a:t>
            </a:r>
            <a:r>
              <a:rPr lang="en-IE" sz="900" b="0" i="0" u="none" strike="noStrike" cap="none" dirty="0">
                <a:solidFill>
                  <a:srgbClr val="000000"/>
                </a:solidFill>
                <a:latin typeface="Calibri"/>
                <a:ea typeface="Calibri"/>
                <a:cs typeface="Calibri"/>
                <a:sym typeface="Calibri"/>
              </a:rPr>
              <a:t>/u/2/privacy</a:t>
            </a:r>
            <a:br>
              <a:rPr lang="en-IE" sz="900" b="0" i="0" u="none" strike="noStrike" cap="none" dirty="0">
                <a:solidFill>
                  <a:srgbClr val="000000"/>
                </a:solidFill>
                <a:latin typeface="Arial"/>
                <a:ea typeface="Arial"/>
                <a:cs typeface="Arial"/>
                <a:sym typeface="Arial"/>
              </a:rPr>
            </a:br>
            <a:endParaRPr sz="900" b="0" i="0" u="none" strike="noStrike" cap="none" dirty="0">
              <a:solidFill>
                <a:srgbClr val="000000"/>
              </a:solidFill>
              <a:latin typeface="Arial"/>
              <a:ea typeface="Arial"/>
              <a:cs typeface="Arial"/>
              <a:sym typeface="Arial"/>
            </a:endParaRPr>
          </a:p>
        </p:txBody>
      </p:sp>
      <p:sp>
        <p:nvSpPr>
          <p:cNvPr id="539" name="Google Shape;539;g36cf8e43482_0_423"/>
          <p:cNvSpPr txBox="1">
            <a:spLocks noGrp="1"/>
          </p:cNvSpPr>
          <p:nvPr>
            <p:ph type="title"/>
          </p:nvPr>
        </p:nvSpPr>
        <p:spPr>
          <a:xfrm>
            <a:off x="258550" y="403125"/>
            <a:ext cx="5520900" cy="7959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SzPct val="117857"/>
              <a:buNone/>
            </a:pPr>
            <a:r>
              <a:rPr lang="en-IE">
                <a:latin typeface="Calibri"/>
                <a:ea typeface="Calibri"/>
                <a:cs typeface="Calibri"/>
                <a:sym typeface="Calibri"/>
              </a:rPr>
              <a:t>Protecting Your Data while using AI Tools</a:t>
            </a:r>
            <a:endParaRPr>
              <a:latin typeface="Calibri"/>
              <a:ea typeface="Calibri"/>
              <a:cs typeface="Calibri"/>
              <a:sym typeface="Calibri"/>
            </a:endParaRPr>
          </a:p>
        </p:txBody>
      </p:sp>
      <p:pic>
        <p:nvPicPr>
          <p:cNvPr id="540" name="Google Shape;540;g36cf8e43482_0_423" title="Screenshot 2025-10-28 at 09.53.57.png"/>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907650" y="1839550"/>
            <a:ext cx="3450054" cy="2642049"/>
          </a:xfrm>
          <a:prstGeom prst="rect">
            <a:avLst/>
          </a:prstGeom>
          <a:noFill/>
          <a:ln>
            <a:noFill/>
          </a:ln>
        </p:spPr>
      </p:pic>
      <p:pic>
        <p:nvPicPr>
          <p:cNvPr id="541" name="Google Shape;541;g36cf8e43482_0_423" title="Screenshot 2025-10-28 at 09.55.23.png"/>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6457362" y="3335925"/>
            <a:ext cx="1732175" cy="698175"/>
          </a:xfrm>
          <a:prstGeom prst="rect">
            <a:avLst/>
          </a:prstGeom>
          <a:noFill/>
          <a:ln>
            <a:noFill/>
          </a:ln>
        </p:spPr>
      </p:pic>
      <p:grpSp>
        <p:nvGrpSpPr>
          <p:cNvPr id="2" name="Group 1">
            <a:extLst>
              <a:ext uri="{FF2B5EF4-FFF2-40B4-BE49-F238E27FC236}">
                <a16:creationId xmlns:a16="http://schemas.microsoft.com/office/drawing/2014/main" id="{A967C60B-3651-D2CD-A0D4-B2C030F30684}"/>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4B8D341A-777A-0825-A87D-550D96CFCC08}"/>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C4F0B07D-8CA2-E49C-FC20-EE8936525A3F}"/>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B33A1900-CFAE-3654-B20D-AB96B2932ED0}"/>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4D3CDBEA-8F9D-1EA3-8BB6-0F5D6B0C7C03}"/>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0A978B2D-61EC-018F-0E41-DBC59E9ADC60}"/>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503667" y="617578"/>
            <a:ext cx="2343683" cy="647759"/>
          </a:xfrm>
          <a:prstGeom prst="rect">
            <a:avLst/>
          </a:prstGeom>
          <a:noFill/>
          <a:ln>
            <a:noFill/>
          </a:ln>
          <a:effectLst>
            <a:glow rad="120733">
              <a:schemeClr val="accent1">
                <a:alpha val="40000"/>
              </a:schemeClr>
            </a:glo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3" name="Google Shape;523;g36cf8e43482_0_411"/>
          <p:cNvSpPr txBox="1"/>
          <p:nvPr/>
        </p:nvSpPr>
        <p:spPr>
          <a:xfrm>
            <a:off x="2405800" y="1407850"/>
            <a:ext cx="5420100" cy="5079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2100"/>
              <a:buFont typeface="Arial"/>
              <a:buNone/>
            </a:pPr>
            <a:r>
              <a:rPr lang="en-IE" sz="2100" b="1" dirty="0">
                <a:solidFill>
                  <a:srgbClr val="1A1A1A"/>
                </a:solidFill>
                <a:highlight>
                  <a:srgbClr val="FFFFFF"/>
                </a:highlight>
                <a:latin typeface="Calibri"/>
                <a:ea typeface="Calibri"/>
                <a:cs typeface="Calibri"/>
                <a:sym typeface="Calibri"/>
              </a:rPr>
              <a:t>3</a:t>
            </a:r>
            <a:r>
              <a:rPr lang="en-IE" sz="2100" b="1" i="0" u="none" strike="noStrike" cap="none" dirty="0">
                <a:solidFill>
                  <a:srgbClr val="1A1A1A"/>
                </a:solidFill>
                <a:highlight>
                  <a:srgbClr val="FFFFFF"/>
                </a:highlight>
                <a:latin typeface="Calibri"/>
                <a:ea typeface="Calibri"/>
                <a:cs typeface="Calibri"/>
                <a:sym typeface="Calibri"/>
              </a:rPr>
              <a:t>. Watch what you share</a:t>
            </a:r>
            <a:endParaRPr sz="1400" b="0" i="0" u="none" strike="noStrike" cap="none" dirty="0">
              <a:solidFill>
                <a:srgbClr val="000000"/>
              </a:solidFill>
              <a:latin typeface="Calibri"/>
              <a:ea typeface="Calibri"/>
              <a:cs typeface="Calibri"/>
              <a:sym typeface="Calibri"/>
            </a:endParaRPr>
          </a:p>
        </p:txBody>
      </p:sp>
      <p:sp>
        <p:nvSpPr>
          <p:cNvPr id="524" name="Google Shape;524;g36cf8e43482_0_411"/>
          <p:cNvSpPr txBox="1"/>
          <p:nvPr/>
        </p:nvSpPr>
        <p:spPr>
          <a:xfrm>
            <a:off x="6133875" y="3933075"/>
            <a:ext cx="2276700" cy="420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IE" sz="900" b="0" i="0" u="none" strike="noStrike" cap="none" dirty="0">
                <a:solidFill>
                  <a:srgbClr val="000000"/>
                </a:solidFill>
                <a:latin typeface="Calibri"/>
                <a:ea typeface="Calibri"/>
                <a:cs typeface="Calibri"/>
                <a:sym typeface="Calibri"/>
              </a:rPr>
              <a:t>OpenAI privacy policy: https://</a:t>
            </a:r>
            <a:r>
              <a:rPr lang="en-IE" sz="900" b="0" i="0" u="none" strike="noStrike" cap="none" dirty="0" err="1">
                <a:solidFill>
                  <a:srgbClr val="000000"/>
                </a:solidFill>
                <a:latin typeface="Calibri"/>
                <a:ea typeface="Calibri"/>
                <a:cs typeface="Calibri"/>
                <a:sym typeface="Calibri"/>
              </a:rPr>
              <a:t>openai.com</a:t>
            </a:r>
            <a:r>
              <a:rPr lang="en-IE" sz="900" b="0" i="0" u="none" strike="noStrike" cap="none" dirty="0">
                <a:solidFill>
                  <a:srgbClr val="000000"/>
                </a:solidFill>
                <a:latin typeface="Calibri"/>
                <a:ea typeface="Calibri"/>
                <a:cs typeface="Calibri"/>
                <a:sym typeface="Calibri"/>
              </a:rPr>
              <a:t>/policies/privacy-policy</a:t>
            </a:r>
            <a:br>
              <a:rPr lang="en-IE" sz="900" b="0" i="0" u="none" strike="noStrike" cap="none" dirty="0">
                <a:solidFill>
                  <a:srgbClr val="000000"/>
                </a:solidFill>
                <a:latin typeface="Arial"/>
                <a:ea typeface="Arial"/>
                <a:cs typeface="Arial"/>
                <a:sym typeface="Arial"/>
              </a:rPr>
            </a:br>
            <a:endParaRPr sz="900" b="0" i="0" u="none" strike="noStrike" cap="none" dirty="0">
              <a:solidFill>
                <a:srgbClr val="000000"/>
              </a:solidFill>
              <a:latin typeface="Arial"/>
              <a:ea typeface="Arial"/>
              <a:cs typeface="Arial"/>
              <a:sym typeface="Arial"/>
            </a:endParaRPr>
          </a:p>
        </p:txBody>
      </p:sp>
      <p:pic>
        <p:nvPicPr>
          <p:cNvPr id="526" name="Google Shape;526;g36cf8e43482_0_41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304013" y="1936650"/>
            <a:ext cx="2535970" cy="2489651"/>
          </a:xfrm>
          <a:prstGeom prst="rect">
            <a:avLst/>
          </a:prstGeom>
          <a:noFill/>
          <a:ln>
            <a:noFill/>
          </a:ln>
        </p:spPr>
      </p:pic>
      <p:sp>
        <p:nvSpPr>
          <p:cNvPr id="527" name="Google Shape;527;g36cf8e43482_0_411"/>
          <p:cNvSpPr/>
          <p:nvPr/>
        </p:nvSpPr>
        <p:spPr>
          <a:xfrm>
            <a:off x="3180125" y="2968125"/>
            <a:ext cx="2765400" cy="553200"/>
          </a:xfrm>
          <a:prstGeom prst="roundRect">
            <a:avLst>
              <a:gd name="adj" fmla="val 16667"/>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28" name="Google Shape;528;g36cf8e43482_0_41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752300" y="3165975"/>
            <a:ext cx="852325" cy="767099"/>
          </a:xfrm>
          <a:prstGeom prst="rect">
            <a:avLst/>
          </a:prstGeom>
          <a:noFill/>
          <a:ln>
            <a:noFill/>
          </a:ln>
        </p:spPr>
      </p:pic>
      <p:sp>
        <p:nvSpPr>
          <p:cNvPr id="529" name="Google Shape;529;g36cf8e43482_0_411"/>
          <p:cNvSpPr txBox="1">
            <a:spLocks noGrp="1"/>
          </p:cNvSpPr>
          <p:nvPr>
            <p:ph type="title"/>
          </p:nvPr>
        </p:nvSpPr>
        <p:spPr>
          <a:xfrm>
            <a:off x="258550" y="403125"/>
            <a:ext cx="5520900" cy="7959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SzPct val="117857"/>
              <a:buNone/>
            </a:pPr>
            <a:r>
              <a:rPr lang="en-IE">
                <a:latin typeface="Calibri"/>
                <a:ea typeface="Calibri"/>
                <a:cs typeface="Calibri"/>
                <a:sym typeface="Calibri"/>
              </a:rPr>
              <a:t>Protecting Your Data while using AI Tools</a:t>
            </a:r>
            <a:endParaRPr>
              <a:latin typeface="Calibri"/>
              <a:ea typeface="Calibri"/>
              <a:cs typeface="Calibri"/>
              <a:sym typeface="Calibri"/>
            </a:endParaRPr>
          </a:p>
        </p:txBody>
      </p:sp>
      <p:grpSp>
        <p:nvGrpSpPr>
          <p:cNvPr id="2" name="Group 1">
            <a:extLst>
              <a:ext uri="{FF2B5EF4-FFF2-40B4-BE49-F238E27FC236}">
                <a16:creationId xmlns:a16="http://schemas.microsoft.com/office/drawing/2014/main" id="{5DB607FC-9A39-3244-CBC0-475C70ADDB6C}"/>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CB4431B3-4F56-EA8C-A6AC-F14863C98EDE}"/>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586B3B34-913F-4678-1D78-5FCBD63CE36C}"/>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576A2273-FC16-1870-D289-36D0E444C47C}"/>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B8980CC3-1B23-6B5F-27E7-C988DEA5A64C}"/>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t="20704"/>
              <a:stretch/>
            </p:blipFill>
            <p:spPr>
              <a:xfrm>
                <a:off x="101039"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66A0CE87-FBCC-DD7E-10E8-DFB1FE22EAA3}"/>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445483" y="597492"/>
            <a:ext cx="2343683" cy="647759"/>
          </a:xfrm>
          <a:prstGeom prst="rect">
            <a:avLst/>
          </a:prstGeom>
          <a:noFill/>
          <a:ln>
            <a:noFill/>
          </a:ln>
          <a:effectLst>
            <a:glow rad="120733">
              <a:schemeClr val="accent1">
                <a:alpha val="40000"/>
              </a:schemeClr>
            </a:glo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g292a9318ef1_0_163"/>
          <p:cNvSpPr txBox="1">
            <a:spLocks noGrp="1"/>
          </p:cNvSpPr>
          <p:nvPr>
            <p:ph type="title"/>
          </p:nvPr>
        </p:nvSpPr>
        <p:spPr>
          <a:xfrm>
            <a:off x="628650" y="431836"/>
            <a:ext cx="4972200" cy="7923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000"/>
              <a:buNone/>
            </a:pPr>
            <a:r>
              <a:rPr lang="en-IE"/>
              <a:t>Could AI be biased?</a:t>
            </a:r>
            <a:endParaRPr/>
          </a:p>
        </p:txBody>
      </p:sp>
      <p:pic>
        <p:nvPicPr>
          <p:cNvPr id="414" name="Google Shape;414;g292a9318ef1_0_16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28650" y="1508912"/>
            <a:ext cx="5816024" cy="2992699"/>
          </a:xfrm>
          <a:prstGeom prst="rect">
            <a:avLst/>
          </a:prstGeom>
          <a:noFill/>
          <a:ln>
            <a:noFill/>
          </a:ln>
        </p:spPr>
      </p:pic>
      <p:sp>
        <p:nvSpPr>
          <p:cNvPr id="417" name="Google Shape;417;g292a9318ef1_0_163"/>
          <p:cNvSpPr txBox="1"/>
          <p:nvPr/>
        </p:nvSpPr>
        <p:spPr>
          <a:xfrm>
            <a:off x="6588450" y="2312550"/>
            <a:ext cx="2303100" cy="1385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950"/>
              <a:buFont typeface="Arial"/>
              <a:buNone/>
            </a:pPr>
            <a:r>
              <a:rPr lang="en-IE" sz="1950" b="0" i="0" u="none" strike="noStrike" cap="none">
                <a:solidFill>
                  <a:srgbClr val="333333"/>
                </a:solidFill>
                <a:highlight>
                  <a:srgbClr val="FCFCFC"/>
                </a:highlight>
                <a:latin typeface="Georgia"/>
                <a:ea typeface="Georgia"/>
                <a:cs typeface="Georgia"/>
                <a:sym typeface="Georgia"/>
              </a:rPr>
              <a:t>“We don't see things as they are, we see them as </a:t>
            </a:r>
            <a:r>
              <a:rPr lang="en-IE" sz="1950" b="0" i="1" u="none" strike="noStrike" cap="none">
                <a:solidFill>
                  <a:srgbClr val="333333"/>
                </a:solidFill>
                <a:highlight>
                  <a:srgbClr val="FCFCFC"/>
                </a:highlight>
                <a:latin typeface="Georgia"/>
                <a:ea typeface="Georgia"/>
                <a:cs typeface="Georgia"/>
                <a:sym typeface="Georgia"/>
              </a:rPr>
              <a:t>we </a:t>
            </a:r>
            <a:r>
              <a:rPr lang="en-IE" sz="1950" b="0" i="0" u="none" strike="noStrike" cap="none">
                <a:solidFill>
                  <a:srgbClr val="333333"/>
                </a:solidFill>
                <a:highlight>
                  <a:srgbClr val="FCFCFC"/>
                </a:highlight>
                <a:latin typeface="Georgia"/>
                <a:ea typeface="Georgia"/>
                <a:cs typeface="Georgia"/>
                <a:sym typeface="Georgia"/>
              </a:rPr>
              <a:t>are.”</a:t>
            </a:r>
            <a:endParaRPr sz="1950" b="0" i="0" u="none" strike="noStrike" cap="none">
              <a:solidFill>
                <a:srgbClr val="333333"/>
              </a:solidFill>
              <a:highlight>
                <a:srgbClr val="FCFCFC"/>
              </a:highlight>
              <a:latin typeface="Georgia"/>
              <a:ea typeface="Georgia"/>
              <a:cs typeface="Georgia"/>
              <a:sym typeface="Georgia"/>
            </a:endParaRPr>
          </a:p>
        </p:txBody>
      </p:sp>
      <p:grpSp>
        <p:nvGrpSpPr>
          <p:cNvPr id="2" name="Group 1">
            <a:extLst>
              <a:ext uri="{FF2B5EF4-FFF2-40B4-BE49-F238E27FC236}">
                <a16:creationId xmlns:a16="http://schemas.microsoft.com/office/drawing/2014/main" id="{C21A5D24-E905-9CBB-6642-FAB047FFA6FB}"/>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7DC38637-EC6B-3995-86A1-922397380A7E}"/>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61E0EB53-1463-2DB9-6001-792D1A764988}"/>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74BB04FC-AE6A-A731-B5EB-DA34A12D7B52}"/>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DC2851A1-C89E-4613-7110-9F1D27DE0CE4}"/>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g292a9318ef1_0_198"/>
          <p:cNvSpPr txBox="1">
            <a:spLocks noGrp="1"/>
          </p:cNvSpPr>
          <p:nvPr>
            <p:ph type="title"/>
          </p:nvPr>
        </p:nvSpPr>
        <p:spPr>
          <a:xfrm>
            <a:off x="628650" y="431836"/>
            <a:ext cx="4972200" cy="7923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000"/>
              <a:buNone/>
            </a:pPr>
            <a:r>
              <a:rPr lang="en-IE"/>
              <a:t>Does Bias really matter?</a:t>
            </a:r>
            <a:endParaRPr/>
          </a:p>
        </p:txBody>
      </p:sp>
      <p:pic>
        <p:nvPicPr>
          <p:cNvPr id="425" name="Google Shape;425;g292a9318ef1_0_19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741600" y="1376536"/>
            <a:ext cx="4887388" cy="3257463"/>
          </a:xfrm>
          <a:prstGeom prst="rect">
            <a:avLst/>
          </a:prstGeom>
          <a:noFill/>
          <a:ln>
            <a:noFill/>
          </a:ln>
        </p:spPr>
      </p:pic>
      <p:grpSp>
        <p:nvGrpSpPr>
          <p:cNvPr id="2" name="Group 1">
            <a:extLst>
              <a:ext uri="{FF2B5EF4-FFF2-40B4-BE49-F238E27FC236}">
                <a16:creationId xmlns:a16="http://schemas.microsoft.com/office/drawing/2014/main" id="{9873A53C-1282-D43A-4611-CAC658C6C659}"/>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8708C6AF-A4CE-F56E-B75A-43A76105AA6B}"/>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0D061BAF-9B4E-34B8-3530-086D7D93177E}"/>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7E14912B-BDF8-52DA-EA4C-F866E1F4A756}"/>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10D7F297-3F9A-CD84-ED36-EA94045CC019}"/>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98397"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42CD03C8-2589-3CE9-3772-F72F1FD3C7CD}"/>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413501" y="573276"/>
            <a:ext cx="2343683" cy="647759"/>
          </a:xfrm>
          <a:prstGeom prst="rect">
            <a:avLst/>
          </a:prstGeom>
          <a:noFill/>
          <a:ln>
            <a:noFill/>
          </a:ln>
          <a:effectLst>
            <a:glow rad="120733">
              <a:schemeClr val="accent1">
                <a:alpha val="40000"/>
              </a:schemeClr>
            </a:glo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BC8DC-F4E3-608D-A625-5D4BA29BD35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6BD4EF8-9CF1-7F35-7CB7-635D1F5C55E3}"/>
              </a:ext>
            </a:extLst>
          </p:cNvPr>
          <p:cNvPicPr>
            <a:picLocks noChangeAspect="1"/>
          </p:cNvPicPr>
          <p:nvPr/>
        </p:nvPicPr>
        <p:blipFill>
          <a:blip r:embed="rId3" cstate="screen">
            <a:extLst>
              <a:ext uri="{28A0092B-C50C-407E-A947-70E740481C1C}">
                <a14:useLocalDpi xmlns:a14="http://schemas.microsoft.com/office/drawing/2010/main"/>
              </a:ext>
            </a:extLst>
          </a:blip>
          <a:srcRect l="-2"/>
          <a:stretch>
            <a:fillRect/>
          </a:stretch>
        </p:blipFill>
        <p:spPr>
          <a:xfrm>
            <a:off x="0" y="313731"/>
            <a:ext cx="9143999" cy="4829768"/>
          </a:xfrm>
          <a:prstGeom prst="rect">
            <a:avLst/>
          </a:prstGeom>
        </p:spPr>
      </p:pic>
      <p:sp>
        <p:nvSpPr>
          <p:cNvPr id="12" name="TextBox 11">
            <a:extLst>
              <a:ext uri="{FF2B5EF4-FFF2-40B4-BE49-F238E27FC236}">
                <a16:creationId xmlns:a16="http://schemas.microsoft.com/office/drawing/2014/main" id="{CA42B1C3-41B4-6208-F6D9-0C24AEEE316B}"/>
              </a:ext>
            </a:extLst>
          </p:cNvPr>
          <p:cNvSpPr txBox="1"/>
          <p:nvPr/>
        </p:nvSpPr>
        <p:spPr>
          <a:xfrm>
            <a:off x="3289970" y="1307380"/>
            <a:ext cx="4983173" cy="3208571"/>
          </a:xfrm>
          <a:prstGeom prst="rect">
            <a:avLst/>
          </a:prstGeom>
          <a:noFill/>
        </p:spPr>
        <p:txBody>
          <a:bodyPr wrap="square">
            <a:spAutoFit/>
          </a:bodyPr>
          <a:lstStyle/>
          <a:p>
            <a:r>
              <a:rPr lang="en-US" sz="2100" dirty="0">
                <a:latin typeface="Calibri" panose="020F0502020204030204" pitchFamily="34" charset="0"/>
                <a:cs typeface="Calibri" panose="020F0502020204030204" pitchFamily="34" charset="0"/>
              </a:rPr>
              <a:t>By the end of this lesson, you should be able to:</a:t>
            </a:r>
          </a:p>
          <a:p>
            <a:endParaRPr lang="en-US" sz="12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100" dirty="0">
                <a:latin typeface="Calibri" panose="020F0502020204030204" pitchFamily="34" charset="0"/>
                <a:cs typeface="Calibri" panose="020F0502020204030204" pitchFamily="34" charset="0"/>
              </a:rPr>
              <a:t>Explain in simple terms what AI is</a:t>
            </a:r>
          </a:p>
          <a:p>
            <a:pPr marL="342900" indent="-342900">
              <a:buFont typeface="Arial" panose="020B0604020202020204" pitchFamily="34" charset="0"/>
              <a:buChar char="•"/>
            </a:pPr>
            <a:r>
              <a:rPr lang="en-US" sz="2100" dirty="0">
                <a:latin typeface="Calibri" panose="020F0502020204030204" pitchFamily="34" charset="0"/>
                <a:cs typeface="Calibri" panose="020F0502020204030204" pitchFamily="34" charset="0"/>
              </a:rPr>
              <a:t>Identify where AI shows up in your daily life</a:t>
            </a:r>
          </a:p>
          <a:p>
            <a:pPr marL="342900" indent="-342900">
              <a:buFont typeface="Arial" panose="020B0604020202020204" pitchFamily="34" charset="0"/>
              <a:buChar char="•"/>
            </a:pPr>
            <a:r>
              <a:rPr lang="en-US" sz="2100" dirty="0">
                <a:latin typeface="Calibri" panose="020F0502020204030204" pitchFamily="34" charset="0"/>
                <a:cs typeface="Calibri" panose="020F0502020204030204" pitchFamily="34" charset="0"/>
              </a:rPr>
              <a:t>List some of the ethical and privacy concerns related to AI</a:t>
            </a:r>
          </a:p>
          <a:p>
            <a:endParaRPr lang="en-US" sz="1200" dirty="0">
              <a:latin typeface="Calibri" panose="020F0502020204030204" pitchFamily="34" charset="0"/>
              <a:cs typeface="Calibri" panose="020F0502020204030204" pitchFamily="34" charset="0"/>
            </a:endParaRPr>
          </a:p>
          <a:p>
            <a:endParaRPr lang="en-US" sz="1050" dirty="0">
              <a:latin typeface="Calibri" panose="020F0502020204030204" pitchFamily="34" charset="0"/>
              <a:cs typeface="Calibri" panose="020F0502020204030204" pitchFamily="34" charset="0"/>
            </a:endParaRPr>
          </a:p>
          <a:p>
            <a:pPr algn="ctr"/>
            <a:r>
              <a:rPr lang="en-US" sz="2100" dirty="0">
                <a:latin typeface="Calibri" panose="020F0502020204030204" pitchFamily="34" charset="0"/>
                <a:cs typeface="Calibri" panose="020F0502020204030204" pitchFamily="34" charset="0"/>
              </a:rPr>
              <a:t>You’ll think </a:t>
            </a:r>
            <a:r>
              <a:rPr lang="en-US" sz="2100" u="sng" dirty="0">
                <a:latin typeface="Calibri" panose="020F0502020204030204" pitchFamily="34" charset="0"/>
                <a:cs typeface="Calibri" panose="020F0502020204030204" pitchFamily="34" charset="0"/>
              </a:rPr>
              <a:t>critically</a:t>
            </a:r>
            <a:r>
              <a:rPr lang="en-US" sz="2100" dirty="0">
                <a:latin typeface="Calibri" panose="020F0502020204030204" pitchFamily="34" charset="0"/>
                <a:cs typeface="Calibri" panose="020F0502020204030204" pitchFamily="34" charset="0"/>
              </a:rPr>
              <a:t> about its use</a:t>
            </a:r>
          </a:p>
        </p:txBody>
      </p:sp>
      <p:sp>
        <p:nvSpPr>
          <p:cNvPr id="13" name="Rectangle 12">
            <a:extLst>
              <a:ext uri="{FF2B5EF4-FFF2-40B4-BE49-F238E27FC236}">
                <a16:creationId xmlns:a16="http://schemas.microsoft.com/office/drawing/2014/main" id="{DBFB85EB-C1ED-2756-C7DC-E03A72DE4D78}"/>
              </a:ext>
            </a:extLst>
          </p:cNvPr>
          <p:cNvSpPr/>
          <p:nvPr/>
        </p:nvSpPr>
        <p:spPr>
          <a:xfrm>
            <a:off x="1" y="1"/>
            <a:ext cx="9143999" cy="64775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TextBox 13">
            <a:extLst>
              <a:ext uri="{FF2B5EF4-FFF2-40B4-BE49-F238E27FC236}">
                <a16:creationId xmlns:a16="http://schemas.microsoft.com/office/drawing/2014/main" id="{E1A40970-F993-BAAA-1917-DD8135A04755}"/>
              </a:ext>
            </a:extLst>
          </p:cNvPr>
          <p:cNvSpPr txBox="1"/>
          <p:nvPr/>
        </p:nvSpPr>
        <p:spPr>
          <a:xfrm>
            <a:off x="492944" y="114301"/>
            <a:ext cx="3848633" cy="507831"/>
          </a:xfrm>
          <a:prstGeom prst="rect">
            <a:avLst/>
          </a:prstGeom>
          <a:noFill/>
        </p:spPr>
        <p:txBody>
          <a:bodyPr wrap="square" rtlCol="0">
            <a:spAutoFit/>
          </a:bodyPr>
          <a:lstStyle/>
          <a:p>
            <a:r>
              <a:rPr lang="en-US" sz="2700" dirty="0">
                <a:solidFill>
                  <a:schemeClr val="bg1"/>
                </a:solidFill>
                <a:latin typeface="Calibri" panose="020F0502020204030204" pitchFamily="34" charset="0"/>
                <a:cs typeface="Calibri" panose="020F0502020204030204" pitchFamily="34" charset="0"/>
              </a:rPr>
              <a:t>Learning Intentions</a:t>
            </a:r>
          </a:p>
        </p:txBody>
      </p:sp>
      <p:pic>
        <p:nvPicPr>
          <p:cNvPr id="5" name="Google Shape;150;g27d80695a2f_2_40" descr="Icon&#10;&#10;Description automatically generated">
            <a:extLst>
              <a:ext uri="{FF2B5EF4-FFF2-40B4-BE49-F238E27FC236}">
                <a16:creationId xmlns:a16="http://schemas.microsoft.com/office/drawing/2014/main" id="{32126757-28D1-BFCC-9A01-48CF2399A54B}"/>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591301" y="127928"/>
            <a:ext cx="2343683" cy="647759"/>
          </a:xfrm>
          <a:prstGeom prst="rect">
            <a:avLst/>
          </a:prstGeom>
          <a:noFill/>
          <a:ln>
            <a:noFill/>
          </a:ln>
          <a:effectLst>
            <a:glow rad="120733">
              <a:schemeClr val="accent1">
                <a:alpha val="40000"/>
              </a:schemeClr>
            </a:glow>
          </a:effectLst>
        </p:spPr>
      </p:pic>
      <p:pic>
        <p:nvPicPr>
          <p:cNvPr id="10" name="Picture 9">
            <a:extLst>
              <a:ext uri="{FF2B5EF4-FFF2-40B4-BE49-F238E27FC236}">
                <a16:creationId xmlns:a16="http://schemas.microsoft.com/office/drawing/2014/main" id="{9B79F488-2BB7-5FE5-41FB-C40CD4542F4D}"/>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 y="648897"/>
            <a:ext cx="2804729" cy="4180871"/>
          </a:xfrm>
          <a:prstGeom prst="rect">
            <a:avLst/>
          </a:prstGeom>
        </p:spPr>
      </p:pic>
      <p:sp>
        <p:nvSpPr>
          <p:cNvPr id="11" name="Slide Number Placeholder 10">
            <a:extLst>
              <a:ext uri="{FF2B5EF4-FFF2-40B4-BE49-F238E27FC236}">
                <a16:creationId xmlns:a16="http://schemas.microsoft.com/office/drawing/2014/main" id="{732C9F1E-7441-CC7A-89B5-E95A01FCE25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BC9BC3-F76F-9F47-863D-61106FF3980F}" type="slidenum">
              <a:rPr lang="en-US" smtClean="0"/>
              <a:pPr/>
              <a:t>3</a:t>
            </a:fld>
            <a:endParaRPr lang="en-US"/>
          </a:p>
        </p:txBody>
      </p:sp>
      <p:grpSp>
        <p:nvGrpSpPr>
          <p:cNvPr id="2" name="Group 1">
            <a:extLst>
              <a:ext uri="{FF2B5EF4-FFF2-40B4-BE49-F238E27FC236}">
                <a16:creationId xmlns:a16="http://schemas.microsoft.com/office/drawing/2014/main" id="{FF607DB9-C42F-32F6-8395-2EFD20397D1B}"/>
              </a:ext>
            </a:extLst>
          </p:cNvPr>
          <p:cNvGrpSpPr/>
          <p:nvPr/>
        </p:nvGrpSpPr>
        <p:grpSpPr>
          <a:xfrm>
            <a:off x="-1320764" y="4789500"/>
            <a:ext cx="10464764" cy="354000"/>
            <a:chOff x="-1320764" y="4789500"/>
            <a:chExt cx="10464764" cy="354000"/>
          </a:xfrm>
        </p:grpSpPr>
        <p:sp>
          <p:nvSpPr>
            <p:cNvPr id="4" name="Google Shape;259;p4">
              <a:extLst>
                <a:ext uri="{FF2B5EF4-FFF2-40B4-BE49-F238E27FC236}">
                  <a16:creationId xmlns:a16="http://schemas.microsoft.com/office/drawing/2014/main" id="{3CB5E735-E6AE-3A7F-E7EF-1905D96ADC97}"/>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6" name="Group 5">
              <a:extLst>
                <a:ext uri="{FF2B5EF4-FFF2-40B4-BE49-F238E27FC236}">
                  <a16:creationId xmlns:a16="http://schemas.microsoft.com/office/drawing/2014/main" id="{FE184B6A-D201-EAA8-A3E7-D00118D999D8}"/>
                </a:ext>
              </a:extLst>
            </p:cNvPr>
            <p:cNvGrpSpPr/>
            <p:nvPr/>
          </p:nvGrpSpPr>
          <p:grpSpPr>
            <a:xfrm>
              <a:off x="-1320764" y="4828050"/>
              <a:ext cx="7435125" cy="315450"/>
              <a:chOff x="-1761018" y="6437400"/>
              <a:chExt cx="9913500" cy="420600"/>
            </a:xfrm>
          </p:grpSpPr>
          <p:sp>
            <p:nvSpPr>
              <p:cNvPr id="7" name="Google Shape;180;p16">
                <a:extLst>
                  <a:ext uri="{FF2B5EF4-FFF2-40B4-BE49-F238E27FC236}">
                    <a16:creationId xmlns:a16="http://schemas.microsoft.com/office/drawing/2014/main" id="{BCC2DAFB-1E5C-A0ED-1ADF-926B2B158ECB}"/>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8" name="Google Shape;192;p20">
                <a:extLst>
                  <a:ext uri="{FF2B5EF4-FFF2-40B4-BE49-F238E27FC236}">
                    <a16:creationId xmlns:a16="http://schemas.microsoft.com/office/drawing/2014/main" id="{FB28881A-86A3-5417-E26F-F918FEB253D6}"/>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spTree>
    <p:extLst>
      <p:ext uri="{BB962C8B-B14F-4D97-AF65-F5344CB8AC3E}">
        <p14:creationId xmlns:p14="http://schemas.microsoft.com/office/powerpoint/2010/main" val="7091009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29"/>
          <p:cNvSpPr txBox="1">
            <a:spLocks noGrp="1"/>
          </p:cNvSpPr>
          <p:nvPr>
            <p:ph type="title"/>
          </p:nvPr>
        </p:nvSpPr>
        <p:spPr>
          <a:xfrm>
            <a:off x="628650" y="431836"/>
            <a:ext cx="4972200" cy="7923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000"/>
              <a:buNone/>
            </a:pPr>
            <a:r>
              <a:rPr lang="en-IE"/>
              <a:t>AI and Ethics</a:t>
            </a:r>
            <a:endParaRPr/>
          </a:p>
        </p:txBody>
      </p:sp>
      <p:pic>
        <p:nvPicPr>
          <p:cNvPr id="547" name="Google Shape;547;p29" descr="A picture containing tex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009966" y="1349759"/>
            <a:ext cx="4441633" cy="3328060"/>
          </a:xfrm>
          <a:prstGeom prst="rect">
            <a:avLst/>
          </a:prstGeom>
          <a:noFill/>
          <a:ln>
            <a:noFill/>
          </a:ln>
        </p:spPr>
      </p:pic>
      <p:sp>
        <p:nvSpPr>
          <p:cNvPr id="548" name="Google Shape;548;p29"/>
          <p:cNvSpPr txBox="1"/>
          <p:nvPr/>
        </p:nvSpPr>
        <p:spPr>
          <a:xfrm>
            <a:off x="6340950" y="1964523"/>
            <a:ext cx="27981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IE" sz="1400" b="0" i="0" u="none" strike="noStrike" cap="none">
                <a:solidFill>
                  <a:schemeClr val="lt1"/>
                </a:solidFill>
                <a:latin typeface="Calibri"/>
                <a:ea typeface="Calibri"/>
                <a:cs typeface="Calibri"/>
                <a:sym typeface="Calibri"/>
              </a:rPr>
              <a:t>Source: https://www.evilaicartoons.com</a:t>
            </a:r>
            <a:endParaRPr sz="1400" b="0" i="0" u="none" strike="noStrike" cap="none">
              <a:solidFill>
                <a:schemeClr val="lt1"/>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960029E3-E95F-E68E-7E46-8F9C087EA21F}"/>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BD765518-4F78-2AD0-C019-1B927F941931}"/>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42E4EF64-89D6-B612-EF8E-16072E724860}"/>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F49EAA9E-4FAC-BDBB-E310-C2003FB8FFE2}"/>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C4FCF6F9-678B-8856-0D79-1A11EBB62D2B}"/>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01039" y="6437400"/>
                <a:ext cx="1496075" cy="420600"/>
              </a:xfrm>
              <a:prstGeom prst="rect">
                <a:avLst/>
              </a:prstGeom>
              <a:noFill/>
              <a:ln>
                <a:noFill/>
              </a:ln>
            </p:spPr>
          </p:pic>
        </p:gr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30"/>
          <p:cNvSpPr txBox="1">
            <a:spLocks noGrp="1"/>
          </p:cNvSpPr>
          <p:nvPr>
            <p:ph type="title"/>
          </p:nvPr>
        </p:nvSpPr>
        <p:spPr>
          <a:xfrm>
            <a:off x="285750" y="353637"/>
            <a:ext cx="7571100" cy="918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300"/>
              <a:buNone/>
            </a:pPr>
            <a:r>
              <a:rPr lang="en-IE" dirty="0">
                <a:latin typeface="Calibri"/>
                <a:ea typeface="Calibri"/>
                <a:cs typeface="Calibri"/>
                <a:sym typeface="Calibri"/>
              </a:rPr>
              <a:t>What action should the self-driving car take?</a:t>
            </a:r>
          </a:p>
        </p:txBody>
      </p:sp>
      <p:grpSp>
        <p:nvGrpSpPr>
          <p:cNvPr id="2" name="Group 1">
            <a:extLst>
              <a:ext uri="{FF2B5EF4-FFF2-40B4-BE49-F238E27FC236}">
                <a16:creationId xmlns:a16="http://schemas.microsoft.com/office/drawing/2014/main" id="{057261B2-19E2-4189-2951-9ED47DF21645}"/>
              </a:ext>
            </a:extLst>
          </p:cNvPr>
          <p:cNvGrpSpPr/>
          <p:nvPr/>
        </p:nvGrpSpPr>
        <p:grpSpPr>
          <a:xfrm>
            <a:off x="-1320764" y="4842840"/>
            <a:ext cx="10535884" cy="354000"/>
            <a:chOff x="-1320764" y="4789500"/>
            <a:chExt cx="10464764" cy="354000"/>
          </a:xfrm>
        </p:grpSpPr>
        <p:sp>
          <p:nvSpPr>
            <p:cNvPr id="3" name="Google Shape;259;p4">
              <a:extLst>
                <a:ext uri="{FF2B5EF4-FFF2-40B4-BE49-F238E27FC236}">
                  <a16:creationId xmlns:a16="http://schemas.microsoft.com/office/drawing/2014/main" id="{2A76C08A-AC54-CBA9-15A0-9FE9AA289938}"/>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C280256E-2EA8-D533-8A1B-DD7399D22172}"/>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51A36CF4-C241-0435-D9D4-C2DEF20D5A83}"/>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5DFC9967-2E73-6D1B-1F62-4507F05F7EA6}"/>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pic>
        <p:nvPicPr>
          <p:cNvPr id="8" name="Picture 7">
            <a:extLst>
              <a:ext uri="{FF2B5EF4-FFF2-40B4-BE49-F238E27FC236}">
                <a16:creationId xmlns:a16="http://schemas.microsoft.com/office/drawing/2014/main" id="{D602A8D0-365B-2DAF-6316-DF010A832E4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12298" y="1400397"/>
            <a:ext cx="2031535" cy="3030972"/>
          </a:xfrm>
          <a:prstGeom prst="rect">
            <a:avLst/>
          </a:prstGeom>
        </p:spPr>
      </p:pic>
      <p:sp>
        <p:nvSpPr>
          <p:cNvPr id="13" name="TextBox 12">
            <a:extLst>
              <a:ext uri="{FF2B5EF4-FFF2-40B4-BE49-F238E27FC236}">
                <a16:creationId xmlns:a16="http://schemas.microsoft.com/office/drawing/2014/main" id="{D58F18D1-98A8-1567-91B5-5385DFD9DC03}"/>
              </a:ext>
            </a:extLst>
          </p:cNvPr>
          <p:cNvSpPr txBox="1"/>
          <p:nvPr/>
        </p:nvSpPr>
        <p:spPr>
          <a:xfrm>
            <a:off x="364131" y="1692471"/>
            <a:ext cx="1386933" cy="2446824"/>
          </a:xfrm>
          <a:prstGeom prst="rect">
            <a:avLst/>
          </a:prstGeom>
          <a:noFill/>
        </p:spPr>
        <p:txBody>
          <a:bodyPr wrap="square" rtlCol="0">
            <a:spAutoFit/>
          </a:bodyPr>
          <a:lstStyle/>
          <a:p>
            <a:pPr algn="ctr"/>
            <a:r>
              <a:rPr lang="en-US" sz="1700" b="1" dirty="0">
                <a:latin typeface="Calibri" panose="020F0502020204030204" pitchFamily="34" charset="0"/>
                <a:cs typeface="Calibri" panose="020F0502020204030204" pitchFamily="34" charset="0"/>
              </a:rPr>
              <a:t>A. </a:t>
            </a:r>
            <a:br>
              <a:rPr lang="en-US" sz="1700" dirty="0">
                <a:latin typeface="Calibri" panose="020F0502020204030204" pitchFamily="34" charset="0"/>
                <a:cs typeface="Calibri" panose="020F0502020204030204" pitchFamily="34" charset="0"/>
              </a:rPr>
            </a:br>
            <a:r>
              <a:rPr lang="en-US" sz="1700" dirty="0">
                <a:latin typeface="Calibri" panose="020F0502020204030204" pitchFamily="34" charset="0"/>
                <a:cs typeface="Calibri" panose="020F0502020204030204" pitchFamily="34" charset="0"/>
              </a:rPr>
              <a:t>Continue ahead and drive through a pedestrian crossing, resulting in </a:t>
            </a:r>
          </a:p>
          <a:p>
            <a:pPr algn="ctr"/>
            <a:r>
              <a:rPr lang="en-US" sz="1700" dirty="0">
                <a:latin typeface="Calibri" panose="020F0502020204030204" pitchFamily="34" charset="0"/>
                <a:cs typeface="Calibri" panose="020F0502020204030204" pitchFamily="34" charset="0"/>
              </a:rPr>
              <a:t>2 dogs and 1 cat dead?</a:t>
            </a:r>
          </a:p>
        </p:txBody>
      </p:sp>
      <p:pic>
        <p:nvPicPr>
          <p:cNvPr id="15" name="Picture 14">
            <a:extLst>
              <a:ext uri="{FF2B5EF4-FFF2-40B4-BE49-F238E27FC236}">
                <a16:creationId xmlns:a16="http://schemas.microsoft.com/office/drawing/2014/main" id="{6303A5A7-3C13-9B17-F968-4EA5E7163E28}"/>
              </a:ext>
            </a:extLst>
          </p:cNvPr>
          <p:cNvPicPr>
            <a:picLocks noChangeAspect="1"/>
          </p:cNvPicPr>
          <p:nvPr/>
        </p:nvPicPr>
        <p:blipFill>
          <a:blip r:embed="rId6" cstate="screen">
            <a:extLst>
              <a:ext uri="{28A0092B-C50C-407E-A947-70E740481C1C}">
                <a14:useLocalDpi xmlns:a14="http://schemas.microsoft.com/office/drawing/2010/main"/>
              </a:ext>
            </a:extLst>
          </a:blip>
          <a:srcRect t="-124"/>
          <a:stretch>
            <a:fillRect/>
          </a:stretch>
        </p:blipFill>
        <p:spPr>
          <a:xfrm>
            <a:off x="4891429" y="1396624"/>
            <a:ext cx="2007305" cy="3030972"/>
          </a:xfrm>
          <a:prstGeom prst="rect">
            <a:avLst/>
          </a:prstGeom>
        </p:spPr>
      </p:pic>
      <p:sp>
        <p:nvSpPr>
          <p:cNvPr id="559" name="Google Shape;559;p30"/>
          <p:cNvSpPr txBox="1"/>
          <p:nvPr/>
        </p:nvSpPr>
        <p:spPr>
          <a:xfrm>
            <a:off x="3028065" y="4516878"/>
            <a:ext cx="2758500" cy="307800"/>
          </a:xfrm>
          <a:prstGeom prst="rect">
            <a:avLst/>
          </a:prstGeom>
          <a:solidFill>
            <a:srgbClr val="00206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IE" sz="1400" b="0" i="0" u="none" strike="noStrike" cap="none" dirty="0">
                <a:solidFill>
                  <a:schemeClr val="lt1"/>
                </a:solidFill>
                <a:latin typeface="Calibri"/>
                <a:ea typeface="Calibri"/>
                <a:cs typeface="Calibri"/>
                <a:sym typeface="Calibri"/>
              </a:rPr>
              <a:t>https://www.moralmachine.net</a:t>
            </a:r>
            <a:endParaRPr sz="1400" b="0" i="0" u="none" strike="noStrike" cap="none" dirty="0">
              <a:solidFill>
                <a:schemeClr val="lt1"/>
              </a:solidFill>
              <a:latin typeface="Calibri"/>
              <a:ea typeface="Calibri"/>
              <a:cs typeface="Calibri"/>
              <a:sym typeface="Calibri"/>
            </a:endParaRPr>
          </a:p>
        </p:txBody>
      </p:sp>
      <p:sp>
        <p:nvSpPr>
          <p:cNvPr id="16" name="TextBox 15">
            <a:extLst>
              <a:ext uri="{FF2B5EF4-FFF2-40B4-BE49-F238E27FC236}">
                <a16:creationId xmlns:a16="http://schemas.microsoft.com/office/drawing/2014/main" id="{77C29E9A-B459-D660-E48D-3CA3C18D216A}"/>
              </a:ext>
            </a:extLst>
          </p:cNvPr>
          <p:cNvSpPr txBox="1"/>
          <p:nvPr/>
        </p:nvSpPr>
        <p:spPr>
          <a:xfrm>
            <a:off x="7267409" y="1689406"/>
            <a:ext cx="1386933" cy="2446824"/>
          </a:xfrm>
          <a:prstGeom prst="rect">
            <a:avLst/>
          </a:prstGeom>
          <a:noFill/>
        </p:spPr>
        <p:txBody>
          <a:bodyPr wrap="square" rtlCol="0">
            <a:spAutoFit/>
          </a:bodyPr>
          <a:lstStyle/>
          <a:p>
            <a:pPr algn="ctr"/>
            <a:r>
              <a:rPr lang="en-US" sz="1700" b="1" dirty="0">
                <a:solidFill>
                  <a:schemeClr val="bg1"/>
                </a:solidFill>
                <a:latin typeface="Calibri" panose="020F0502020204030204" pitchFamily="34" charset="0"/>
                <a:cs typeface="Calibri" panose="020F0502020204030204" pitchFamily="34" charset="0"/>
              </a:rPr>
              <a:t>B.</a:t>
            </a:r>
          </a:p>
          <a:p>
            <a:pPr algn="ctr"/>
            <a:r>
              <a:rPr lang="en-US" sz="1700" dirty="0">
                <a:solidFill>
                  <a:schemeClr val="bg1"/>
                </a:solidFill>
                <a:latin typeface="Calibri" panose="020F0502020204030204" pitchFamily="34" charset="0"/>
                <a:cs typeface="Calibri" panose="020F0502020204030204" pitchFamily="34" charset="0"/>
              </a:rPr>
              <a:t> Swerve and drive through a pedestrian crossing in the other lane, resulting in 1 man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g292a9318ef1_0_105"/>
          <p:cNvSpPr txBox="1">
            <a:spLocks noGrp="1"/>
          </p:cNvSpPr>
          <p:nvPr>
            <p:ph type="title"/>
          </p:nvPr>
        </p:nvSpPr>
        <p:spPr>
          <a:xfrm>
            <a:off x="327570" y="431836"/>
            <a:ext cx="4972200" cy="7923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000"/>
              <a:buNone/>
            </a:pPr>
            <a:r>
              <a:rPr lang="en-IE" dirty="0"/>
              <a:t>What have we learned?</a:t>
            </a:r>
            <a:endParaRPr dirty="0"/>
          </a:p>
        </p:txBody>
      </p:sp>
      <p:pic>
        <p:nvPicPr>
          <p:cNvPr id="569" name="Google Shape;569;g292a9318ef1_0_10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274849" y="1283801"/>
            <a:ext cx="4513055" cy="3197530"/>
          </a:xfrm>
          <a:prstGeom prst="rect">
            <a:avLst/>
          </a:prstGeom>
          <a:noFill/>
          <a:ln>
            <a:noFill/>
          </a:ln>
        </p:spPr>
      </p:pic>
      <p:sp>
        <p:nvSpPr>
          <p:cNvPr id="570" name="Google Shape;570;g292a9318ef1_0_105"/>
          <p:cNvSpPr txBox="1"/>
          <p:nvPr/>
        </p:nvSpPr>
        <p:spPr>
          <a:xfrm>
            <a:off x="96099" y="1607589"/>
            <a:ext cx="1643492" cy="1661963"/>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600" i="0" u="none" strike="noStrike" cap="none" dirty="0">
                <a:solidFill>
                  <a:schemeClr val="bg1"/>
                </a:solidFill>
                <a:latin typeface="Calibri"/>
                <a:ea typeface="Calibri"/>
                <a:cs typeface="Calibri"/>
                <a:sym typeface="Calibri"/>
              </a:rPr>
              <a:t>AI offers substantial </a:t>
            </a:r>
            <a:r>
              <a:rPr lang="en-IE" sz="1600" b="1" i="0" u="none" strike="noStrike" cap="none" dirty="0">
                <a:solidFill>
                  <a:schemeClr val="bg1"/>
                </a:solidFill>
                <a:latin typeface="Calibri"/>
                <a:ea typeface="Calibri"/>
                <a:cs typeface="Calibri"/>
                <a:sym typeface="Calibri"/>
              </a:rPr>
              <a:t>benefits</a:t>
            </a:r>
            <a:r>
              <a:rPr lang="en-IE" sz="1600" i="0" u="none" strike="noStrike" cap="none" dirty="0">
                <a:solidFill>
                  <a:schemeClr val="bg1"/>
                </a:solidFill>
                <a:latin typeface="Calibri"/>
                <a:ea typeface="Calibri"/>
                <a:cs typeface="Calibri"/>
                <a:sym typeface="Calibri"/>
              </a:rPr>
              <a:t> to individuals, organisations and society </a:t>
            </a:r>
            <a:endParaRPr sz="1600" i="0" u="none" strike="noStrike" cap="none" dirty="0">
              <a:solidFill>
                <a:schemeClr val="bg1"/>
              </a:solidFill>
              <a:latin typeface="Arial"/>
              <a:ea typeface="Arial"/>
              <a:cs typeface="Arial"/>
              <a:sym typeface="Arial"/>
            </a:endParaRPr>
          </a:p>
        </p:txBody>
      </p:sp>
      <p:grpSp>
        <p:nvGrpSpPr>
          <p:cNvPr id="2" name="Group 1">
            <a:extLst>
              <a:ext uri="{FF2B5EF4-FFF2-40B4-BE49-F238E27FC236}">
                <a16:creationId xmlns:a16="http://schemas.microsoft.com/office/drawing/2014/main" id="{F51EEDC5-C215-7D3D-8390-5F1744CD3CA9}"/>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B4552CFC-BA34-1D08-1FA6-15D9E706E0B2}"/>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14FD33CC-10B0-90B9-A69C-AC07F4746643}"/>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3ABF3C7A-A260-D94B-13A8-2F91970CA87F}"/>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18FE34A2-FA98-FEA0-B986-FDFC8C7C9746}"/>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53793" y="6437400"/>
                <a:ext cx="1496075" cy="420600"/>
              </a:xfrm>
              <a:prstGeom prst="rect">
                <a:avLst/>
              </a:prstGeom>
              <a:noFill/>
              <a:ln>
                <a:noFill/>
              </a:ln>
            </p:spPr>
          </p:pic>
        </p:grpSp>
      </p:grpSp>
      <p:sp>
        <p:nvSpPr>
          <p:cNvPr id="7" name="Google Shape;570;g292a9318ef1_0_105">
            <a:extLst>
              <a:ext uri="{FF2B5EF4-FFF2-40B4-BE49-F238E27FC236}">
                <a16:creationId xmlns:a16="http://schemas.microsoft.com/office/drawing/2014/main" id="{2FA11709-C952-A6DF-33C3-F05C5F7E1D5B}"/>
              </a:ext>
            </a:extLst>
          </p:cNvPr>
          <p:cNvSpPr txBox="1"/>
          <p:nvPr/>
        </p:nvSpPr>
        <p:spPr>
          <a:xfrm>
            <a:off x="7009368" y="1607589"/>
            <a:ext cx="1643492" cy="1661963"/>
          </a:xfrm>
          <a:prstGeom prst="rect">
            <a:avLst/>
          </a:prstGeom>
          <a:noFill/>
          <a:ln>
            <a:noFill/>
          </a:ln>
        </p:spPr>
        <p:txBody>
          <a:bodyPr spcFirstLastPara="1" wrap="square" lIns="91425" tIns="91425" rIns="91425" bIns="91425" anchor="t" anchorCtr="0">
            <a:spAutoFit/>
          </a:bodyPr>
          <a:lstStyle/>
          <a:p>
            <a:pPr lvl="0" algn="ctr">
              <a:buSzPts val="1100"/>
            </a:pPr>
            <a:r>
              <a:rPr lang="en-IE" sz="1600" dirty="0">
                <a:solidFill>
                  <a:schemeClr val="bg1"/>
                </a:solidFill>
                <a:latin typeface="Calibri"/>
                <a:ea typeface="Calibri"/>
                <a:cs typeface="Calibri"/>
                <a:sym typeface="Calibri"/>
              </a:rPr>
              <a:t>These benefits must be balanced with the potential </a:t>
            </a:r>
            <a:r>
              <a:rPr lang="en-IE" sz="1600" b="1" dirty="0">
                <a:solidFill>
                  <a:schemeClr val="bg1"/>
                </a:solidFill>
                <a:latin typeface="Calibri"/>
                <a:ea typeface="Calibri"/>
                <a:cs typeface="Calibri"/>
                <a:sym typeface="Calibri"/>
              </a:rPr>
              <a:t>ethical implications </a:t>
            </a:r>
            <a:r>
              <a:rPr lang="en-IE" sz="1600" dirty="0">
                <a:solidFill>
                  <a:schemeClr val="bg1"/>
                </a:solidFill>
                <a:latin typeface="Calibri"/>
                <a:ea typeface="Calibri"/>
                <a:cs typeface="Calibri"/>
                <a:sym typeface="Calibri"/>
              </a:rPr>
              <a:t>of AI </a:t>
            </a:r>
          </a:p>
        </p:txBody>
      </p:sp>
      <p:pic>
        <p:nvPicPr>
          <p:cNvPr id="8" name="Google Shape;150;g27d80695a2f_2_40" descr="Icon&#10;&#10;Description automatically generated">
            <a:extLst>
              <a:ext uri="{FF2B5EF4-FFF2-40B4-BE49-F238E27FC236}">
                <a16:creationId xmlns:a16="http://schemas.microsoft.com/office/drawing/2014/main" id="{3922ECD5-886A-5380-72D1-09F128625A7B}"/>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445483" y="597492"/>
            <a:ext cx="2343683" cy="647759"/>
          </a:xfrm>
          <a:prstGeom prst="rect">
            <a:avLst/>
          </a:prstGeom>
          <a:noFill/>
          <a:ln>
            <a:noFill/>
          </a:ln>
          <a:effectLst>
            <a:glow rad="120733">
              <a:schemeClr val="accent1">
                <a:alpha val="40000"/>
              </a:schemeClr>
            </a:glow>
          </a:effectLst>
        </p:spPr>
      </p:pic>
      <p:pic>
        <p:nvPicPr>
          <p:cNvPr id="10" name="Picture 9">
            <a:extLst>
              <a:ext uri="{FF2B5EF4-FFF2-40B4-BE49-F238E27FC236}">
                <a16:creationId xmlns:a16="http://schemas.microsoft.com/office/drawing/2014/main" id="{DEE03089-50FC-B1F3-C1DC-2BF599681F6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102090" y="2063690"/>
            <a:ext cx="754271" cy="754271"/>
          </a:xfrm>
          <a:prstGeom prst="rect">
            <a:avLst/>
          </a:prstGeom>
        </p:spPr>
      </p:pic>
      <p:sp>
        <p:nvSpPr>
          <p:cNvPr id="12" name="TextBox 11">
            <a:extLst>
              <a:ext uri="{FF2B5EF4-FFF2-40B4-BE49-F238E27FC236}">
                <a16:creationId xmlns:a16="http://schemas.microsoft.com/office/drawing/2014/main" id="{BEF6803A-719D-23E8-4E96-D1E6DC472BA7}"/>
              </a:ext>
            </a:extLst>
          </p:cNvPr>
          <p:cNvSpPr txBox="1"/>
          <p:nvPr/>
        </p:nvSpPr>
        <p:spPr>
          <a:xfrm>
            <a:off x="2274848" y="4258271"/>
            <a:ext cx="4513055" cy="523220"/>
          </a:xfrm>
          <a:prstGeom prst="rect">
            <a:avLst/>
          </a:prstGeom>
          <a:solidFill>
            <a:srgbClr val="002060"/>
          </a:solidFill>
        </p:spPr>
        <p:txBody>
          <a:bodyPr wrap="square" rtlCol="0" anchor="ctr">
            <a:spAutoFit/>
          </a:bodyPr>
          <a:lstStyle/>
          <a:p>
            <a:pPr algn="ctr"/>
            <a:r>
              <a:rPr lang="en-US" dirty="0">
                <a:solidFill>
                  <a:schemeClr val="bg1"/>
                </a:solidFill>
                <a:latin typeface="Calibri" panose="020F0502020204030204" pitchFamily="34" charset="0"/>
                <a:cs typeface="Calibri" panose="020F0502020204030204" pitchFamily="34" charset="0"/>
              </a:rPr>
              <a:t>www.adapcentre.ie/discussai</a:t>
            </a:r>
            <a:br>
              <a:rPr lang="en-US" dirty="0">
                <a:solidFill>
                  <a:schemeClr val="bg1"/>
                </a:solidFill>
                <a:latin typeface="Calibri" panose="020F0502020204030204" pitchFamily="34" charset="0"/>
                <a:cs typeface="Calibri" panose="020F0502020204030204" pitchFamily="34" charset="0"/>
              </a:rPr>
            </a:br>
            <a:endParaRPr lang="en-US"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64">
          <a:extLst>
            <a:ext uri="{FF2B5EF4-FFF2-40B4-BE49-F238E27FC236}">
              <a16:creationId xmlns:a16="http://schemas.microsoft.com/office/drawing/2014/main" id="{045B17D0-7809-90F3-3C6F-35FB121B4C12}"/>
            </a:ext>
          </a:extLst>
        </p:cNvPr>
        <p:cNvGrpSpPr/>
        <p:nvPr/>
      </p:nvGrpSpPr>
      <p:grpSpPr>
        <a:xfrm>
          <a:off x="0" y="0"/>
          <a:ext cx="0" cy="0"/>
          <a:chOff x="0" y="0"/>
          <a:chExt cx="0" cy="0"/>
        </a:xfrm>
      </p:grpSpPr>
      <p:sp>
        <p:nvSpPr>
          <p:cNvPr id="265" name="Google Shape;265;g36cf8e43482_0_0">
            <a:extLst>
              <a:ext uri="{FF2B5EF4-FFF2-40B4-BE49-F238E27FC236}">
                <a16:creationId xmlns:a16="http://schemas.microsoft.com/office/drawing/2014/main" id="{8A22600C-99E7-7A9C-4E0A-2C0BA38D62B1}"/>
              </a:ext>
            </a:extLst>
          </p:cNvPr>
          <p:cNvSpPr/>
          <p:nvPr/>
        </p:nvSpPr>
        <p:spPr>
          <a:xfrm>
            <a:off x="0" y="215900"/>
            <a:ext cx="3530700" cy="1181100"/>
          </a:xfrm>
          <a:prstGeom prst="rect">
            <a:avLst/>
          </a:prstGeom>
          <a:solidFill>
            <a:srgbClr val="41839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 name="Rectangle 12">
            <a:extLst>
              <a:ext uri="{FF2B5EF4-FFF2-40B4-BE49-F238E27FC236}">
                <a16:creationId xmlns:a16="http://schemas.microsoft.com/office/drawing/2014/main" id="{664C608A-8AE7-F286-25C5-7D91A4EC68B4}"/>
              </a:ext>
            </a:extLst>
          </p:cNvPr>
          <p:cNvSpPr/>
          <p:nvPr/>
        </p:nvSpPr>
        <p:spPr>
          <a:xfrm>
            <a:off x="657127" y="370452"/>
            <a:ext cx="5098955" cy="8484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4" name="Google Shape;274;g36cf8e43482_0_0">
            <a:extLst>
              <a:ext uri="{FF2B5EF4-FFF2-40B4-BE49-F238E27FC236}">
                <a16:creationId xmlns:a16="http://schemas.microsoft.com/office/drawing/2014/main" id="{AF823FC1-A695-E310-C0EA-2671B8A5636F}"/>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a:fillRect/>
          </a:stretch>
        </p:blipFill>
        <p:spPr>
          <a:xfrm>
            <a:off x="657127" y="1179211"/>
            <a:ext cx="7717475" cy="1379218"/>
          </a:xfrm>
          <a:prstGeom prst="rect">
            <a:avLst/>
          </a:prstGeom>
          <a:noFill/>
          <a:ln>
            <a:noFill/>
          </a:ln>
        </p:spPr>
      </p:pic>
      <p:grpSp>
        <p:nvGrpSpPr>
          <p:cNvPr id="2" name="Group 1">
            <a:extLst>
              <a:ext uri="{FF2B5EF4-FFF2-40B4-BE49-F238E27FC236}">
                <a16:creationId xmlns:a16="http://schemas.microsoft.com/office/drawing/2014/main" id="{DAA3E367-817D-C771-72BA-10C894DB42DD}"/>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EF831F3C-842D-22D4-8019-9256C2F2DEB3}"/>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82A7FD8B-FA53-59C5-24E8-413952E8B3BF}"/>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D47E6F4A-ED25-A7D4-81EB-A2EC92608520}"/>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27FA02E6-D101-9942-EA57-173873F2227A}"/>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01039" y="6437400"/>
                <a:ext cx="1496075" cy="420600"/>
              </a:xfrm>
              <a:prstGeom prst="rect">
                <a:avLst/>
              </a:prstGeom>
              <a:noFill/>
              <a:ln>
                <a:noFill/>
              </a:ln>
            </p:spPr>
          </p:pic>
        </p:grpSp>
      </p:grpSp>
      <p:pic>
        <p:nvPicPr>
          <p:cNvPr id="8" name="Picture 7">
            <a:extLst>
              <a:ext uri="{FF2B5EF4-FFF2-40B4-BE49-F238E27FC236}">
                <a16:creationId xmlns:a16="http://schemas.microsoft.com/office/drawing/2014/main" id="{23EB74D4-BB37-68F4-5524-72C34AEBB30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30700" y="2682875"/>
            <a:ext cx="1936130" cy="1936130"/>
          </a:xfrm>
          <a:prstGeom prst="rect">
            <a:avLst/>
          </a:prstGeom>
        </p:spPr>
      </p:pic>
      <p:pic>
        <p:nvPicPr>
          <p:cNvPr id="10" name="Picture 9">
            <a:extLst>
              <a:ext uri="{FF2B5EF4-FFF2-40B4-BE49-F238E27FC236}">
                <a16:creationId xmlns:a16="http://schemas.microsoft.com/office/drawing/2014/main" id="{5C6947B0-79B3-2DEF-683C-80FBAF9D4E5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56082" y="368299"/>
            <a:ext cx="2618520" cy="812015"/>
          </a:xfrm>
          <a:prstGeom prst="rect">
            <a:avLst/>
          </a:prstGeom>
        </p:spPr>
      </p:pic>
      <p:sp>
        <p:nvSpPr>
          <p:cNvPr id="12" name="TextBox 11">
            <a:extLst>
              <a:ext uri="{FF2B5EF4-FFF2-40B4-BE49-F238E27FC236}">
                <a16:creationId xmlns:a16="http://schemas.microsoft.com/office/drawing/2014/main" id="{7AEE9B06-1DB2-5A2B-3228-D03E22529D82}"/>
              </a:ext>
            </a:extLst>
          </p:cNvPr>
          <p:cNvSpPr txBox="1"/>
          <p:nvPr/>
        </p:nvSpPr>
        <p:spPr>
          <a:xfrm>
            <a:off x="717155" y="519839"/>
            <a:ext cx="5235496" cy="507831"/>
          </a:xfrm>
          <a:prstGeom prst="rect">
            <a:avLst/>
          </a:prstGeom>
          <a:noFill/>
        </p:spPr>
        <p:txBody>
          <a:bodyPr wrap="square">
            <a:spAutoFit/>
          </a:bodyPr>
          <a:lstStyle/>
          <a:p>
            <a:r>
              <a:rPr lang="en-US" sz="2700" dirty="0">
                <a:solidFill>
                  <a:srgbClr val="92D050"/>
                </a:solidFill>
                <a:latin typeface="Calibri" panose="020F0502020204030204" pitchFamily="34" charset="0"/>
                <a:cs typeface="Calibri" panose="020F0502020204030204" pitchFamily="34" charset="0"/>
              </a:rPr>
              <a:t>Help us evaluate this workshop</a:t>
            </a:r>
          </a:p>
        </p:txBody>
      </p:sp>
      <p:sp>
        <p:nvSpPr>
          <p:cNvPr id="7" name="TextBox 6">
            <a:extLst>
              <a:ext uri="{FF2B5EF4-FFF2-40B4-BE49-F238E27FC236}">
                <a16:creationId xmlns:a16="http://schemas.microsoft.com/office/drawing/2014/main" id="{C3097BBF-DCFC-FCAF-7472-5B90360D3540}"/>
              </a:ext>
            </a:extLst>
          </p:cNvPr>
          <p:cNvSpPr txBox="1"/>
          <p:nvPr/>
        </p:nvSpPr>
        <p:spPr>
          <a:xfrm>
            <a:off x="6045352" y="3188325"/>
            <a:ext cx="1448268" cy="954107"/>
          </a:xfrm>
          <a:prstGeom prst="rect">
            <a:avLst/>
          </a:prstGeom>
          <a:noFill/>
        </p:spPr>
        <p:txBody>
          <a:bodyPr wrap="square" rtlCol="0">
            <a:spAutoFit/>
          </a:bodyPr>
          <a:lstStyle/>
          <a:p>
            <a:r>
              <a:rPr lang="en-US" dirty="0">
                <a:solidFill>
                  <a:schemeClr val="bg1"/>
                </a:solidFill>
                <a:latin typeface="Calibri" panose="020F0502020204030204" pitchFamily="34" charset="0"/>
                <a:cs typeface="Calibri" panose="020F0502020204030204" pitchFamily="34" charset="0"/>
              </a:rPr>
              <a:t>Note: </a:t>
            </a:r>
          </a:p>
          <a:p>
            <a:r>
              <a:rPr lang="en-US" b="1" dirty="0">
                <a:solidFill>
                  <a:schemeClr val="bg1"/>
                </a:solidFill>
                <a:latin typeface="Calibri" panose="020F0502020204030204" pitchFamily="34" charset="0"/>
                <a:cs typeface="Calibri" panose="020F0502020204030204" pitchFamily="34" charset="0"/>
              </a:rPr>
              <a:t>Different QR code </a:t>
            </a:r>
            <a:r>
              <a:rPr lang="en-US" dirty="0">
                <a:solidFill>
                  <a:schemeClr val="bg1"/>
                </a:solidFill>
                <a:latin typeface="Calibri" panose="020F0502020204030204" pitchFamily="34" charset="0"/>
                <a:cs typeface="Calibri" panose="020F0502020204030204" pitchFamily="34" charset="0"/>
              </a:rPr>
              <a:t>to the opening one</a:t>
            </a:r>
          </a:p>
        </p:txBody>
      </p:sp>
      <p:cxnSp>
        <p:nvCxnSpPr>
          <p:cNvPr id="11" name="Straight Arrow Connector 10">
            <a:extLst>
              <a:ext uri="{FF2B5EF4-FFF2-40B4-BE49-F238E27FC236}">
                <a16:creationId xmlns:a16="http://schemas.microsoft.com/office/drawing/2014/main" id="{CA04297D-5F05-616A-03D8-C7FCC7FD0050}"/>
              </a:ext>
            </a:extLst>
          </p:cNvPr>
          <p:cNvCxnSpPr>
            <a:cxnSpLocks/>
          </p:cNvCxnSpPr>
          <p:nvPr/>
        </p:nvCxnSpPr>
        <p:spPr>
          <a:xfrm flipH="1">
            <a:off x="5613849" y="3658018"/>
            <a:ext cx="38546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0612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25">
          <a:extLst>
            <a:ext uri="{FF2B5EF4-FFF2-40B4-BE49-F238E27FC236}">
              <a16:creationId xmlns:a16="http://schemas.microsoft.com/office/drawing/2014/main" id="{E9961777-EE36-966B-9E76-02B31A539D6F}"/>
            </a:ext>
          </a:extLst>
        </p:cNvPr>
        <p:cNvGrpSpPr/>
        <p:nvPr/>
      </p:nvGrpSpPr>
      <p:grpSpPr>
        <a:xfrm>
          <a:off x="0" y="0"/>
          <a:ext cx="0" cy="0"/>
          <a:chOff x="0" y="0"/>
          <a:chExt cx="0" cy="0"/>
        </a:xfrm>
      </p:grpSpPr>
      <p:sp>
        <p:nvSpPr>
          <p:cNvPr id="226" name="Google Shape;226;g35f7d15afe0_2_60">
            <a:extLst>
              <a:ext uri="{FF2B5EF4-FFF2-40B4-BE49-F238E27FC236}">
                <a16:creationId xmlns:a16="http://schemas.microsoft.com/office/drawing/2014/main" id="{42FCE104-720A-AC76-1122-0DA4E9480108}"/>
              </a:ext>
            </a:extLst>
          </p:cNvPr>
          <p:cNvSpPr txBox="1">
            <a:spLocks noGrp="1"/>
          </p:cNvSpPr>
          <p:nvPr>
            <p:ph type="subTitle" idx="1"/>
          </p:nvPr>
        </p:nvSpPr>
        <p:spPr>
          <a:xfrm>
            <a:off x="627755" y="1912597"/>
            <a:ext cx="6128550" cy="745200"/>
          </a:xfrm>
          <a:prstGeom prst="rect">
            <a:avLst/>
          </a:prstGeom>
          <a:noFill/>
          <a:ln>
            <a:noFill/>
          </a:ln>
        </p:spPr>
        <p:txBody>
          <a:bodyPr spcFirstLastPara="1" wrap="square" lIns="68569" tIns="34275" rIns="68569" bIns="34275" anchor="t" anchorCtr="0">
            <a:noAutofit/>
          </a:bodyPr>
          <a:lstStyle/>
          <a:p>
            <a:pPr marL="342900" indent="-304800"/>
            <a:r>
              <a:rPr lang="en-US" sz="1650" b="1" dirty="0"/>
              <a:t>Additional AI in My Life modules:</a:t>
            </a:r>
          </a:p>
          <a:p>
            <a:pPr marL="342900" indent="-304800">
              <a:spcBef>
                <a:spcPts val="600"/>
              </a:spcBef>
            </a:pPr>
            <a:r>
              <a:rPr lang="en-US" sz="1400" dirty="0"/>
              <a:t>Introduction to AI </a:t>
            </a:r>
          </a:p>
          <a:p>
            <a:pPr marL="342900" indent="-304800">
              <a:spcBef>
                <a:spcPts val="600"/>
              </a:spcBef>
            </a:pPr>
            <a:r>
              <a:rPr lang="en-US" sz="1400" dirty="0"/>
              <a:t>AI and Ethics</a:t>
            </a:r>
          </a:p>
          <a:p>
            <a:pPr marL="342900" indent="-304800">
              <a:spcBef>
                <a:spcPts val="600"/>
              </a:spcBef>
            </a:pPr>
            <a:r>
              <a:rPr lang="en-US" sz="1400" dirty="0"/>
              <a:t>AI and the Future of Work</a:t>
            </a:r>
          </a:p>
          <a:p>
            <a:pPr marL="342900" indent="-304800">
              <a:spcBef>
                <a:spcPts val="600"/>
              </a:spcBef>
            </a:pPr>
            <a:r>
              <a:rPr lang="en-US" sz="1400" dirty="0"/>
              <a:t>AI Careers</a:t>
            </a:r>
            <a:endParaRPr sz="1400" dirty="0"/>
          </a:p>
        </p:txBody>
      </p:sp>
      <p:sp>
        <p:nvSpPr>
          <p:cNvPr id="227" name="Google Shape;227;g35f7d15afe0_2_60">
            <a:extLst>
              <a:ext uri="{FF2B5EF4-FFF2-40B4-BE49-F238E27FC236}">
                <a16:creationId xmlns:a16="http://schemas.microsoft.com/office/drawing/2014/main" id="{2833CD2D-D284-A4C9-7334-FA161D785DBE}"/>
              </a:ext>
            </a:extLst>
          </p:cNvPr>
          <p:cNvSpPr txBox="1">
            <a:spLocks noGrp="1"/>
          </p:cNvSpPr>
          <p:nvPr>
            <p:ph type="title"/>
          </p:nvPr>
        </p:nvSpPr>
        <p:spPr>
          <a:xfrm>
            <a:off x="628650" y="1452731"/>
            <a:ext cx="6128550" cy="589210"/>
          </a:xfrm>
          <a:prstGeom prst="rect">
            <a:avLst/>
          </a:prstGeom>
          <a:noFill/>
          <a:ln>
            <a:noFill/>
          </a:ln>
        </p:spPr>
        <p:txBody>
          <a:bodyPr spcFirstLastPara="1" wrap="square" lIns="68569" tIns="34275" rIns="68569" bIns="34275" anchor="t" anchorCtr="0">
            <a:noAutofit/>
          </a:bodyPr>
          <a:lstStyle/>
          <a:p>
            <a:r>
              <a:rPr lang="en-IE" i="1" dirty="0">
                <a:latin typeface="Calibri" panose="020F0502020204030204" pitchFamily="34" charset="0"/>
                <a:cs typeface="Calibri" panose="020F0502020204030204" pitchFamily="34" charset="0"/>
              </a:rPr>
              <a:t>How’s your AI Literacy now?</a:t>
            </a:r>
            <a:endParaRPr i="1" dirty="0">
              <a:latin typeface="Calibri" panose="020F0502020204030204" pitchFamily="34" charset="0"/>
              <a:cs typeface="Calibri" panose="020F0502020204030204" pitchFamily="34" charset="0"/>
            </a:endParaRPr>
          </a:p>
        </p:txBody>
      </p:sp>
      <p:pic>
        <p:nvPicPr>
          <p:cNvPr id="2" name="Google Shape;150;g27d80695a2f_2_40" descr="Icon&#10;&#10;Description automatically generated">
            <a:extLst>
              <a:ext uri="{FF2B5EF4-FFF2-40B4-BE49-F238E27FC236}">
                <a16:creationId xmlns:a16="http://schemas.microsoft.com/office/drawing/2014/main" id="{0809911D-60E9-6970-CB60-2A3DDCCDD369}"/>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7675" y="251140"/>
            <a:ext cx="3619500" cy="970107"/>
          </a:xfrm>
          <a:prstGeom prst="rect">
            <a:avLst/>
          </a:prstGeom>
          <a:noFill/>
          <a:ln>
            <a:noFill/>
          </a:ln>
          <a:effectLst>
            <a:glow rad="120733">
              <a:schemeClr val="accent1">
                <a:alpha val="40000"/>
              </a:schemeClr>
            </a:glow>
          </a:effectLst>
        </p:spPr>
      </p:pic>
      <p:pic>
        <p:nvPicPr>
          <p:cNvPr id="3" name="Picture 2">
            <a:extLst>
              <a:ext uri="{FF2B5EF4-FFF2-40B4-BE49-F238E27FC236}">
                <a16:creationId xmlns:a16="http://schemas.microsoft.com/office/drawing/2014/main" id="{B89F72E3-1D23-B012-6CCB-3FD8453AC0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92217" y="251140"/>
            <a:ext cx="2719843" cy="970107"/>
          </a:xfrm>
          <a:prstGeom prst="rect">
            <a:avLst/>
          </a:prstGeom>
        </p:spPr>
      </p:pic>
      <p:sp>
        <p:nvSpPr>
          <p:cNvPr id="5" name="TextBox 4">
            <a:extLst>
              <a:ext uri="{FF2B5EF4-FFF2-40B4-BE49-F238E27FC236}">
                <a16:creationId xmlns:a16="http://schemas.microsoft.com/office/drawing/2014/main" id="{2DD336A2-2674-11EB-B9E1-CF0D7CAAE706}"/>
              </a:ext>
            </a:extLst>
          </p:cNvPr>
          <p:cNvSpPr txBox="1"/>
          <p:nvPr/>
        </p:nvSpPr>
        <p:spPr>
          <a:xfrm>
            <a:off x="628650" y="3478491"/>
            <a:ext cx="5867400" cy="323165"/>
          </a:xfrm>
          <a:prstGeom prst="rect">
            <a:avLst/>
          </a:prstGeom>
          <a:solidFill>
            <a:srgbClr val="532E85"/>
          </a:solidFill>
        </p:spPr>
        <p:txBody>
          <a:bodyPr wrap="square">
            <a:spAutoFit/>
          </a:bodyPr>
          <a:lstStyle/>
          <a:p>
            <a:pPr algn="ctr"/>
            <a:r>
              <a:rPr lang="en-US" sz="1500" b="1" dirty="0">
                <a:solidFill>
                  <a:schemeClr val="bg1"/>
                </a:solidFill>
                <a:latin typeface="Calibri" panose="020F0502020204030204" pitchFamily="34" charset="0"/>
                <a:cs typeface="Calibri" panose="020F0502020204030204" pitchFamily="34" charset="0"/>
              </a:rPr>
              <a:t>www.adaptcentre.ie/public-engagement/ai-in-my-life-lessons/</a:t>
            </a:r>
          </a:p>
        </p:txBody>
      </p:sp>
    </p:spTree>
    <p:extLst>
      <p:ext uri="{BB962C8B-B14F-4D97-AF65-F5344CB8AC3E}">
        <p14:creationId xmlns:p14="http://schemas.microsoft.com/office/powerpoint/2010/main" val="1929781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36cf8e43482_0_0"/>
          <p:cNvSpPr/>
          <p:nvPr/>
        </p:nvSpPr>
        <p:spPr>
          <a:xfrm>
            <a:off x="0" y="215900"/>
            <a:ext cx="3530700" cy="1181100"/>
          </a:xfrm>
          <a:prstGeom prst="rect">
            <a:avLst/>
          </a:prstGeom>
          <a:solidFill>
            <a:srgbClr val="41839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 name="Rectangle 12">
            <a:extLst>
              <a:ext uri="{FF2B5EF4-FFF2-40B4-BE49-F238E27FC236}">
                <a16:creationId xmlns:a16="http://schemas.microsoft.com/office/drawing/2014/main" id="{A8505B65-F5FE-0C6A-BF77-3186DD490C71}"/>
              </a:ext>
            </a:extLst>
          </p:cNvPr>
          <p:cNvSpPr/>
          <p:nvPr/>
        </p:nvSpPr>
        <p:spPr>
          <a:xfrm>
            <a:off x="657127" y="370452"/>
            <a:ext cx="5098955" cy="8484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4" name="Google Shape;274;g36cf8e43482_0_0"/>
          <p:cNvPicPr preferRelativeResize="0"/>
          <p:nvPr/>
        </p:nvPicPr>
        <p:blipFill rotWithShape="1">
          <a:blip r:embed="rId3" cstate="screen">
            <a:alphaModFix/>
            <a:extLst>
              <a:ext uri="{28A0092B-C50C-407E-A947-70E740481C1C}">
                <a14:useLocalDpi xmlns:a14="http://schemas.microsoft.com/office/drawing/2010/main"/>
              </a:ext>
            </a:extLst>
          </a:blip>
          <a:srcRect/>
          <a:stretch>
            <a:fillRect/>
          </a:stretch>
        </p:blipFill>
        <p:spPr>
          <a:xfrm>
            <a:off x="657127" y="1179211"/>
            <a:ext cx="7717475" cy="1379218"/>
          </a:xfrm>
          <a:prstGeom prst="rect">
            <a:avLst/>
          </a:prstGeom>
          <a:noFill/>
          <a:ln>
            <a:noFill/>
          </a:ln>
        </p:spPr>
      </p:pic>
      <p:grpSp>
        <p:nvGrpSpPr>
          <p:cNvPr id="2" name="Group 1">
            <a:extLst>
              <a:ext uri="{FF2B5EF4-FFF2-40B4-BE49-F238E27FC236}">
                <a16:creationId xmlns:a16="http://schemas.microsoft.com/office/drawing/2014/main" id="{B32D1F6D-8AEF-598F-9261-72D3E04D5646}"/>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775773D6-CB32-10E2-75B0-4287D2B4F819}"/>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83220AD0-A581-0F60-B08D-0BB39746B6A7}"/>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6765B817-7341-E6D7-E757-17BB54C27298}"/>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26E1A93D-104B-0E08-FFF0-867CBC49DC28}"/>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pic>
        <p:nvPicPr>
          <p:cNvPr id="8" name="Picture 7">
            <a:extLst>
              <a:ext uri="{FF2B5EF4-FFF2-40B4-BE49-F238E27FC236}">
                <a16:creationId xmlns:a16="http://schemas.microsoft.com/office/drawing/2014/main" id="{9828286A-7B26-ED72-1A34-2CCA5C8E000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30700" y="2682875"/>
            <a:ext cx="1936130" cy="1936130"/>
          </a:xfrm>
          <a:prstGeom prst="rect">
            <a:avLst/>
          </a:prstGeom>
        </p:spPr>
      </p:pic>
      <p:pic>
        <p:nvPicPr>
          <p:cNvPr id="10" name="Picture 9">
            <a:extLst>
              <a:ext uri="{FF2B5EF4-FFF2-40B4-BE49-F238E27FC236}">
                <a16:creationId xmlns:a16="http://schemas.microsoft.com/office/drawing/2014/main" id="{E6F29017-A948-EEBD-58B6-B62A5E4051C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56082" y="368299"/>
            <a:ext cx="2618520" cy="812015"/>
          </a:xfrm>
          <a:prstGeom prst="rect">
            <a:avLst/>
          </a:prstGeom>
        </p:spPr>
      </p:pic>
      <p:sp>
        <p:nvSpPr>
          <p:cNvPr id="12" name="TextBox 11">
            <a:extLst>
              <a:ext uri="{FF2B5EF4-FFF2-40B4-BE49-F238E27FC236}">
                <a16:creationId xmlns:a16="http://schemas.microsoft.com/office/drawing/2014/main" id="{03A789B4-9C99-83C7-78FC-1518EAF9525D}"/>
              </a:ext>
            </a:extLst>
          </p:cNvPr>
          <p:cNvSpPr txBox="1"/>
          <p:nvPr/>
        </p:nvSpPr>
        <p:spPr>
          <a:xfrm>
            <a:off x="717155" y="519839"/>
            <a:ext cx="5235496" cy="507831"/>
          </a:xfrm>
          <a:prstGeom prst="rect">
            <a:avLst/>
          </a:prstGeom>
          <a:noFill/>
        </p:spPr>
        <p:txBody>
          <a:bodyPr wrap="square">
            <a:spAutoFit/>
          </a:bodyPr>
          <a:lstStyle/>
          <a:p>
            <a:r>
              <a:rPr lang="en-US" sz="2700" dirty="0">
                <a:solidFill>
                  <a:srgbClr val="92D050"/>
                </a:solidFill>
                <a:latin typeface="Calibri" panose="020F0502020204030204" pitchFamily="34" charset="0"/>
                <a:cs typeface="Calibri" panose="020F0502020204030204" pitchFamily="34" charset="0"/>
              </a:rPr>
              <a:t>Help us evaluate this workshop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691951-77F4-074D-9FA3-24C870AF03F1}"/>
              </a:ext>
            </a:extLst>
          </p:cNvPr>
          <p:cNvPicPr>
            <a:picLocks noChangeAspect="1"/>
          </p:cNvPicPr>
          <p:nvPr/>
        </p:nvPicPr>
        <p:blipFill>
          <a:blip r:embed="rId3" cstate="screen">
            <a:extLst>
              <a:ext uri="{28A0092B-C50C-407E-A947-70E740481C1C}">
                <a14:useLocalDpi xmlns:a14="http://schemas.microsoft.com/office/drawing/2010/main"/>
              </a:ext>
            </a:extLst>
          </a:blip>
          <a:srcRect l="-2"/>
          <a:stretch>
            <a:fillRect/>
          </a:stretch>
        </p:blipFill>
        <p:spPr>
          <a:xfrm>
            <a:off x="0" y="0"/>
            <a:ext cx="9144000" cy="4786964"/>
          </a:xfrm>
          <a:prstGeom prst="rect">
            <a:avLst/>
          </a:prstGeom>
        </p:spPr>
      </p:pic>
      <p:sp>
        <p:nvSpPr>
          <p:cNvPr id="12" name="TextBox 11">
            <a:extLst>
              <a:ext uri="{FF2B5EF4-FFF2-40B4-BE49-F238E27FC236}">
                <a16:creationId xmlns:a16="http://schemas.microsoft.com/office/drawing/2014/main" id="{C9E49D2E-98E7-5FC8-46D7-877150C77C25}"/>
              </a:ext>
            </a:extLst>
          </p:cNvPr>
          <p:cNvSpPr txBox="1"/>
          <p:nvPr/>
        </p:nvSpPr>
        <p:spPr>
          <a:xfrm>
            <a:off x="538344" y="1347379"/>
            <a:ext cx="3790950" cy="2677656"/>
          </a:xfrm>
          <a:prstGeom prst="rect">
            <a:avLst/>
          </a:prstGeom>
          <a:noFill/>
        </p:spPr>
        <p:txBody>
          <a:bodyPr wrap="square">
            <a:spAutoFit/>
          </a:bodyPr>
          <a:lstStyle/>
          <a:p>
            <a:r>
              <a:rPr lang="en-US" sz="2100" dirty="0">
                <a:latin typeface="Calibri" panose="020F0502020204030204" pitchFamily="34" charset="0"/>
                <a:cs typeface="Calibri" panose="020F0502020204030204" pitchFamily="34" charset="0"/>
              </a:rPr>
              <a:t>Artificial Intelligence (AI) refers to technologies designed to carry out tasks that </a:t>
            </a:r>
            <a:r>
              <a:rPr lang="en-US" sz="2100" b="1" dirty="0">
                <a:latin typeface="Calibri" panose="020F0502020204030204" pitchFamily="34" charset="0"/>
                <a:cs typeface="Calibri" panose="020F0502020204030204" pitchFamily="34" charset="0"/>
              </a:rPr>
              <a:t>normally require human intelligence</a:t>
            </a:r>
            <a:r>
              <a:rPr lang="en-US" sz="2100" dirty="0">
                <a:latin typeface="Calibri" panose="020F0502020204030204" pitchFamily="34" charset="0"/>
                <a:cs typeface="Calibri" panose="020F0502020204030204" pitchFamily="34" charset="0"/>
              </a:rPr>
              <a:t>.</a:t>
            </a:r>
          </a:p>
          <a:p>
            <a:endParaRPr lang="en-US" sz="2100" dirty="0">
              <a:latin typeface="Calibri" panose="020F0502020204030204" pitchFamily="34" charset="0"/>
              <a:cs typeface="Calibri" panose="020F0502020204030204" pitchFamily="34" charset="0"/>
            </a:endParaRPr>
          </a:p>
          <a:p>
            <a:r>
              <a:rPr lang="en-US" sz="2100" dirty="0">
                <a:latin typeface="Calibri" panose="020F0502020204030204" pitchFamily="34" charset="0"/>
                <a:cs typeface="Calibri" panose="020F0502020204030204" pitchFamily="34" charset="0"/>
              </a:rPr>
              <a:t>Things like </a:t>
            </a:r>
            <a:r>
              <a:rPr lang="en-US" sz="2100" b="1" dirty="0">
                <a:latin typeface="Calibri" panose="020F0502020204030204" pitchFamily="34" charset="0"/>
                <a:cs typeface="Calibri" panose="020F0502020204030204" pitchFamily="34" charset="0"/>
              </a:rPr>
              <a:t>recognising</a:t>
            </a:r>
            <a:r>
              <a:rPr lang="en-US" sz="2100" dirty="0">
                <a:latin typeface="Calibri" panose="020F0502020204030204" pitchFamily="34" charset="0"/>
                <a:cs typeface="Calibri" panose="020F0502020204030204" pitchFamily="34" charset="0"/>
              </a:rPr>
              <a:t> images, </a:t>
            </a:r>
            <a:r>
              <a:rPr lang="en-US" sz="2100" b="1" dirty="0">
                <a:latin typeface="Calibri" panose="020F0502020204030204" pitchFamily="34" charset="0"/>
                <a:cs typeface="Calibri" panose="020F0502020204030204" pitchFamily="34" charset="0"/>
              </a:rPr>
              <a:t>understanding</a:t>
            </a:r>
            <a:r>
              <a:rPr lang="en-US" sz="2100" dirty="0">
                <a:latin typeface="Calibri" panose="020F0502020204030204" pitchFamily="34" charset="0"/>
                <a:cs typeface="Calibri" panose="020F0502020204030204" pitchFamily="34" charset="0"/>
              </a:rPr>
              <a:t> language, or </a:t>
            </a:r>
            <a:r>
              <a:rPr lang="en-US" sz="2100" b="1" dirty="0">
                <a:latin typeface="Calibri" panose="020F0502020204030204" pitchFamily="34" charset="0"/>
                <a:cs typeface="Calibri" panose="020F0502020204030204" pitchFamily="34" charset="0"/>
              </a:rPr>
              <a:t>solving</a:t>
            </a:r>
            <a:r>
              <a:rPr lang="en-US" sz="2100" dirty="0">
                <a:latin typeface="Calibri" panose="020F0502020204030204" pitchFamily="34" charset="0"/>
                <a:cs typeface="Calibri" panose="020F0502020204030204" pitchFamily="34" charset="0"/>
              </a:rPr>
              <a:t> problems.</a:t>
            </a:r>
          </a:p>
        </p:txBody>
      </p:sp>
      <p:sp>
        <p:nvSpPr>
          <p:cNvPr id="13" name="Rectangle 12">
            <a:extLst>
              <a:ext uri="{FF2B5EF4-FFF2-40B4-BE49-F238E27FC236}">
                <a16:creationId xmlns:a16="http://schemas.microsoft.com/office/drawing/2014/main" id="{B6075CBD-7723-E59B-F608-4CD7E7DE5A0B}"/>
              </a:ext>
            </a:extLst>
          </p:cNvPr>
          <p:cNvSpPr/>
          <p:nvPr/>
        </p:nvSpPr>
        <p:spPr>
          <a:xfrm>
            <a:off x="1" y="1"/>
            <a:ext cx="9143999" cy="64775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TextBox 13">
            <a:extLst>
              <a:ext uri="{FF2B5EF4-FFF2-40B4-BE49-F238E27FC236}">
                <a16:creationId xmlns:a16="http://schemas.microsoft.com/office/drawing/2014/main" id="{DB07A93F-1362-D680-FE8C-70F98838DF35}"/>
              </a:ext>
            </a:extLst>
          </p:cNvPr>
          <p:cNvSpPr txBox="1"/>
          <p:nvPr/>
        </p:nvSpPr>
        <p:spPr>
          <a:xfrm>
            <a:off x="580492" y="114301"/>
            <a:ext cx="3848633" cy="507831"/>
          </a:xfrm>
          <a:prstGeom prst="rect">
            <a:avLst/>
          </a:prstGeom>
          <a:noFill/>
        </p:spPr>
        <p:txBody>
          <a:bodyPr wrap="square" rtlCol="0">
            <a:spAutoFit/>
          </a:bodyPr>
          <a:lstStyle/>
          <a:p>
            <a:r>
              <a:rPr lang="en-US" sz="2700" dirty="0">
                <a:solidFill>
                  <a:schemeClr val="bg1"/>
                </a:solidFill>
                <a:latin typeface="Calibri" panose="020F0502020204030204" pitchFamily="34" charset="0"/>
                <a:cs typeface="Calibri" panose="020F0502020204030204" pitchFamily="34" charset="0"/>
              </a:rPr>
              <a:t>What is AI?</a:t>
            </a:r>
          </a:p>
        </p:txBody>
      </p:sp>
      <p:sp>
        <p:nvSpPr>
          <p:cNvPr id="16" name="TextBox 15">
            <a:extLst>
              <a:ext uri="{FF2B5EF4-FFF2-40B4-BE49-F238E27FC236}">
                <a16:creationId xmlns:a16="http://schemas.microsoft.com/office/drawing/2014/main" id="{1BFDCF4D-F779-E935-0144-6681203DD448}"/>
              </a:ext>
            </a:extLst>
          </p:cNvPr>
          <p:cNvSpPr txBox="1"/>
          <p:nvPr/>
        </p:nvSpPr>
        <p:spPr>
          <a:xfrm>
            <a:off x="5027782" y="4394549"/>
            <a:ext cx="4116218" cy="415498"/>
          </a:xfrm>
          <a:prstGeom prst="rect">
            <a:avLst/>
          </a:prstGeom>
          <a:noFill/>
        </p:spPr>
        <p:txBody>
          <a:bodyPr wrap="square" rtlCol="0">
            <a:spAutoFit/>
          </a:bodyPr>
          <a:lstStyle/>
          <a:p>
            <a:pPr algn="ctr"/>
            <a:r>
              <a:rPr lang="en-US" sz="1050" dirty="0">
                <a:latin typeface="Calibri" panose="020F0502020204030204" pitchFamily="34" charset="0"/>
                <a:cs typeface="Calibri" panose="020F0502020204030204" pitchFamily="34" charset="0"/>
              </a:rPr>
              <a:t>Alyssa Chen / https://betterimagesofai.org / https://creativecommons.org/licenses/by/4.0/</a:t>
            </a:r>
          </a:p>
        </p:txBody>
      </p:sp>
      <p:sp>
        <p:nvSpPr>
          <p:cNvPr id="18" name="Slide Number Placeholder 17">
            <a:extLst>
              <a:ext uri="{FF2B5EF4-FFF2-40B4-BE49-F238E27FC236}">
                <a16:creationId xmlns:a16="http://schemas.microsoft.com/office/drawing/2014/main" id="{72AFC60C-2C8D-FC50-B4CA-1CF065124AFA}"/>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BC9BC3-F76F-9F47-863D-61106FF3980F}" type="slidenum">
              <a:rPr lang="en-US" smtClean="0"/>
              <a:pPr/>
              <a:t>5</a:t>
            </a:fld>
            <a:endParaRPr lang="en-US"/>
          </a:p>
        </p:txBody>
      </p:sp>
      <p:pic>
        <p:nvPicPr>
          <p:cNvPr id="4" name="Picture 3">
            <a:extLst>
              <a:ext uri="{FF2B5EF4-FFF2-40B4-BE49-F238E27FC236}">
                <a16:creationId xmlns:a16="http://schemas.microsoft.com/office/drawing/2014/main" id="{2D7E6EB5-A89C-AF64-AF3F-E64E1E9FA635}"/>
              </a:ext>
            </a:extLst>
          </p:cNvPr>
          <p:cNvPicPr>
            <a:picLocks noChangeAspect="1"/>
          </p:cNvPicPr>
          <p:nvPr/>
        </p:nvPicPr>
        <p:blipFill>
          <a:blip r:embed="rId4"/>
          <a:stretch>
            <a:fillRect/>
          </a:stretch>
        </p:blipFill>
        <p:spPr>
          <a:xfrm>
            <a:off x="4999207" y="644235"/>
            <a:ext cx="4144793" cy="3743266"/>
          </a:xfrm>
          <a:prstGeom prst="rect">
            <a:avLst/>
          </a:prstGeom>
        </p:spPr>
      </p:pic>
      <p:pic>
        <p:nvPicPr>
          <p:cNvPr id="5" name="Google Shape;150;g27d80695a2f_2_40" descr="Icon&#10;&#10;Description automatically generated">
            <a:extLst>
              <a:ext uri="{FF2B5EF4-FFF2-40B4-BE49-F238E27FC236}">
                <a16:creationId xmlns:a16="http://schemas.microsoft.com/office/drawing/2014/main" id="{CCD2541C-D28A-3522-3E47-59D7CAF936ED}"/>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591301" y="127928"/>
            <a:ext cx="2343683" cy="647759"/>
          </a:xfrm>
          <a:prstGeom prst="rect">
            <a:avLst/>
          </a:prstGeom>
          <a:noFill/>
          <a:ln>
            <a:noFill/>
          </a:ln>
          <a:effectLst>
            <a:glow rad="120733">
              <a:schemeClr val="accent1">
                <a:alpha val="40000"/>
              </a:schemeClr>
            </a:glow>
          </a:effectLst>
        </p:spPr>
      </p:pic>
      <p:grpSp>
        <p:nvGrpSpPr>
          <p:cNvPr id="7" name="Group 6">
            <a:extLst>
              <a:ext uri="{FF2B5EF4-FFF2-40B4-BE49-F238E27FC236}">
                <a16:creationId xmlns:a16="http://schemas.microsoft.com/office/drawing/2014/main" id="{1903CAB4-AEE9-AC65-19C1-A2A46780FCC0}"/>
              </a:ext>
            </a:extLst>
          </p:cNvPr>
          <p:cNvGrpSpPr/>
          <p:nvPr/>
        </p:nvGrpSpPr>
        <p:grpSpPr>
          <a:xfrm>
            <a:off x="-1320764" y="4789500"/>
            <a:ext cx="10464764" cy="354000"/>
            <a:chOff x="-1320764" y="4789500"/>
            <a:chExt cx="10464764" cy="354000"/>
          </a:xfrm>
        </p:grpSpPr>
        <p:sp>
          <p:nvSpPr>
            <p:cNvPr id="8" name="Google Shape;259;p4">
              <a:extLst>
                <a:ext uri="{FF2B5EF4-FFF2-40B4-BE49-F238E27FC236}">
                  <a16:creationId xmlns:a16="http://schemas.microsoft.com/office/drawing/2014/main" id="{6C949F32-B8EC-AA4A-E636-5A9BDD1BA6B5}"/>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9" name="Group 8">
              <a:extLst>
                <a:ext uri="{FF2B5EF4-FFF2-40B4-BE49-F238E27FC236}">
                  <a16:creationId xmlns:a16="http://schemas.microsoft.com/office/drawing/2014/main" id="{2A261461-D0EF-2702-A71A-007A4D1F11F5}"/>
                </a:ext>
              </a:extLst>
            </p:cNvPr>
            <p:cNvGrpSpPr/>
            <p:nvPr/>
          </p:nvGrpSpPr>
          <p:grpSpPr>
            <a:xfrm>
              <a:off x="-1320764" y="4828050"/>
              <a:ext cx="7435125" cy="315450"/>
              <a:chOff x="-1761018" y="6437400"/>
              <a:chExt cx="9913500" cy="420600"/>
            </a:xfrm>
          </p:grpSpPr>
          <p:sp>
            <p:nvSpPr>
              <p:cNvPr id="10" name="Google Shape;180;p16">
                <a:extLst>
                  <a:ext uri="{FF2B5EF4-FFF2-40B4-BE49-F238E27FC236}">
                    <a16:creationId xmlns:a16="http://schemas.microsoft.com/office/drawing/2014/main" id="{100AEEED-AFDE-9039-837D-39A5A5626E4C}"/>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11" name="Google Shape;192;p20">
                <a:extLst>
                  <a:ext uri="{FF2B5EF4-FFF2-40B4-BE49-F238E27FC236}">
                    <a16:creationId xmlns:a16="http://schemas.microsoft.com/office/drawing/2014/main" id="{5B9C775C-DC1E-7921-3D38-45F8CDFE570B}"/>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spTree>
    <p:extLst>
      <p:ext uri="{BB962C8B-B14F-4D97-AF65-F5344CB8AC3E}">
        <p14:creationId xmlns:p14="http://schemas.microsoft.com/office/powerpoint/2010/main" val="2960779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A34ED-5514-3DB0-F100-1F766BE69D9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84C9C0E-343F-E3D8-1565-F9610594014C}"/>
              </a:ext>
            </a:extLst>
          </p:cNvPr>
          <p:cNvPicPr>
            <a:picLocks noChangeAspect="1"/>
          </p:cNvPicPr>
          <p:nvPr/>
        </p:nvPicPr>
        <p:blipFill>
          <a:blip r:embed="rId3" cstate="screen">
            <a:extLst>
              <a:ext uri="{28A0092B-C50C-407E-A947-70E740481C1C}">
                <a14:useLocalDpi xmlns:a14="http://schemas.microsoft.com/office/drawing/2010/main"/>
              </a:ext>
            </a:extLst>
          </a:blip>
          <a:srcRect l="-2"/>
          <a:stretch>
            <a:fillRect/>
          </a:stretch>
        </p:blipFill>
        <p:spPr>
          <a:xfrm>
            <a:off x="0" y="0"/>
            <a:ext cx="9144000" cy="4767263"/>
          </a:xfrm>
          <a:prstGeom prst="rect">
            <a:avLst/>
          </a:prstGeom>
        </p:spPr>
      </p:pic>
      <p:sp>
        <p:nvSpPr>
          <p:cNvPr id="13" name="Rectangle 12">
            <a:extLst>
              <a:ext uri="{FF2B5EF4-FFF2-40B4-BE49-F238E27FC236}">
                <a16:creationId xmlns:a16="http://schemas.microsoft.com/office/drawing/2014/main" id="{5E26AC38-3341-1965-3FE7-361C7AB4E526}"/>
              </a:ext>
            </a:extLst>
          </p:cNvPr>
          <p:cNvSpPr/>
          <p:nvPr/>
        </p:nvSpPr>
        <p:spPr>
          <a:xfrm>
            <a:off x="1" y="1"/>
            <a:ext cx="9143999" cy="64775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TextBox 13">
            <a:extLst>
              <a:ext uri="{FF2B5EF4-FFF2-40B4-BE49-F238E27FC236}">
                <a16:creationId xmlns:a16="http://schemas.microsoft.com/office/drawing/2014/main" id="{366BA684-9B19-6E0E-2165-4E63F759701F}"/>
              </a:ext>
            </a:extLst>
          </p:cNvPr>
          <p:cNvSpPr txBox="1"/>
          <p:nvPr/>
        </p:nvSpPr>
        <p:spPr>
          <a:xfrm>
            <a:off x="580492" y="114301"/>
            <a:ext cx="4467758" cy="507831"/>
          </a:xfrm>
          <a:prstGeom prst="rect">
            <a:avLst/>
          </a:prstGeom>
          <a:noFill/>
        </p:spPr>
        <p:txBody>
          <a:bodyPr wrap="square" rtlCol="0">
            <a:spAutoFit/>
          </a:bodyPr>
          <a:lstStyle/>
          <a:p>
            <a:r>
              <a:rPr lang="en-US" sz="2700" dirty="0">
                <a:solidFill>
                  <a:schemeClr val="bg1"/>
                </a:solidFill>
                <a:latin typeface="Calibri" panose="020F0502020204030204" pitchFamily="34" charset="0"/>
                <a:cs typeface="Calibri" panose="020F0502020204030204" pitchFamily="34" charset="0"/>
              </a:rPr>
              <a:t>What is AI?</a:t>
            </a:r>
          </a:p>
        </p:txBody>
      </p:sp>
      <p:pic>
        <p:nvPicPr>
          <p:cNvPr id="5" name="Google Shape;150;g27d80695a2f_2_40" descr="Icon&#10;&#10;Description automatically generated">
            <a:extLst>
              <a:ext uri="{FF2B5EF4-FFF2-40B4-BE49-F238E27FC236}">
                <a16:creationId xmlns:a16="http://schemas.microsoft.com/office/drawing/2014/main" id="{844D1583-1E2E-CA4C-D14E-E551DC84035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591301" y="127928"/>
            <a:ext cx="2343683" cy="647759"/>
          </a:xfrm>
          <a:prstGeom prst="rect">
            <a:avLst/>
          </a:prstGeom>
          <a:noFill/>
          <a:ln>
            <a:noFill/>
          </a:ln>
          <a:effectLst>
            <a:glow rad="120733">
              <a:schemeClr val="accent1">
                <a:alpha val="40000"/>
              </a:schemeClr>
            </a:glow>
          </a:effectLst>
        </p:spPr>
      </p:pic>
      <p:sp>
        <p:nvSpPr>
          <p:cNvPr id="6" name="Google Shape;198;p7">
            <a:extLst>
              <a:ext uri="{FF2B5EF4-FFF2-40B4-BE49-F238E27FC236}">
                <a16:creationId xmlns:a16="http://schemas.microsoft.com/office/drawing/2014/main" id="{6884C190-0D71-2214-587E-E03EA2C485A1}"/>
              </a:ext>
            </a:extLst>
          </p:cNvPr>
          <p:cNvSpPr txBox="1"/>
          <p:nvPr/>
        </p:nvSpPr>
        <p:spPr>
          <a:xfrm>
            <a:off x="1781176" y="3707320"/>
            <a:ext cx="4925846" cy="507809"/>
          </a:xfrm>
          <a:prstGeom prst="rect">
            <a:avLst/>
          </a:prstGeom>
          <a:noFill/>
          <a:ln>
            <a:noFill/>
          </a:ln>
        </p:spPr>
        <p:txBody>
          <a:bodyPr spcFirstLastPara="1" wrap="square" lIns="68569" tIns="68569" rIns="68569" bIns="68569" anchor="t" anchorCtr="0">
            <a:spAutoFit/>
          </a:bodyPr>
          <a:lstStyle/>
          <a:p>
            <a:pPr algn="ctr">
              <a:buSzPts val="1050"/>
            </a:pPr>
            <a:r>
              <a:rPr lang="en-US" sz="1200" dirty="0">
                <a:solidFill>
                  <a:srgbClr val="030303"/>
                </a:solidFill>
                <a:latin typeface="Calibri"/>
                <a:ea typeface="Calibri"/>
                <a:cs typeface="Calibri"/>
                <a:sym typeface="Calibri"/>
              </a:rPr>
              <a:t>The Royal Society: </a:t>
            </a:r>
            <a:r>
              <a:rPr lang="en-US" sz="1200" u="sng" dirty="0">
                <a:solidFill>
                  <a:schemeClr val="hlink"/>
                </a:solidFill>
                <a:highlight>
                  <a:srgbClr val="F9F9F9"/>
                </a:highlight>
                <a:latin typeface="Calibri"/>
                <a:ea typeface="Calibri"/>
                <a:cs typeface="Calibri"/>
                <a:sym typeface="Calibri"/>
                <a:hlinkClick r:id="rId5"/>
              </a:rPr>
              <a:t>https://www.youtube.com/watch?v=nASDYRkbQIY&amp;feature=emb_imp_woyt</a:t>
            </a:r>
            <a:endParaRPr sz="1200" dirty="0">
              <a:solidFill>
                <a:srgbClr val="030303"/>
              </a:solidFill>
              <a:highlight>
                <a:srgbClr val="F9F9F9"/>
              </a:highlight>
              <a:latin typeface="Calibri"/>
              <a:ea typeface="Calibri"/>
              <a:cs typeface="Calibri"/>
              <a:sym typeface="Calibri"/>
            </a:endParaRPr>
          </a:p>
        </p:txBody>
      </p:sp>
      <p:pic>
        <p:nvPicPr>
          <p:cNvPr id="9" name="Google Shape;203;p7" descr="Technology with AI at its heart has the power to change the world, but what exactly is Artificial Intelligence?&#10;&#10;The Royal Society is a Fellowship of many of the world's most eminent scientists and is the oldest scientific academy in continuous existence. Visit our website to learn more: https://royalsociety.org/&#10;&#10;The Royal Society publishes leading science journals. Stay informed: https://royalsociety.org/journals/" title="What is artificial intelligence? | The Royal Society">
            <a:hlinkClick r:id="rId6"/>
            <a:extLst>
              <a:ext uri="{FF2B5EF4-FFF2-40B4-BE49-F238E27FC236}">
                <a16:creationId xmlns:a16="http://schemas.microsoft.com/office/drawing/2014/main" id="{DF944507-C5E5-696D-A94D-A3DA0D0844A3}"/>
              </a:ext>
            </a:extLst>
          </p:cNvPr>
          <p:cNvPicPr preferRelativeResize="0"/>
          <p:nvPr/>
        </p:nvPicPr>
        <p:blipFill>
          <a:blip r:embed="rId7">
            <a:alphaModFix/>
          </a:blip>
          <a:stretch>
            <a:fillRect/>
          </a:stretch>
        </p:blipFill>
        <p:spPr>
          <a:xfrm>
            <a:off x="2333626" y="1419226"/>
            <a:ext cx="3838574" cy="2111456"/>
          </a:xfrm>
          <a:prstGeom prst="rect">
            <a:avLst/>
          </a:prstGeom>
          <a:noFill/>
          <a:ln>
            <a:noFill/>
          </a:ln>
        </p:spPr>
      </p:pic>
      <p:sp>
        <p:nvSpPr>
          <p:cNvPr id="15" name="Slide Number Placeholder 14">
            <a:extLst>
              <a:ext uri="{FF2B5EF4-FFF2-40B4-BE49-F238E27FC236}">
                <a16:creationId xmlns:a16="http://schemas.microsoft.com/office/drawing/2014/main" id="{7DB0D075-77C5-AA25-C066-ED8DFDAF765E}"/>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BC9BC3-F76F-9F47-863D-61106FF3980F}" type="slidenum">
              <a:rPr lang="en-US" smtClean="0"/>
              <a:pPr/>
              <a:t>6</a:t>
            </a:fld>
            <a:endParaRPr lang="en-US" dirty="0"/>
          </a:p>
        </p:txBody>
      </p:sp>
      <p:sp>
        <p:nvSpPr>
          <p:cNvPr id="2" name="Rectangle 1">
            <a:extLst>
              <a:ext uri="{FF2B5EF4-FFF2-40B4-BE49-F238E27FC236}">
                <a16:creationId xmlns:a16="http://schemas.microsoft.com/office/drawing/2014/main" id="{0BBD02BF-8A68-4193-BB84-9741434BA3E6}"/>
              </a:ext>
            </a:extLst>
          </p:cNvPr>
          <p:cNvSpPr/>
          <p:nvPr/>
        </p:nvSpPr>
        <p:spPr>
          <a:xfrm>
            <a:off x="0" y="4767263"/>
            <a:ext cx="9144000" cy="3762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4EB2DF2A-137C-F50A-E650-C5F09237FCBE}"/>
              </a:ext>
            </a:extLst>
          </p:cNvPr>
          <p:cNvGrpSpPr/>
          <p:nvPr/>
        </p:nvGrpSpPr>
        <p:grpSpPr>
          <a:xfrm>
            <a:off x="-1320763" y="4798996"/>
            <a:ext cx="10464763" cy="354000"/>
            <a:chOff x="-1320764" y="4789500"/>
            <a:chExt cx="10464764" cy="354000"/>
          </a:xfrm>
        </p:grpSpPr>
        <p:sp>
          <p:nvSpPr>
            <p:cNvPr id="7" name="Google Shape;259;p4">
              <a:extLst>
                <a:ext uri="{FF2B5EF4-FFF2-40B4-BE49-F238E27FC236}">
                  <a16:creationId xmlns:a16="http://schemas.microsoft.com/office/drawing/2014/main" id="{D745FF94-2C4E-1BF1-5FA5-104085556604}"/>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8" name="Group 7">
              <a:extLst>
                <a:ext uri="{FF2B5EF4-FFF2-40B4-BE49-F238E27FC236}">
                  <a16:creationId xmlns:a16="http://schemas.microsoft.com/office/drawing/2014/main" id="{7FE5E17C-5EAC-A145-4975-65C4AF3EBADF}"/>
                </a:ext>
              </a:extLst>
            </p:cNvPr>
            <p:cNvGrpSpPr/>
            <p:nvPr/>
          </p:nvGrpSpPr>
          <p:grpSpPr>
            <a:xfrm>
              <a:off x="-1320764" y="4828050"/>
              <a:ext cx="7435125" cy="315450"/>
              <a:chOff x="-1761018" y="6437400"/>
              <a:chExt cx="9913500" cy="420600"/>
            </a:xfrm>
          </p:grpSpPr>
          <p:sp>
            <p:nvSpPr>
              <p:cNvPr id="10" name="Google Shape;180;p16">
                <a:extLst>
                  <a:ext uri="{FF2B5EF4-FFF2-40B4-BE49-F238E27FC236}">
                    <a16:creationId xmlns:a16="http://schemas.microsoft.com/office/drawing/2014/main" id="{80665FAE-4063-EE04-A610-94955EA97717}"/>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11" name="Google Shape;192;p20">
                <a:extLst>
                  <a:ext uri="{FF2B5EF4-FFF2-40B4-BE49-F238E27FC236}">
                    <a16:creationId xmlns:a16="http://schemas.microsoft.com/office/drawing/2014/main" id="{F2CDA9A9-40A6-5649-FF40-EABB050AFDE6}"/>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t="20704"/>
              <a:stretch/>
            </p:blipFill>
            <p:spPr>
              <a:xfrm>
                <a:off x="101040" y="6437400"/>
                <a:ext cx="1496075" cy="420600"/>
              </a:xfrm>
              <a:prstGeom prst="rect">
                <a:avLst/>
              </a:prstGeom>
              <a:noFill/>
              <a:ln>
                <a:noFill/>
              </a:ln>
            </p:spPr>
          </p:pic>
        </p:grpSp>
      </p:grpSp>
    </p:spTree>
    <p:extLst>
      <p:ext uri="{BB962C8B-B14F-4D97-AF65-F5344CB8AC3E}">
        <p14:creationId xmlns:p14="http://schemas.microsoft.com/office/powerpoint/2010/main" val="160231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g36cf8e43482_0_109"/>
          <p:cNvSpPr txBox="1">
            <a:spLocks noGrp="1"/>
          </p:cNvSpPr>
          <p:nvPr>
            <p:ph type="title"/>
          </p:nvPr>
        </p:nvSpPr>
        <p:spPr>
          <a:xfrm>
            <a:off x="285750" y="353637"/>
            <a:ext cx="7571100" cy="918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300"/>
              <a:buNone/>
            </a:pPr>
            <a:r>
              <a:rPr lang="en-IE"/>
              <a:t>Machine Learning</a:t>
            </a:r>
            <a:endParaRPr/>
          </a:p>
        </p:txBody>
      </p:sp>
      <p:pic>
        <p:nvPicPr>
          <p:cNvPr id="347" name="Google Shape;347;g36cf8e43482_0_109" descr="A picture containing text, blackboard&#10;&#10;Description automatically generated"/>
          <p:cNvPicPr preferRelativeResize="0"/>
          <p:nvPr/>
        </p:nvPicPr>
        <p:blipFill rotWithShape="1">
          <a:blip r:embed="rId3">
            <a:alphaModFix/>
          </a:blip>
          <a:srcRect/>
          <a:stretch/>
        </p:blipFill>
        <p:spPr>
          <a:xfrm>
            <a:off x="912565" y="1272537"/>
            <a:ext cx="2569435" cy="3513863"/>
          </a:xfrm>
          <a:prstGeom prst="rect">
            <a:avLst/>
          </a:prstGeom>
          <a:noFill/>
          <a:ln>
            <a:noFill/>
          </a:ln>
        </p:spPr>
      </p:pic>
      <p:sp>
        <p:nvSpPr>
          <p:cNvPr id="348" name="Google Shape;348;g36cf8e43482_0_109"/>
          <p:cNvSpPr txBox="1"/>
          <p:nvPr/>
        </p:nvSpPr>
        <p:spPr>
          <a:xfrm>
            <a:off x="4880600" y="1585576"/>
            <a:ext cx="3669000" cy="2093400"/>
          </a:xfrm>
          <a:prstGeom prst="rect">
            <a:avLst/>
          </a:prstGeom>
          <a:noFill/>
          <a:ln>
            <a:noFill/>
          </a:ln>
        </p:spPr>
        <p:txBody>
          <a:bodyPr spcFirstLastPara="1" wrap="square" lIns="91425" tIns="45700" rIns="91425" bIns="45700" anchor="t" anchorCtr="0">
            <a:spAutoFit/>
          </a:bodyPr>
          <a:lstStyle/>
          <a:p>
            <a:pPr marL="457200" marR="0" lvl="0" indent="0" algn="l" rtl="0">
              <a:lnSpc>
                <a:spcPct val="100000"/>
              </a:lnSpc>
              <a:spcBef>
                <a:spcPts val="0"/>
              </a:spcBef>
              <a:spcAft>
                <a:spcPts val="0"/>
              </a:spcAft>
              <a:buClr>
                <a:srgbClr val="000000"/>
              </a:buClr>
              <a:buSzPts val="2000"/>
              <a:buFont typeface="Arial"/>
              <a:buNone/>
            </a:pPr>
            <a:r>
              <a:rPr lang="en-IE" sz="1500" b="0" i="1" u="none" strike="noStrike" cap="none">
                <a:solidFill>
                  <a:schemeClr val="lt1"/>
                </a:solidFill>
                <a:latin typeface="Calibri"/>
                <a:ea typeface="Calibri"/>
                <a:cs typeface="Calibri"/>
                <a:sym typeface="Calibri"/>
              </a:rPr>
              <a:t>In the 1950s AI pioneer Arthur Samuel defined Machine Learning as:</a:t>
            </a:r>
            <a:br>
              <a:rPr lang="en-IE" sz="2000" b="0" i="1" u="none" strike="noStrike" cap="none">
                <a:solidFill>
                  <a:schemeClr val="lt1"/>
                </a:solidFill>
                <a:latin typeface="Calibri"/>
                <a:ea typeface="Calibri"/>
                <a:cs typeface="Calibri"/>
                <a:sym typeface="Calibri"/>
              </a:rPr>
            </a:br>
            <a:r>
              <a:rPr lang="en-IE" sz="2000" b="0" i="1" u="none" strike="noStrike" cap="none">
                <a:solidFill>
                  <a:schemeClr val="lt1"/>
                </a:solidFill>
                <a:latin typeface="Calibri"/>
                <a:ea typeface="Calibri"/>
                <a:cs typeface="Calibri"/>
                <a:sym typeface="Calibri"/>
              </a:rPr>
              <a:t> </a:t>
            </a:r>
            <a:br>
              <a:rPr lang="en-IE" sz="2000" b="0" i="1" u="none" strike="noStrike" cap="none">
                <a:solidFill>
                  <a:schemeClr val="lt1"/>
                </a:solidFill>
                <a:latin typeface="Calibri"/>
                <a:ea typeface="Calibri"/>
                <a:cs typeface="Calibri"/>
                <a:sym typeface="Calibri"/>
              </a:rPr>
            </a:br>
            <a:r>
              <a:rPr lang="en-IE" sz="2000" b="0" i="1" u="none" strike="noStrike" cap="none">
                <a:solidFill>
                  <a:schemeClr val="lt1"/>
                </a:solidFill>
                <a:latin typeface="Calibri"/>
                <a:ea typeface="Calibri"/>
                <a:cs typeface="Calibri"/>
                <a:sym typeface="Calibri"/>
              </a:rPr>
              <a:t>“</a:t>
            </a:r>
            <a:r>
              <a:rPr lang="en-IE" sz="2000" b="1" i="1" u="none" strike="noStrike" cap="none">
                <a:solidFill>
                  <a:schemeClr val="lt1"/>
                </a:solidFill>
                <a:latin typeface="Calibri"/>
                <a:ea typeface="Calibri"/>
                <a:cs typeface="Calibri"/>
                <a:sym typeface="Calibri"/>
              </a:rPr>
              <a:t>the field of study that gives computers the ability to learn without explicitly being programmed</a:t>
            </a:r>
            <a:r>
              <a:rPr lang="en-IE" sz="2000" b="0" i="1" u="none" strike="noStrike" cap="none">
                <a:solidFill>
                  <a:schemeClr val="lt1"/>
                </a:solidFill>
                <a:latin typeface="Calibri"/>
                <a:ea typeface="Calibri"/>
                <a:cs typeface="Calibri"/>
                <a:sym typeface="Calibri"/>
              </a:rPr>
              <a:t>.”</a:t>
            </a:r>
            <a:endParaRPr sz="2000" b="0" i="1" u="none" strike="noStrike" cap="none">
              <a:solidFill>
                <a:schemeClr val="lt1"/>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77E5F483-B4DE-CEBD-E626-A1E1666B7A57}"/>
              </a:ext>
            </a:extLst>
          </p:cNvPr>
          <p:cNvGrpSpPr/>
          <p:nvPr/>
        </p:nvGrpSpPr>
        <p:grpSpPr>
          <a:xfrm>
            <a:off x="-1295364" y="4840300"/>
            <a:ext cx="10464764" cy="354000"/>
            <a:chOff x="-1320764" y="4789500"/>
            <a:chExt cx="10464764" cy="354000"/>
          </a:xfrm>
        </p:grpSpPr>
        <p:sp>
          <p:nvSpPr>
            <p:cNvPr id="3" name="Google Shape;259;p4">
              <a:extLst>
                <a:ext uri="{FF2B5EF4-FFF2-40B4-BE49-F238E27FC236}">
                  <a16:creationId xmlns:a16="http://schemas.microsoft.com/office/drawing/2014/main" id="{2E8B34AA-9AEF-39C6-E0BC-4FDCBDE94F11}"/>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D3B393A2-ACBB-2912-A603-20196A20A3D0}"/>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896BC786-CED5-17BD-EDDA-C2D6945E110B}"/>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8FA38A67-8AEC-CA13-4473-B36BCE09EB82}"/>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73338"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3BDC5046-E0E6-FA33-3927-2E01E1FB6416}"/>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513167" y="457418"/>
            <a:ext cx="2343683" cy="647759"/>
          </a:xfrm>
          <a:prstGeom prst="rect">
            <a:avLst/>
          </a:prstGeom>
          <a:noFill/>
          <a:ln>
            <a:noFill/>
          </a:ln>
          <a:effectLst>
            <a:glow rad="120733">
              <a:schemeClr val="accent1">
                <a:alpha val="40000"/>
              </a:schemeClr>
            </a:glo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9"/>
          <p:cNvSpPr txBox="1">
            <a:spLocks noGrp="1"/>
          </p:cNvSpPr>
          <p:nvPr>
            <p:ph type="title"/>
          </p:nvPr>
        </p:nvSpPr>
        <p:spPr>
          <a:xfrm>
            <a:off x="285750" y="353637"/>
            <a:ext cx="7571100" cy="918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300"/>
              <a:buNone/>
            </a:pPr>
            <a:r>
              <a:rPr lang="en-IE"/>
              <a:t>Machine Learning</a:t>
            </a:r>
            <a:endParaRPr/>
          </a:p>
        </p:txBody>
      </p:sp>
      <p:sp>
        <p:nvSpPr>
          <p:cNvPr id="356" name="Google Shape;356;p9"/>
          <p:cNvSpPr txBox="1"/>
          <p:nvPr/>
        </p:nvSpPr>
        <p:spPr>
          <a:xfrm>
            <a:off x="344675" y="2191650"/>
            <a:ext cx="4040700"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0" i="1" u="none" strike="noStrike" cap="none" dirty="0">
                <a:solidFill>
                  <a:srgbClr val="525252"/>
                </a:solidFill>
                <a:highlight>
                  <a:srgbClr val="FFFFFF"/>
                </a:highlight>
                <a:latin typeface="Calibri"/>
                <a:ea typeface="Calibri"/>
                <a:cs typeface="Calibri"/>
                <a:sym typeface="Calibri"/>
              </a:rPr>
              <a:t>Where might we use machine learning in our daily lives?</a:t>
            </a:r>
            <a:endParaRPr sz="2400" b="0" i="1" u="none" strike="noStrike" cap="none" dirty="0">
              <a:solidFill>
                <a:srgbClr val="525252"/>
              </a:solidFill>
              <a:highlight>
                <a:srgbClr val="FFFFFF"/>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1" u="none" strike="noStrike" cap="none" dirty="0">
              <a:solidFill>
                <a:srgbClr val="525252"/>
              </a:solidFill>
              <a:highlight>
                <a:srgbClr val="FFFFFF"/>
              </a:highlight>
              <a:latin typeface="Calibri"/>
              <a:ea typeface="Calibri"/>
              <a:cs typeface="Calibri"/>
              <a:sym typeface="Calibri"/>
            </a:endParaRPr>
          </a:p>
        </p:txBody>
      </p:sp>
      <p:sp>
        <p:nvSpPr>
          <p:cNvPr id="3" name="TextBox 2">
            <a:extLst>
              <a:ext uri="{FF2B5EF4-FFF2-40B4-BE49-F238E27FC236}">
                <a16:creationId xmlns:a16="http://schemas.microsoft.com/office/drawing/2014/main" id="{6EBC4EAD-21AD-AB21-9B6B-3C17EF1BA525}"/>
              </a:ext>
            </a:extLst>
          </p:cNvPr>
          <p:cNvSpPr txBox="1"/>
          <p:nvPr/>
        </p:nvSpPr>
        <p:spPr>
          <a:xfrm>
            <a:off x="4572000" y="4226901"/>
            <a:ext cx="4604656" cy="523220"/>
          </a:xfrm>
          <a:prstGeom prst="rect">
            <a:avLst/>
          </a:prstGeom>
          <a:noFill/>
        </p:spPr>
        <p:txBody>
          <a:bodyPr wrap="square">
            <a:spAutoFit/>
          </a:bodyPr>
          <a:lstStyle/>
          <a:p>
            <a:pPr algn="ctr"/>
            <a:r>
              <a:rPr lang="en-US" dirty="0">
                <a:solidFill>
                  <a:schemeClr val="bg1"/>
                </a:solidFill>
                <a:latin typeface="Calibri" panose="020F0502020204030204" pitchFamily="34" charset="0"/>
                <a:cs typeface="Calibri" panose="020F0502020204030204" pitchFamily="34" charset="0"/>
              </a:rPr>
              <a:t>Elise Racine / https://</a:t>
            </a:r>
            <a:r>
              <a:rPr lang="en-US" dirty="0" err="1">
                <a:solidFill>
                  <a:schemeClr val="bg1"/>
                </a:solidFill>
                <a:latin typeface="Calibri" panose="020F0502020204030204" pitchFamily="34" charset="0"/>
                <a:cs typeface="Calibri" panose="020F0502020204030204" pitchFamily="34" charset="0"/>
              </a:rPr>
              <a:t>betterimagesofai.org</a:t>
            </a:r>
            <a:r>
              <a:rPr lang="en-US" dirty="0">
                <a:solidFill>
                  <a:schemeClr val="bg1"/>
                </a:solidFill>
                <a:latin typeface="Calibri" panose="020F0502020204030204" pitchFamily="34" charset="0"/>
                <a:cs typeface="Calibri" panose="020F0502020204030204" pitchFamily="34" charset="0"/>
              </a:rPr>
              <a:t> / https://</a:t>
            </a:r>
            <a:r>
              <a:rPr lang="en-US" dirty="0" err="1">
                <a:solidFill>
                  <a:schemeClr val="bg1"/>
                </a:solidFill>
                <a:latin typeface="Calibri" panose="020F0502020204030204" pitchFamily="34" charset="0"/>
                <a:cs typeface="Calibri" panose="020F0502020204030204" pitchFamily="34" charset="0"/>
              </a:rPr>
              <a:t>creativecommons.org</a:t>
            </a:r>
            <a:r>
              <a:rPr lang="en-US" dirty="0">
                <a:solidFill>
                  <a:schemeClr val="bg1"/>
                </a:solidFill>
                <a:latin typeface="Calibri" panose="020F0502020204030204" pitchFamily="34" charset="0"/>
                <a:cs typeface="Calibri" panose="020F0502020204030204" pitchFamily="34" charset="0"/>
              </a:rPr>
              <a:t>/licenses/by/4.0/</a:t>
            </a:r>
          </a:p>
        </p:txBody>
      </p:sp>
      <p:pic>
        <p:nvPicPr>
          <p:cNvPr id="5" name="Picture 4">
            <a:extLst>
              <a:ext uri="{FF2B5EF4-FFF2-40B4-BE49-F238E27FC236}">
                <a16:creationId xmlns:a16="http://schemas.microsoft.com/office/drawing/2014/main" id="{94C30D30-53A6-4787-D9E0-BA8DB17581F4}"/>
              </a:ext>
            </a:extLst>
          </p:cNvPr>
          <p:cNvPicPr>
            <a:picLocks noChangeAspect="1"/>
          </p:cNvPicPr>
          <p:nvPr/>
        </p:nvPicPr>
        <p:blipFill>
          <a:blip r:embed="rId3"/>
          <a:stretch>
            <a:fillRect/>
          </a:stretch>
        </p:blipFill>
        <p:spPr>
          <a:xfrm>
            <a:off x="4895889" y="1272537"/>
            <a:ext cx="3903436" cy="2927577"/>
          </a:xfrm>
          <a:prstGeom prst="rect">
            <a:avLst/>
          </a:prstGeom>
        </p:spPr>
      </p:pic>
      <p:grpSp>
        <p:nvGrpSpPr>
          <p:cNvPr id="6" name="Group 5">
            <a:extLst>
              <a:ext uri="{FF2B5EF4-FFF2-40B4-BE49-F238E27FC236}">
                <a16:creationId xmlns:a16="http://schemas.microsoft.com/office/drawing/2014/main" id="{565F84F8-E73B-0078-526A-714CA5A39A43}"/>
              </a:ext>
            </a:extLst>
          </p:cNvPr>
          <p:cNvGrpSpPr/>
          <p:nvPr/>
        </p:nvGrpSpPr>
        <p:grpSpPr>
          <a:xfrm>
            <a:off x="-1295364" y="4840300"/>
            <a:ext cx="10464764" cy="354000"/>
            <a:chOff x="-1320764" y="4789500"/>
            <a:chExt cx="10464764" cy="354000"/>
          </a:xfrm>
        </p:grpSpPr>
        <p:sp>
          <p:nvSpPr>
            <p:cNvPr id="7" name="Google Shape;259;p4">
              <a:extLst>
                <a:ext uri="{FF2B5EF4-FFF2-40B4-BE49-F238E27FC236}">
                  <a16:creationId xmlns:a16="http://schemas.microsoft.com/office/drawing/2014/main" id="{A4685001-FF9B-ED11-5006-422B903A862A}"/>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8" name="Group 7">
              <a:extLst>
                <a:ext uri="{FF2B5EF4-FFF2-40B4-BE49-F238E27FC236}">
                  <a16:creationId xmlns:a16="http://schemas.microsoft.com/office/drawing/2014/main" id="{1F9C8D69-DD81-5DB3-404B-B72793BC01AB}"/>
                </a:ext>
              </a:extLst>
            </p:cNvPr>
            <p:cNvGrpSpPr/>
            <p:nvPr/>
          </p:nvGrpSpPr>
          <p:grpSpPr>
            <a:xfrm>
              <a:off x="-1320764" y="4828050"/>
              <a:ext cx="7435125" cy="315450"/>
              <a:chOff x="-1761018" y="6437400"/>
              <a:chExt cx="9913500" cy="420600"/>
            </a:xfrm>
          </p:grpSpPr>
          <p:sp>
            <p:nvSpPr>
              <p:cNvPr id="9" name="Google Shape;180;p16">
                <a:extLst>
                  <a:ext uri="{FF2B5EF4-FFF2-40B4-BE49-F238E27FC236}">
                    <a16:creationId xmlns:a16="http://schemas.microsoft.com/office/drawing/2014/main" id="{5FC86283-1538-E7FD-C0E4-4A6E2BEB6266}"/>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10" name="Google Shape;192;p20">
                <a:extLst>
                  <a:ext uri="{FF2B5EF4-FFF2-40B4-BE49-F238E27FC236}">
                    <a16:creationId xmlns:a16="http://schemas.microsoft.com/office/drawing/2014/main" id="{D6324883-BC67-3D9D-45CE-DBBE49C6CF4E}"/>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00735" y="6437400"/>
                <a:ext cx="1496075" cy="420600"/>
              </a:xfrm>
              <a:prstGeom prst="rect">
                <a:avLst/>
              </a:prstGeom>
              <a:noFill/>
              <a:ln>
                <a:noFill/>
              </a:ln>
            </p:spPr>
          </p:pic>
        </p:grpSp>
      </p:grpSp>
      <p:pic>
        <p:nvPicPr>
          <p:cNvPr id="11" name="Google Shape;150;g27d80695a2f_2_40" descr="Icon&#10;&#10;Description automatically generated">
            <a:extLst>
              <a:ext uri="{FF2B5EF4-FFF2-40B4-BE49-F238E27FC236}">
                <a16:creationId xmlns:a16="http://schemas.microsoft.com/office/drawing/2014/main" id="{7C5C8427-A6C8-5B1A-D22B-10300000D52C}"/>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549901" y="489207"/>
            <a:ext cx="2343683" cy="647759"/>
          </a:xfrm>
          <a:prstGeom prst="rect">
            <a:avLst/>
          </a:prstGeom>
          <a:noFill/>
          <a:ln>
            <a:noFill/>
          </a:ln>
          <a:effectLst>
            <a:glow rad="120733">
              <a:schemeClr val="accent1">
                <a:alpha val="40000"/>
              </a:schemeClr>
            </a:glo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g292a9318ef1_0_72"/>
          <p:cNvSpPr txBox="1">
            <a:spLocks noGrp="1"/>
          </p:cNvSpPr>
          <p:nvPr>
            <p:ph type="title"/>
          </p:nvPr>
        </p:nvSpPr>
        <p:spPr>
          <a:xfrm>
            <a:off x="628650" y="431836"/>
            <a:ext cx="4972200" cy="7923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3000"/>
              <a:buNone/>
            </a:pPr>
            <a:r>
              <a:rPr lang="en-IE"/>
              <a:t>Machine Learning</a:t>
            </a:r>
            <a:endParaRPr/>
          </a:p>
        </p:txBody>
      </p:sp>
      <p:pic>
        <p:nvPicPr>
          <p:cNvPr id="367" name="Google Shape;367;g292a9318ef1_0_72" descr="Machine learning is all around us; on our phones, powering social networks, helping the police and doctors, scientists and mayors. But how does it work? In this animation we take a look at how statistics and computer science can be used to make machines that learn. &#10;&#10;Visit www.oxfordsparks.ox.ac.uk to find out more. &#10;Don’t forget to connect with us on Facebook @OxSparks and on Twitter @OxfordSparks Instagram: @OxfordSparks" title="What is Machine Learning?">
            <a:hlinkClick r:id="rId3"/>
          </p:cNvPr>
          <p:cNvPicPr preferRelativeResize="0"/>
          <p:nvPr/>
        </p:nvPicPr>
        <p:blipFill rotWithShape="1">
          <a:blip r:embed="rId4">
            <a:alphaModFix/>
          </a:blip>
          <a:srcRect/>
          <a:stretch/>
        </p:blipFill>
        <p:spPr>
          <a:xfrm>
            <a:off x="1590900" y="1382646"/>
            <a:ext cx="5459400" cy="3070905"/>
          </a:xfrm>
          <a:prstGeom prst="rect">
            <a:avLst/>
          </a:prstGeom>
          <a:noFill/>
          <a:ln>
            <a:noFill/>
          </a:ln>
        </p:spPr>
      </p:pic>
      <p:sp>
        <p:nvSpPr>
          <p:cNvPr id="368" name="Google Shape;368;g292a9318ef1_0_72"/>
          <p:cNvSpPr txBox="1"/>
          <p:nvPr/>
        </p:nvSpPr>
        <p:spPr>
          <a:xfrm>
            <a:off x="2665050" y="4453550"/>
            <a:ext cx="3000000" cy="346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IE" sz="1050" b="0" i="0" u="none" strike="noStrike" cap="none">
                <a:solidFill>
                  <a:schemeClr val="lt1"/>
                </a:solidFill>
                <a:latin typeface="Calibri"/>
                <a:ea typeface="Calibri"/>
                <a:cs typeface="Calibri"/>
                <a:sym typeface="Calibri"/>
              </a:rPr>
              <a:t>https://www.youtube.com/watch?v=f_uwKZIAeM0</a:t>
            </a:r>
            <a:endParaRPr sz="1400" b="0" i="0" u="none" strike="noStrike" cap="none">
              <a:solidFill>
                <a:schemeClr val="lt1"/>
              </a:solidFill>
              <a:latin typeface="Arial"/>
              <a:ea typeface="Arial"/>
              <a:cs typeface="Arial"/>
              <a:sym typeface="Arial"/>
            </a:endParaRPr>
          </a:p>
        </p:txBody>
      </p:sp>
      <p:grpSp>
        <p:nvGrpSpPr>
          <p:cNvPr id="2" name="Group 1">
            <a:extLst>
              <a:ext uri="{FF2B5EF4-FFF2-40B4-BE49-F238E27FC236}">
                <a16:creationId xmlns:a16="http://schemas.microsoft.com/office/drawing/2014/main" id="{23FB53CD-1A62-1A7A-9423-B1F8D0620660}"/>
              </a:ext>
            </a:extLst>
          </p:cNvPr>
          <p:cNvGrpSpPr/>
          <p:nvPr/>
        </p:nvGrpSpPr>
        <p:grpSpPr>
          <a:xfrm>
            <a:off x="-1320764" y="4789500"/>
            <a:ext cx="10464764" cy="354000"/>
            <a:chOff x="-1320764" y="4789500"/>
            <a:chExt cx="10464764" cy="354000"/>
          </a:xfrm>
        </p:grpSpPr>
        <p:sp>
          <p:nvSpPr>
            <p:cNvPr id="3" name="Google Shape;259;p4">
              <a:extLst>
                <a:ext uri="{FF2B5EF4-FFF2-40B4-BE49-F238E27FC236}">
                  <a16:creationId xmlns:a16="http://schemas.microsoft.com/office/drawing/2014/main" id="{86472BA1-29BB-4151-FA68-D6395FE0D90F}"/>
                </a:ext>
              </a:extLst>
            </p:cNvPr>
            <p:cNvSpPr txBox="1"/>
            <p:nvPr/>
          </p:nvSpPr>
          <p:spPr>
            <a:xfrm>
              <a:off x="0" y="4789500"/>
              <a:ext cx="9144000" cy="354000"/>
            </a:xfrm>
            <a:prstGeom prst="rect">
              <a:avLst/>
            </a:prstGeom>
            <a:solidFill>
              <a:schemeClr val="lt1"/>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1100" b="0" i="0" u="none" strike="noStrike" cap="none"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D5584654-ABB7-CFAF-1561-CF42CE92AFC1}"/>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1405A9CA-8550-66D8-092F-A34F806E7418}"/>
                  </a:ext>
                </a:extLst>
              </p:cNvPr>
              <p:cNvSpPr txBox="1"/>
              <p:nvPr/>
            </p:nvSpPr>
            <p:spPr>
              <a:xfrm>
                <a:off x="-1761018" y="6437400"/>
                <a:ext cx="9913500" cy="353913"/>
              </a:xfrm>
              <a:prstGeom prst="rect">
                <a:avLst/>
              </a:prstGeom>
              <a:noFill/>
              <a:ln>
                <a:noFill/>
              </a:ln>
            </p:spPr>
            <p:txBody>
              <a:bodyPr spcFirstLastPara="1" wrap="square" lIns="68569" tIns="68569" rIns="68569" bIns="68569" anchor="t" anchorCtr="0">
                <a:spAutoFit/>
              </a:bodyPr>
              <a:lstStyle/>
              <a:p>
                <a:pPr algn="r">
                  <a:buSzPts val="1100"/>
                </a:pPr>
                <a:r>
                  <a:rPr lang="en-US" sz="825" dirty="0">
                    <a:solidFill>
                      <a:schemeClr val="dk1"/>
                    </a:solidFill>
                  </a:rPr>
                  <a:t>T</a:t>
                </a:r>
                <a:r>
                  <a:rPr lang="en-US" sz="825" dirty="0">
                    <a:solidFill>
                      <a:schemeClr val="dk1"/>
                    </a:solidFill>
                    <a:latin typeface="Calibri"/>
                    <a:ea typeface="Calibri"/>
                    <a:cs typeface="Calibri"/>
                    <a:sym typeface="Calibri"/>
                  </a:rPr>
                  <a:t>his work is licensed under a </a:t>
                </a:r>
                <a:r>
                  <a:rPr lang="en-US" sz="825" u="sng" dirty="0">
                    <a:solidFill>
                      <a:schemeClr val="accent5"/>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Creative Commons Attribution-NonCommercial-ShareAlike 4.0 International License</a:t>
                </a:r>
                <a:endParaRPr sz="825"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28B8A70D-4908-FA07-8B34-663BCFD7E6DD}"/>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t="20704"/>
              <a:stretch/>
            </p:blipFill>
            <p:spPr>
              <a:xfrm>
                <a:off x="100735" y="6437400"/>
                <a:ext cx="1496075" cy="420600"/>
              </a:xfrm>
              <a:prstGeom prst="rect">
                <a:avLst/>
              </a:prstGeom>
              <a:noFill/>
              <a:ln>
                <a:noFill/>
              </a:ln>
            </p:spPr>
          </p:pic>
        </p:gr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10351</TotalTime>
  <Words>5954</Words>
  <Application>Microsoft Macintosh PowerPoint</Application>
  <PresentationFormat>On-screen Show (16:9)</PresentationFormat>
  <Paragraphs>426</Paragraphs>
  <Slides>34</Slides>
  <Notes>34</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34</vt:i4>
      </vt:variant>
    </vt:vector>
  </HeadingPairs>
  <TitlesOfParts>
    <vt:vector size="40" baseType="lpstr">
      <vt:lpstr>Arial</vt:lpstr>
      <vt:lpstr>Calibri</vt:lpstr>
      <vt:lpstr>Georgia</vt:lpstr>
      <vt:lpstr>Office Theme</vt:lpstr>
      <vt:lpstr>Simple Light</vt:lpstr>
      <vt:lpstr>Simple Light</vt:lpstr>
      <vt:lpstr>Taster Workshop</vt:lpstr>
      <vt:lpstr>What is AI in My Life? </vt:lpstr>
      <vt:lpstr>PowerPoint Presentation</vt:lpstr>
      <vt:lpstr>PowerPoint Presentation</vt:lpstr>
      <vt:lpstr>PowerPoint Presentation</vt:lpstr>
      <vt:lpstr>PowerPoint Presentation</vt:lpstr>
      <vt:lpstr>Machine Learning</vt:lpstr>
      <vt:lpstr>Machine Learning</vt:lpstr>
      <vt:lpstr>Machine Learning</vt:lpstr>
      <vt:lpstr>Machine Learning Examples </vt:lpstr>
      <vt:lpstr>Facial Recognition</vt:lpstr>
      <vt:lpstr>Emotion Detection</vt:lpstr>
      <vt:lpstr>Emotion Detection</vt:lpstr>
      <vt:lpstr>AI for Good</vt:lpstr>
      <vt:lpstr>Is AI always used for good?</vt:lpstr>
      <vt:lpstr>Deepfakes</vt:lpstr>
      <vt:lpstr>PowerPoint Presentation</vt:lpstr>
      <vt:lpstr>PowerPoint Presentation</vt:lpstr>
      <vt:lpstr>PowerPoint Presentation</vt:lpstr>
      <vt:lpstr>Deepfakes</vt:lpstr>
      <vt:lpstr>What’s your data worth?</vt:lpstr>
      <vt:lpstr> Do you care about your data?</vt:lpstr>
      <vt:lpstr> Do you care about your data?</vt:lpstr>
      <vt:lpstr>Protecting Your Data while using AI Tools</vt:lpstr>
      <vt:lpstr>Protecting Your Data while using AI Tools</vt:lpstr>
      <vt:lpstr>Protecting Your Data while using AI Tools</vt:lpstr>
      <vt:lpstr>Protecting Your Data while using AI Tools</vt:lpstr>
      <vt:lpstr>Could AI be biased?</vt:lpstr>
      <vt:lpstr>Does Bias really matter?</vt:lpstr>
      <vt:lpstr>AI and Ethics</vt:lpstr>
      <vt:lpstr>What action should the self-driving car take?</vt:lpstr>
      <vt:lpstr>What have we learned?</vt:lpstr>
      <vt:lpstr>PowerPoint Presentation</vt:lpstr>
      <vt:lpstr>How’s your AI Literacy now?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Laura Grehan</cp:lastModifiedBy>
  <cp:revision>266</cp:revision>
  <dcterms:modified xsi:type="dcterms:W3CDTF">2026-08-21T08:17:55Z</dcterms:modified>
</cp:coreProperties>
</file>