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72" r:id="rId2"/>
    <p:sldMasterId id="2147483683" r:id="rId3"/>
  </p:sldMasterIdLst>
  <p:notesMasterIdLst>
    <p:notesMasterId r:id="rId29"/>
  </p:notesMasterIdLst>
  <p:sldIdLst>
    <p:sldId id="282" r:id="rId4"/>
    <p:sldId id="283" r:id="rId5"/>
    <p:sldId id="334" r:id="rId6"/>
    <p:sldId id="356"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87" r:id="rId22"/>
    <p:sldId id="275" r:id="rId23"/>
    <p:sldId id="277" r:id="rId24"/>
    <p:sldId id="278" r:id="rId25"/>
    <p:sldId id="279" r:id="rId26"/>
    <p:sldId id="280" r:id="rId27"/>
    <p:sldId id="352"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hynqWFGShvYkByi86WnjsMJujAz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7"/>
    <p:restoredTop sz="82057"/>
  </p:normalViewPr>
  <p:slideViewPr>
    <p:cSldViewPr snapToGrid="0">
      <p:cViewPr varScale="1">
        <p:scale>
          <a:sx n="99" d="100"/>
          <a:sy n="99" d="100"/>
        </p:scale>
        <p:origin x="848" y="184"/>
      </p:cViewPr>
      <p:guideLst/>
    </p:cSldViewPr>
  </p:slideViewPr>
  <p:notesTextViewPr>
    <p:cViewPr>
      <p:scale>
        <a:sx n="110" d="100"/>
        <a:sy n="11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42" Type="http://customschemas.google.com/relationships/presentationmetadata" Target="meta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f7d15afe0_2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IE" b="0" dirty="0"/>
              <a:t>Script:</a:t>
            </a:r>
          </a:p>
          <a:p>
            <a:pPr marL="0" marR="0" lvl="0" indent="0" algn="l" rtl="0">
              <a:lnSpc>
                <a:spcPct val="100000"/>
              </a:lnSpc>
              <a:spcBef>
                <a:spcPts val="0"/>
              </a:spcBef>
              <a:spcAft>
                <a:spcPts val="0"/>
              </a:spcAft>
              <a:buClr>
                <a:schemeClr val="dk1"/>
              </a:buClr>
              <a:buSzPts val="1200"/>
              <a:buFont typeface="Calibri"/>
              <a:buNone/>
            </a:pPr>
            <a:r>
              <a:rPr lang="en-IE" dirty="0"/>
              <a:t>"Welcome, everyone. Today, we’re diving into one of the most critical topics of our time: AI ethics.”</a:t>
            </a:r>
          </a:p>
          <a:p>
            <a:pPr marL="0" marR="0" lvl="0" indent="0" algn="l" rtl="0">
              <a:lnSpc>
                <a:spcPct val="100000"/>
              </a:lnSpc>
              <a:spcBef>
                <a:spcPts val="0"/>
              </a:spcBef>
              <a:spcAft>
                <a:spcPts val="0"/>
              </a:spcAft>
              <a:buClr>
                <a:schemeClr val="dk1"/>
              </a:buClr>
              <a:buSzPts val="1200"/>
              <a:buFont typeface="Calibri"/>
              <a:buNone/>
            </a:pPr>
            <a:r>
              <a:rPr lang="en-IE" dirty="0"/>
              <a:t>“During this lesson, we’ll explore how artificial intelligence impacts our daily lives, where human values fit into AI system design, and the key principles guiding safe technology."</a:t>
            </a:r>
            <a:endParaRPr dirty="0"/>
          </a:p>
          <a:p>
            <a:pPr marL="0" lvl="0" indent="0" algn="l" rtl="0">
              <a:lnSpc>
                <a:spcPct val="100000"/>
              </a:lnSpc>
              <a:spcBef>
                <a:spcPts val="0"/>
              </a:spcBef>
              <a:spcAft>
                <a:spcPts val="0"/>
              </a:spcAft>
              <a:buSzPts val="1400"/>
              <a:buNone/>
            </a:pPr>
            <a:endParaRPr dirty="0"/>
          </a:p>
        </p:txBody>
      </p:sp>
      <p:sp>
        <p:nvSpPr>
          <p:cNvPr id="224" name="Google Shape;224;g35f7d15afe0_2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794222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7974d3ec21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r>
              <a:rPr lang="en-IE" dirty="0"/>
              <a:t>“AI has massive potential impacts, both positive and negative.”</a:t>
            </a:r>
            <a:br>
              <a:rPr lang="en-IE" dirty="0"/>
            </a:br>
            <a:br>
              <a:rPr lang="en-IE" dirty="0"/>
            </a:br>
            <a:r>
              <a:rPr lang="en-IE" dirty="0"/>
              <a:t>“AI systems are being entrusted more and more with high-stakes decisions – making major, life-altering decisions in areas like hiring, healthcare, and justice.”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“AI learns directly from historical human data, meaning it can absorb and amplify our worst biases at scale.”</a:t>
            </a:r>
          </a:p>
          <a:p>
            <a:pPr marL="0" lvl="0" indent="0" algn="l" rtl="0">
              <a:lnSpc>
                <a:spcPct val="100000"/>
              </a:lnSpc>
              <a:spcBef>
                <a:spcPts val="0"/>
              </a:spcBef>
              <a:spcAft>
                <a:spcPts val="0"/>
              </a:spcAft>
              <a:buSzPts val="1100"/>
              <a:buNone/>
            </a:pPr>
            <a:r>
              <a:rPr lang="en-IE" dirty="0"/>
              <a:t>“The danger is that unchecked, AI doesn't just reflect unfairness; it automates and accelerates injustice faster than humans can catch it.”</a:t>
            </a:r>
          </a:p>
          <a:p>
            <a:pPr marL="0" lvl="0" indent="0" algn="l" rtl="0">
              <a:lnSpc>
                <a:spcPct val="100000"/>
              </a:lnSpc>
              <a:spcBef>
                <a:spcPts val="0"/>
              </a:spcBef>
              <a:spcAft>
                <a:spcPts val="0"/>
              </a:spcAft>
              <a:buSzPts val="1100"/>
              <a:buNone/>
            </a:pPr>
            <a:endParaRPr dirty="0"/>
          </a:p>
        </p:txBody>
      </p:sp>
      <p:sp>
        <p:nvSpPr>
          <p:cNvPr id="303" name="Google Shape;303;g27974d3ec2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7b83b13d5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br>
              <a:rPr lang="en-IE" dirty="0"/>
            </a:br>
            <a:br>
              <a:rPr lang="en-IE" dirty="0"/>
            </a:br>
            <a:r>
              <a:rPr lang="en-IE" dirty="0"/>
              <a:t>"As these systems become more autonomous (or capable of acting alone), humans must stay in control. Machines cannot hold moral accountability."</a:t>
            </a:r>
          </a:p>
          <a:p>
            <a:pPr marL="0" lvl="0" indent="0" algn="l" rtl="0">
              <a:lnSpc>
                <a:spcPct val="100000"/>
              </a:lnSpc>
              <a:spcBef>
                <a:spcPts val="0"/>
              </a:spcBef>
              <a:spcAft>
                <a:spcPts val="0"/>
              </a:spcAft>
              <a:buSzPts val="1100"/>
              <a:buNone/>
            </a:pPr>
            <a:r>
              <a:rPr lang="en-IE" dirty="0"/>
              <a:t>"Without ethics around AI’s potential impact on things like job shifts and privacy, we risk breaking public trust and facing heavy backlash."</a:t>
            </a:r>
          </a:p>
          <a:p>
            <a:pPr marL="0" lvl="0" indent="0" algn="l" rtl="0">
              <a:lnSpc>
                <a:spcPct val="100000"/>
              </a:lnSpc>
              <a:spcBef>
                <a:spcPts val="0"/>
              </a:spcBef>
              <a:spcAft>
                <a:spcPts val="0"/>
              </a:spcAft>
              <a:buSzPts val="1100"/>
              <a:buNone/>
            </a:pPr>
            <a:r>
              <a:rPr lang="en-IE" dirty="0"/>
              <a:t>"Ethics acts as our </a:t>
            </a:r>
            <a:r>
              <a:rPr lang="en-IE" b="1" dirty="0"/>
              <a:t>moral compass</a:t>
            </a:r>
            <a:r>
              <a:rPr lang="en-IE" dirty="0"/>
              <a:t>, ensuring that AI progresses in a way that serves society responsibly."</a:t>
            </a:r>
          </a:p>
          <a:p>
            <a:pPr marL="0" lvl="0" indent="0" algn="l" rtl="0">
              <a:lnSpc>
                <a:spcPct val="100000"/>
              </a:lnSpc>
              <a:spcBef>
                <a:spcPts val="0"/>
              </a:spcBef>
              <a:spcAft>
                <a:spcPts val="0"/>
              </a:spcAft>
              <a:buSzPts val="1100"/>
              <a:buNone/>
            </a:pPr>
            <a:endParaRPr dirty="0"/>
          </a:p>
        </p:txBody>
      </p:sp>
      <p:sp>
        <p:nvSpPr>
          <p:cNvPr id="317" name="Google Shape;317;g27b83b13d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eb20be45a5_0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Activity:</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"Now it’s your turn to play the regulator. Imagine a scientist is building a brand-new, powerful AI bot (think ChatGPT, Gemini, etc.). What ground rules must the scientist follow?”</a:t>
            </a:r>
            <a:br>
              <a:rPr lang="en-IE" dirty="0"/>
            </a:br>
            <a:endParaRPr lang="en-IE" dirty="0"/>
          </a:p>
          <a:p>
            <a:pPr marL="0" lvl="0" indent="0" algn="l" rtl="0">
              <a:lnSpc>
                <a:spcPct val="100000"/>
              </a:lnSpc>
              <a:spcBef>
                <a:spcPts val="0"/>
              </a:spcBef>
              <a:spcAft>
                <a:spcPts val="0"/>
              </a:spcAft>
              <a:buSzPts val="1100"/>
              <a:buNone/>
            </a:pPr>
            <a:r>
              <a:rPr lang="en-IE" dirty="0"/>
              <a:t>Prompting Questions:</a:t>
            </a:r>
          </a:p>
          <a:p>
            <a:pPr marL="0" lvl="0" indent="0" algn="l" rtl="0">
              <a:lnSpc>
                <a:spcPct val="100000"/>
              </a:lnSpc>
              <a:spcBef>
                <a:spcPts val="0"/>
              </a:spcBef>
              <a:spcAft>
                <a:spcPts val="0"/>
              </a:spcAft>
              <a:buSzPts val="1100"/>
              <a:buNone/>
            </a:pPr>
            <a:r>
              <a:rPr lang="en-IE" dirty="0"/>
              <a:t>"Should the bot always have to obey a human, or can it make final decisions?"</a:t>
            </a:r>
          </a:p>
          <a:p>
            <a:pPr marL="0" lvl="0" indent="0" algn="l" rtl="0">
              <a:lnSpc>
                <a:spcPct val="100000"/>
              </a:lnSpc>
              <a:spcBef>
                <a:spcPts val="0"/>
              </a:spcBef>
              <a:spcAft>
                <a:spcPts val="0"/>
              </a:spcAft>
              <a:buSzPts val="1100"/>
              <a:buNone/>
            </a:pPr>
            <a:r>
              <a:rPr lang="en-IE" dirty="0"/>
              <a:t>"What rules prevent it from causing harm, leaking private data, or acting unfairly?”</a:t>
            </a:r>
            <a:br>
              <a:rPr lang="en-IE" dirty="0"/>
            </a:br>
            <a:endParaRPr lang="en-IE" dirty="0"/>
          </a:p>
          <a:p>
            <a:pPr marL="0" lvl="0" indent="0" algn="l" rtl="0">
              <a:lnSpc>
                <a:spcPct val="100000"/>
              </a:lnSpc>
              <a:spcBef>
                <a:spcPts val="0"/>
              </a:spcBef>
              <a:spcAft>
                <a:spcPts val="0"/>
              </a:spcAft>
              <a:buSzPts val="1100"/>
              <a:buNone/>
            </a:pPr>
            <a:r>
              <a:rPr lang="en-IE" dirty="0"/>
              <a:t>Group Share: "Turn to your partner for 60 seconds and draft your top 2 rules for the developer. Let’s see what code of ethics you come up with” </a:t>
            </a:r>
            <a:br>
              <a:rPr lang="en-IE" dirty="0"/>
            </a:br>
            <a:r>
              <a:rPr lang="en-IE" dirty="0"/>
              <a:t>Record Responses: Make a note </a:t>
            </a:r>
            <a:r>
              <a:rPr lang="en-IE"/>
              <a:t>of 6-8 responses</a:t>
            </a:r>
            <a:r>
              <a:rPr lang="en-IE" dirty="0"/>
              <a:t>, ideally on a board that you can refer back to.</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endParaRPr dirty="0"/>
          </a:p>
        </p:txBody>
      </p:sp>
      <p:sp>
        <p:nvSpPr>
          <p:cNvPr id="331" name="Google Shape;331;geb20be45a5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eb20be45a5_0_1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 </a:t>
            </a:r>
            <a:br>
              <a:rPr lang="en-IE" dirty="0"/>
            </a:br>
            <a:r>
              <a:rPr lang="en-IE" dirty="0"/>
              <a:t>“Now let’s see if our rules align with the 7 Key Requirements for Trustworthy AI published in the European Commission's Ethics Guidelines for Trustworthy AI.”</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"The European Union has defined 7 official requirements for 'Trustworthy AI’. Let’s see how many of these we identified.”</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“The first three focus on control, safety, and data.”</a:t>
            </a:r>
            <a:br>
              <a:rPr lang="en-IE" dirty="0"/>
            </a:br>
            <a:endParaRPr lang="en-IE" dirty="0"/>
          </a:p>
          <a:p>
            <a:pPr marL="0" lvl="0" indent="0" algn="l" rtl="0">
              <a:lnSpc>
                <a:spcPct val="100000"/>
              </a:lnSpc>
              <a:spcBef>
                <a:spcPts val="0"/>
              </a:spcBef>
              <a:spcAft>
                <a:spcPts val="0"/>
              </a:spcAft>
              <a:buSzPts val="1100"/>
              <a:buNone/>
            </a:pPr>
            <a:r>
              <a:rPr lang="en-IE" dirty="0"/>
              <a:t>“Human Agency and Oversight means that humans must stay in command. AI supports human decision-making, but it doesn't replace final responsibility."</a:t>
            </a:r>
          </a:p>
          <a:p>
            <a:pPr marL="0" lvl="0" indent="0" algn="l" rtl="0">
              <a:lnSpc>
                <a:spcPct val="100000"/>
              </a:lnSpc>
              <a:spcBef>
                <a:spcPts val="0"/>
              </a:spcBef>
              <a:spcAft>
                <a:spcPts val="0"/>
              </a:spcAft>
              <a:buSzPts val="1100"/>
              <a:buNone/>
            </a:pPr>
            <a:r>
              <a:rPr lang="en-IE" dirty="0"/>
              <a:t>“Robustness means that systems must be secure, accurate, and built with fallbacks so they don't break or cause unintentional harm."</a:t>
            </a:r>
          </a:p>
          <a:p>
            <a:pPr marL="0" lvl="0" indent="0" algn="l" rtl="0">
              <a:lnSpc>
                <a:spcPct val="100000"/>
              </a:lnSpc>
              <a:spcBef>
                <a:spcPts val="0"/>
              </a:spcBef>
              <a:spcAft>
                <a:spcPts val="0"/>
              </a:spcAft>
              <a:buSzPts val="1100"/>
              <a:buNone/>
            </a:pPr>
            <a:r>
              <a:rPr lang="en-IE" dirty="0"/>
              <a:t>“Data Governance requires strict privacy protections to ensure personal data isn’t misused."</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endParaRPr lang="en-IE" dirty="0"/>
          </a:p>
        </p:txBody>
      </p:sp>
      <p:sp>
        <p:nvSpPr>
          <p:cNvPr id="342" name="Google Shape;342;geb20be45a5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7dda340112_3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br>
              <a:rPr lang="en-IE" dirty="0"/>
            </a:br>
            <a:br>
              <a:rPr lang="en-IE" dirty="0"/>
            </a:br>
            <a:r>
              <a:rPr lang="en-IE" dirty="0"/>
              <a:t>“The final our principles focus on broader societal impact, openness, and responsibility.”</a:t>
            </a:r>
            <a:br>
              <a:rPr lang="en-IE" dirty="0"/>
            </a:br>
            <a:endParaRPr lang="en-IE" dirty="0"/>
          </a:p>
          <a:p>
            <a:pPr marL="0" lvl="0" indent="0" algn="l" rtl="0">
              <a:lnSpc>
                <a:spcPct val="100000"/>
              </a:lnSpc>
              <a:spcBef>
                <a:spcPts val="0"/>
              </a:spcBef>
              <a:spcAft>
                <a:spcPts val="0"/>
              </a:spcAft>
              <a:buSzPts val="1100"/>
              <a:buNone/>
            </a:pPr>
            <a:r>
              <a:rPr lang="en-IE" dirty="0"/>
              <a:t>“Fairness means that AI must be accessible to everyone and actively guard bias and discrimination."</a:t>
            </a:r>
          </a:p>
          <a:p>
            <a:pPr marL="0" lvl="0" indent="0" algn="l" rtl="0">
              <a:lnSpc>
                <a:spcPct val="100000"/>
              </a:lnSpc>
              <a:spcBef>
                <a:spcPts val="0"/>
              </a:spcBef>
              <a:spcAft>
                <a:spcPts val="0"/>
              </a:spcAft>
              <a:buSzPts val="1100"/>
              <a:buNone/>
            </a:pPr>
            <a:r>
              <a:rPr lang="en-IE" dirty="0"/>
              <a:t>“Societal &amp; Environmental Wellbeing means developers must consider the carbon footprint of AI data centres and its effect on democracy and jobs."</a:t>
            </a:r>
          </a:p>
          <a:p>
            <a:pPr marL="0" lvl="0" indent="0" algn="l" rtl="0">
              <a:lnSpc>
                <a:spcPct val="100000"/>
              </a:lnSpc>
              <a:spcBef>
                <a:spcPts val="0"/>
              </a:spcBef>
              <a:spcAft>
                <a:spcPts val="0"/>
              </a:spcAft>
              <a:buSzPts val="1100"/>
              <a:buNone/>
            </a:pPr>
            <a:r>
              <a:rPr lang="en-IE" dirty="0"/>
              <a:t>“Transparency &amp; Accountability means that users must know when they are interacting with an AI, understand how decisions are made, and know who is legally responsible when things go wrong.”</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"What started as voluntary ethical guidelines in 2019 is now law under the EU AI Act. Developers don't just follow these principles because it's nice to do; they do it because violating them can mean multi-million-euro fines.”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”How many of them did we get?”</a:t>
            </a:r>
            <a:endParaRPr dirty="0"/>
          </a:p>
        </p:txBody>
      </p:sp>
      <p:sp>
        <p:nvSpPr>
          <p:cNvPr id="357" name="Google Shape;357;g27dda340112_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7cc40c2c4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r>
              <a:rPr lang="en-IE" dirty="0"/>
              <a:t>“We’re going to watch a video clip from a news show in the U.S. that explores whether it’s ethical to use generative AI systems like ChatGPT for school assignments.”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“The piece was broadcast in January 2023, just a few months after ChatGPT was launched.”</a:t>
            </a:r>
            <a:br>
              <a:rPr lang="en-IE" dirty="0"/>
            </a:br>
            <a:endParaRPr lang="en-IE" dirty="0"/>
          </a:p>
          <a:p>
            <a:pPr marL="0" lvl="0" indent="0" algn="l" rtl="0">
              <a:lnSpc>
                <a:spcPct val="100000"/>
              </a:lnSpc>
              <a:spcBef>
                <a:spcPts val="0"/>
              </a:spcBef>
              <a:spcAft>
                <a:spcPts val="0"/>
              </a:spcAft>
              <a:buSzPts val="1100"/>
              <a:buNone/>
            </a:pPr>
            <a:r>
              <a:rPr lang="en-IE" dirty="0"/>
              <a:t>”It’s interesting that the challenges identified then in terms of using AI to cheat in assignments, and the potential impact on students’ learning, are still very much an unresolved ethical issues today.”</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“Note that detectors to identify and flag instances of GenAI use have since proved to be largely inaccurate and ineffective, and experts advise against their use.”</a:t>
            </a:r>
            <a:br>
              <a:rPr lang="en-IE" dirty="0"/>
            </a:br>
            <a:br>
              <a:rPr lang="en-IE" dirty="0"/>
            </a:br>
            <a:r>
              <a:rPr lang="en-IE" dirty="0"/>
              <a:t>(Click to launch the video in YouTube – play the first two minutes only)</a:t>
            </a:r>
            <a:endParaRPr dirty="0"/>
          </a:p>
        </p:txBody>
      </p:sp>
      <p:sp>
        <p:nvSpPr>
          <p:cNvPr id="374" name="Google Shape;374;g27cc40c2c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eb20be45a5_0_1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(We recommend selecting this activity only if you have a manageable class size (fewer than 35 students), to allow for adequate group discussion and report back)</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Activity:</a:t>
            </a:r>
          </a:p>
          <a:p>
            <a:pPr marL="0" lvl="0" indent="0" algn="l" rtl="0">
              <a:lnSpc>
                <a:spcPct val="100000"/>
              </a:lnSpc>
              <a:spcBef>
                <a:spcPts val="0"/>
              </a:spcBef>
              <a:spcAft>
                <a:spcPts val="0"/>
              </a:spcAft>
              <a:buSzPts val="1100"/>
              <a:buNone/>
            </a:pPr>
            <a:r>
              <a:rPr lang="en-IE" dirty="0"/>
              <a:t>The Scenario: A student, Alex, was stressed as he ran out of time, and used ChatGPT for his assignment – summarising a book and writing his reflection paragraph.</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Your Task: Split into 3 groups and debate the case (3 mins in-group prep, 5 mins debate). </a:t>
            </a:r>
            <a:br>
              <a:rPr lang="en-IE" dirty="0"/>
            </a:br>
            <a:r>
              <a:rPr lang="en-IE" dirty="0"/>
              <a:t>(If you’ve too many students for each group, double up – 2 each of Group 1, Group 2, and Group 3 below. </a:t>
            </a:r>
            <a:br>
              <a:rPr lang="en-IE" dirty="0"/>
            </a:br>
            <a:endParaRPr lang="en-IE" dirty="0"/>
          </a:p>
          <a:p>
            <a:pPr marL="0" lvl="0" indent="0" algn="l" rtl="0">
              <a:lnSpc>
                <a:spcPct val="100000"/>
              </a:lnSpc>
              <a:spcBef>
                <a:spcPts val="0"/>
              </a:spcBef>
              <a:spcAft>
                <a:spcPts val="0"/>
              </a:spcAft>
              <a:buSzPts val="1100"/>
              <a:buNone/>
            </a:pPr>
            <a:r>
              <a:rPr lang="en-IE" dirty="0"/>
              <a:t>Group 1 (Alex): Argue why using AI under pressure was understandable and not malicious.</a:t>
            </a:r>
          </a:p>
          <a:p>
            <a:pPr marL="0" lvl="0" indent="0" algn="l" rtl="0">
              <a:lnSpc>
                <a:spcPct val="100000"/>
              </a:lnSpc>
              <a:spcBef>
                <a:spcPts val="0"/>
              </a:spcBef>
              <a:spcAft>
                <a:spcPts val="0"/>
              </a:spcAft>
              <a:buSzPts val="1100"/>
              <a:buNone/>
            </a:pPr>
            <a:r>
              <a:rPr lang="en-IE" dirty="0"/>
              <a:t>Group 2 (The Teacher): Argue why it was dishonest and what learning was missed.</a:t>
            </a:r>
          </a:p>
          <a:p>
            <a:pPr marL="0" lvl="0" indent="0" algn="l" rtl="0">
              <a:lnSpc>
                <a:spcPct val="100000"/>
              </a:lnSpc>
              <a:spcBef>
                <a:spcPts val="0"/>
              </a:spcBef>
              <a:spcAft>
                <a:spcPts val="0"/>
              </a:spcAft>
              <a:buSzPts val="1100"/>
              <a:buNone/>
            </a:pPr>
            <a:r>
              <a:rPr lang="en-IE" dirty="0"/>
              <a:t>Group 3 (The Ethics Board): Listen, ask 1 question to each side, and decide a fair consequence and rule.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Take 2 mins then to discuss the key question: “Is using AI to save time on schoolwork always unfair, or does it depend on the task?”</a:t>
            </a:r>
          </a:p>
        </p:txBody>
      </p:sp>
      <p:sp>
        <p:nvSpPr>
          <p:cNvPr id="386" name="Google Shape;386;geb20be45a5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eb20be45a5_0_1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Activity:</a:t>
            </a:r>
          </a:p>
          <a:p>
            <a:pPr marL="0" lvl="0" indent="0" algn="l" rtl="0">
              <a:lnSpc>
                <a:spcPct val="100000"/>
              </a:lnSpc>
              <a:spcBef>
                <a:spcPts val="0"/>
              </a:spcBef>
              <a:spcAft>
                <a:spcPts val="0"/>
              </a:spcAft>
              <a:buSzPts val="1100"/>
              <a:buNone/>
            </a:pPr>
            <a:r>
              <a:rPr lang="en-IE" dirty="0"/>
              <a:t>”Now let’s look at what ethicists refer to as an “edge case” or an extreme scenario, but it highlights the kind of ethical issues that AI can raise.”</a:t>
            </a:r>
            <a:br>
              <a:rPr lang="en-IE" dirty="0"/>
            </a:br>
            <a:br>
              <a:rPr lang="en-IE" dirty="0"/>
            </a:br>
            <a:r>
              <a:rPr lang="en-IE" dirty="0"/>
              <a:t>“China’s Social Credit System uses AI to track people’s real-world behaviour, such as using facial recognition cameras and analysing digital records, to rank how "trustworthy" citizens are. Let’s hear a bit about it.”</a:t>
            </a:r>
            <a:br>
              <a:rPr lang="en-IE" dirty="0"/>
            </a:br>
            <a:br>
              <a:rPr lang="en-IE" dirty="0"/>
            </a:br>
            <a:r>
              <a:rPr lang="en-IE" dirty="0"/>
              <a:t>(Click to launch video in YouTube)</a:t>
            </a:r>
            <a:endParaRPr dirty="0"/>
          </a:p>
        </p:txBody>
      </p:sp>
      <p:sp>
        <p:nvSpPr>
          <p:cNvPr id="396" name="Google Shape;396;geb20be45a5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eb20be45a5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Activity:</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“China’s State-run Social Credit System exists as a patchwork of regional trials run by local city governments. Participation is mandatory. Citizens don’t opt in, consent to data collection, or have a way to opt out.”</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Instructions: Split the room in two, asking the right side to consider the potential benefits, and the left side to consider the potential risks. Students can work in pairs or small groups for 3 mins. and report back. </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(Benefits: Enhanced public safety, greater accountability, rewards for civic and community engagement)</a:t>
            </a:r>
            <a:br>
              <a:rPr lang="en-IE" dirty="0"/>
            </a:br>
            <a:r>
              <a:rPr lang="en-IE" dirty="0"/>
              <a:t>(Risks: State surveillance, restricted freedoms, erosion of privacy, social stigma, glitches could wrongly punish people)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“Ireland is subject to the EU AI Act, which officially bans automated social scoring like this. Overall, are we glad this is the case?” </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“14 million people </a:t>
            </a:r>
            <a:r>
              <a:rPr lang="en-IE" u="sng" dirty="0"/>
              <a:t>opted into </a:t>
            </a:r>
            <a:r>
              <a:rPr lang="en-IE" dirty="0"/>
              <a:t>Zhima Credit – a commercial social credit scoring app launched in China by Alibaba in 2015. People signed up for the credit scoring in return for the chance to gain by perks, like skipping travel queues, renting cars without a deposit, or getting fast-tracked travel visas. People can even show their verified social credit score on dating apps to signal trustworthiness to potential partners.” </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Instructions: Invite everyone now to stand up</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“If such a commercial system were introduced in Ireland, would you sign up in order to access perks? Stay standing if you would.”</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(Ask those still standing – if there are any! – why they’d be willing to trade their privacy/data for other gains)</a:t>
            </a:r>
            <a:br>
              <a:rPr lang="en-IE" dirty="0"/>
            </a:br>
            <a:r>
              <a:rPr lang="en-IE" dirty="0"/>
              <a:t>(Ask those sitting why they think people in China were willing to make this trade-off)</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“We know that data drives AI systems. Social Credit scoring is an extreme scenario, but if we think about it, we’re making trade-offs between our data (our privacy) and the perceived benefits we get from our use of AI-powered tools and services every day.”</a:t>
            </a:r>
          </a:p>
          <a:p>
            <a:pPr marL="0" lvl="0" indent="0" algn="l" rtl="0">
              <a:lnSpc>
                <a:spcPct val="100000"/>
              </a:lnSpc>
              <a:spcBef>
                <a:spcPts val="0"/>
              </a:spcBef>
              <a:spcAft>
                <a:spcPts val="0"/>
              </a:spcAft>
              <a:buSzPts val="1100"/>
              <a:buNone/>
            </a:pPr>
            <a:endParaRPr lang="en-IE" dirty="0"/>
          </a:p>
        </p:txBody>
      </p:sp>
      <p:sp>
        <p:nvSpPr>
          <p:cNvPr id="408" name="Google Shape;408;geb20be45a5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53" name="Google Shape;553;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0" dirty="0"/>
              <a:t>(Note: This is a different scenario to the one in the AI in My Life taster module. However, if you’ve completed that module, we recommend you skip this activity and spend more time on the other scenarios).</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Activity:</a:t>
            </a:r>
          </a:p>
          <a:p>
            <a:pPr marL="0" lvl="0" indent="0" algn="l" rtl="0">
              <a:lnSpc>
                <a:spcPct val="100000"/>
              </a:lnSpc>
              <a:spcBef>
                <a:spcPts val="0"/>
              </a:spcBef>
              <a:spcAft>
                <a:spcPts val="0"/>
              </a:spcAft>
              <a:buSzPts val="1100"/>
              <a:buNone/>
            </a:pPr>
            <a:r>
              <a:rPr lang="en-IE" b="0" dirty="0"/>
              <a:t>"This scenario comes from the Moral Machine, an online experiment run by researchers at the Massachusetts Institute of Technology in the U.S. They built it to gather human opinions from around the world on how AI in self-driving cars should be programmed to make split-second ethical choices when a crash is unavoidable.”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Class Activity: "Take a look at the screen. A self-driving car is heading towards a pedestrian crossing and can't stop in time:</a:t>
            </a:r>
          </a:p>
          <a:p>
            <a:pPr marL="0" lvl="0" indent="0" algn="l" rtl="0">
              <a:lnSpc>
                <a:spcPct val="100000"/>
              </a:lnSpc>
              <a:spcBef>
                <a:spcPts val="0"/>
              </a:spcBef>
              <a:spcAft>
                <a:spcPts val="0"/>
              </a:spcAft>
              <a:buSzPts val="1100"/>
              <a:buNone/>
            </a:pPr>
            <a:r>
              <a:rPr lang="en-IE" b="0" dirty="0"/>
              <a:t>Option A: Stay straight, which results in 1 cat, 1 dog, 1 woman, 1 man, and 1 boy being killed.</a:t>
            </a:r>
          </a:p>
          <a:p>
            <a:pPr marL="0" lvl="0" indent="0" algn="l" rtl="0">
              <a:lnSpc>
                <a:spcPct val="100000"/>
              </a:lnSpc>
              <a:spcBef>
                <a:spcPts val="0"/>
              </a:spcBef>
              <a:spcAft>
                <a:spcPts val="0"/>
              </a:spcAft>
              <a:buSzPts val="1100"/>
              <a:buNone/>
            </a:pPr>
            <a:r>
              <a:rPr lang="en-IE" b="0" dirty="0"/>
              <a:t>Option B: Swerve into the next lane, which results in 1 male executive being killed.”</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“Let's take a quick vote: Raise your hand for Option A.” (Pause) </a:t>
            </a:r>
          </a:p>
          <a:p>
            <a:pPr marL="0" lvl="0" indent="0" algn="l" rtl="0">
              <a:lnSpc>
                <a:spcPct val="100000"/>
              </a:lnSpc>
              <a:spcBef>
                <a:spcPts val="0"/>
              </a:spcBef>
              <a:spcAft>
                <a:spcPts val="0"/>
              </a:spcAft>
              <a:buSzPts val="1100"/>
              <a:buNone/>
            </a:pPr>
            <a:r>
              <a:rPr lang="en-IE" b="0" dirty="0"/>
              <a:t>“Now raise your hand for Option B”. (Pause)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Discussion prompt: “What made you select your preferred course of action for the car?” </a:t>
            </a:r>
            <a:br>
              <a:rPr lang="en-IE" b="0" dirty="0"/>
            </a:br>
            <a:r>
              <a:rPr lang="en-IE" b="0" dirty="0"/>
              <a:t>”Do you think people in other countries would make the same choice?”</a:t>
            </a:r>
          </a:p>
          <a:p>
            <a:pPr marL="0" lvl="0" indent="0" algn="l" rtl="0">
              <a:lnSpc>
                <a:spcPct val="100000"/>
              </a:lnSpc>
              <a:spcBef>
                <a:spcPts val="0"/>
              </a:spcBef>
              <a:spcAft>
                <a:spcPts val="0"/>
              </a:spcAft>
              <a:buSzPts val="1100"/>
              <a:buNone/>
            </a:pPr>
            <a:endParaRPr lang="en-IE" b="0" dirty="0"/>
          </a:p>
          <a:p>
            <a:pPr marL="0" lvl="0" indent="0" algn="l" rtl="0">
              <a:lnSpc>
                <a:spcPct val="100000"/>
              </a:lnSpc>
              <a:spcBef>
                <a:spcPts val="0"/>
              </a:spcBef>
              <a:spcAft>
                <a:spcPts val="0"/>
              </a:spcAft>
              <a:buSzPts val="1100"/>
              <a:buNone/>
            </a:pPr>
            <a:r>
              <a:rPr lang="en-IE" b="0" dirty="0"/>
              <a:t>Wrap-up: "Notice how people in this room might disagree. If humans can't even agree on the 'right' choice, how are programmers supposed to code an AI to make that decision in a fraction of a second?”</a:t>
            </a:r>
          </a:p>
          <a:p>
            <a:pPr marL="0" lvl="0" indent="0" algn="l" rtl="0">
              <a:lnSpc>
                <a:spcPct val="100000"/>
              </a:lnSpc>
              <a:spcBef>
                <a:spcPts val="0"/>
              </a:spcBef>
              <a:spcAft>
                <a:spcPts val="0"/>
              </a:spcAft>
              <a:buSzPts val="1100"/>
              <a:buNone/>
            </a:pPr>
            <a:br>
              <a:rPr lang="en-IE" b="0" dirty="0"/>
            </a:br>
            <a:r>
              <a:rPr lang="en-IE" b="0" dirty="0"/>
              <a:t>“This activity highlights how ethics must be central to AI development and use, and it must reflect societal values.”</a:t>
            </a:r>
          </a:p>
        </p:txBody>
      </p:sp>
    </p:spTree>
    <p:extLst>
      <p:ext uri="{BB962C8B-B14F-4D97-AF65-F5344CB8AC3E}">
        <p14:creationId xmlns:p14="http://schemas.microsoft.com/office/powerpoint/2010/main" val="2849923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FF8F4-432A-6EB2-75CD-C0DCAA034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193B8-74B2-4145-3750-F98C728AC85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90BFC5D-DB4D-91A1-284F-653D187383D6}"/>
              </a:ext>
            </a:extLst>
          </p:cNvPr>
          <p:cNvSpPr>
            <a:spLocks noGrp="1"/>
          </p:cNvSpPr>
          <p:nvPr>
            <p:ph type="body" idx="1"/>
          </p:nvPr>
        </p:nvSpPr>
        <p:spPr/>
        <p:txBody>
          <a:bodyPr/>
          <a:lstStyle/>
          <a:p>
            <a:pPr marL="158750" indent="0">
              <a:buFontTx/>
              <a:buNone/>
            </a:pPr>
            <a:r>
              <a:rPr lang="en-US" b="0" dirty="0">
                <a:solidFill>
                  <a:srgbClr val="FF0000"/>
                </a:solidFill>
              </a:rPr>
              <a:t>Script:</a:t>
            </a:r>
            <a:br>
              <a:rPr lang="en-US" dirty="0">
                <a:solidFill>
                  <a:srgbClr val="FF0000"/>
                </a:solidFill>
              </a:rPr>
            </a:br>
            <a:br>
              <a:rPr lang="en-US" dirty="0">
                <a:solidFill>
                  <a:srgbClr val="FF0000"/>
                </a:solidFill>
              </a:rPr>
            </a:br>
            <a:r>
              <a:rPr lang="en-US" dirty="0">
                <a:solidFill>
                  <a:srgbClr val="FF0000"/>
                </a:solidFill>
              </a:rPr>
              <a:t>“This workshop is part of ‘AI in My Life’, a four-part series on Artificial Intelligence.”</a:t>
            </a:r>
          </a:p>
          <a:p>
            <a:endParaRPr lang="en-US" dirty="0">
              <a:solidFill>
                <a:srgbClr val="FF0000"/>
              </a:solidFill>
            </a:endParaRPr>
          </a:p>
          <a:p>
            <a:pPr marL="158750" indent="0">
              <a:buFontTx/>
              <a:buNone/>
            </a:pPr>
            <a:r>
              <a:rPr lang="en-US" dirty="0">
                <a:solidFill>
                  <a:srgbClr val="FF0000"/>
                </a:solidFill>
              </a:rPr>
              <a:t>“It’s been developed by the Education &amp; Public Engagement team at the Research Ireland ADAPT Centre in DCU with partners.”</a:t>
            </a:r>
          </a:p>
          <a:p>
            <a:pPr marL="158750" indent="0">
              <a:buFontTx/>
              <a:buNone/>
            </a:pPr>
            <a:endParaRPr lang="en-US" dirty="0">
              <a:solidFill>
                <a:srgbClr val="FF0000"/>
              </a:solidFill>
            </a:endParaRPr>
          </a:p>
          <a:p>
            <a:pPr marL="158750" indent="0">
              <a:buFontTx/>
              <a:buNone/>
            </a:pPr>
            <a:r>
              <a:rPr lang="en-US" dirty="0">
                <a:solidFill>
                  <a:srgbClr val="FF0000"/>
                </a:solidFill>
              </a:rPr>
              <a:t>“And it’s designed to help you understand AI so you can evaluate its role and make informed decisions about how it affects your life and society.”</a:t>
            </a:r>
          </a:p>
        </p:txBody>
      </p:sp>
      <p:sp>
        <p:nvSpPr>
          <p:cNvPr id="4" name="Slide Number Placeholder 3">
            <a:extLst>
              <a:ext uri="{FF2B5EF4-FFF2-40B4-BE49-F238E27FC236}">
                <a16:creationId xmlns:a16="http://schemas.microsoft.com/office/drawing/2014/main" id="{F5256B64-6E2B-485B-9E00-4916A9C8CCD1}"/>
              </a:ext>
            </a:extLst>
          </p:cNvPr>
          <p:cNvSpPr>
            <a:spLocks noGrp="1"/>
          </p:cNvSpPr>
          <p:nvPr>
            <p:ph type="sldNum" sz="quarter" idx="5"/>
          </p:nvPr>
        </p:nvSpPr>
        <p:spPr/>
        <p:txBody>
          <a:bodyPr/>
          <a:lstStyle/>
          <a:p>
            <a:fld id="{6D94FB56-E90D-DD42-905D-CFB533F77791}" type="slidenum">
              <a:rPr lang="en-US" smtClean="0"/>
              <a:t>2</a:t>
            </a:fld>
            <a:endParaRPr lang="en-US"/>
          </a:p>
        </p:txBody>
      </p:sp>
    </p:spTree>
    <p:extLst>
      <p:ext uri="{BB962C8B-B14F-4D97-AF65-F5344CB8AC3E}">
        <p14:creationId xmlns:p14="http://schemas.microsoft.com/office/powerpoint/2010/main" val="2346676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31" name="Google Shape;43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r>
              <a:rPr lang="en-IE" dirty="0"/>
              <a:t>”Culture often shapes what we value. MIT’s Moral Machine tested this by asking millions of people worldwide who a self-driving car should save in an unavoidable crash.”</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“On the left, the grey shape shows the global average. The further a point reaches toward the edge, the stronger people felt about that preference.”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"On the right, we overlay Ireland in yellow. Notice where our cultural priorities shift:</a:t>
            </a:r>
          </a:p>
          <a:p>
            <a:pPr marL="0" lvl="0" indent="0" algn="l" rtl="0">
              <a:lnSpc>
                <a:spcPct val="100000"/>
              </a:lnSpc>
              <a:spcBef>
                <a:spcPts val="0"/>
              </a:spcBef>
              <a:spcAft>
                <a:spcPts val="0"/>
              </a:spcAft>
              <a:buSzPts val="1100"/>
              <a:buNone/>
            </a:pPr>
            <a:r>
              <a:rPr lang="en-IE" dirty="0"/>
              <a:t>Compared to the rest of the world, people in Ireland showed a much stronger preference for sparing humans, preferring inaction, and sparing the fit.</a:t>
            </a:r>
          </a:p>
          <a:p>
            <a:pPr marL="0" lvl="0" indent="0" algn="l" rtl="0">
              <a:lnSpc>
                <a:spcPct val="100000"/>
              </a:lnSpc>
              <a:spcBef>
                <a:spcPts val="0"/>
              </a:spcBef>
              <a:spcAft>
                <a:spcPts val="0"/>
              </a:spcAft>
              <a:buSzPts val="1100"/>
              <a:buNone/>
            </a:pPr>
            <a:r>
              <a:rPr lang="en-IE" dirty="0"/>
              <a:t>On the flip side, we were significantly less inclined to favour people with higher social status or those obeying the law.”</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Prompt to Class:</a:t>
            </a:r>
          </a:p>
          <a:p>
            <a:pPr marL="0" lvl="0" indent="0" algn="l" rtl="0">
              <a:lnSpc>
                <a:spcPct val="100000"/>
              </a:lnSpc>
              <a:spcBef>
                <a:spcPts val="0"/>
              </a:spcBef>
              <a:spcAft>
                <a:spcPts val="0"/>
              </a:spcAft>
              <a:buSzPts val="1100"/>
              <a:buNone/>
            </a:pPr>
            <a:r>
              <a:rPr lang="en-IE" dirty="0"/>
              <a:t>"Looking at where our shape pulls away from the global average, what do you think this tells us about Irish values? And should AI developers design cars that reflect local cultural preferences, or should there be one global standard?"</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27d786d0c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61" name="Google Shape;461;g27d786d0c3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r>
              <a:rPr lang="en-IE" dirty="0"/>
              <a:t>“When people used to talk about machines taking jobs, they usually meant physical work, such as robots building cars on a factory line, or self-driving trucks replacing drivers."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"What's different now is that AI is starting to do 'thinking' jobs too. It can write computer code, translate languages, spot illnesses on hospital scans, and even help teach classes. So it's not just hands-on work changing anymore; it’s ‘office jobs’ too."</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"This leads to a massive question for us to figure out: as AI makes businesses faster and richer, how do we make sure normal workers and whole towns aren't just left behind?"</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"If an AI can do most of someone's job faster and cheaper, is it up to the company to help that worker find a new role, or is that just what happens when technology moves forward?”</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“These are new ethical questions we need to address together as a society.”</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27d786d0c3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76" name="Google Shape;476;g27d786d0c3a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IE" sz="1100" b="0" i="0" u="none" strike="noStrike" cap="none" dirty="0">
                <a:solidFill>
                  <a:srgbClr val="000000"/>
                </a:solidFill>
                <a:latin typeface="Arial"/>
                <a:ea typeface="Calibri"/>
                <a:cs typeface="Arial"/>
                <a:sym typeface="Arial"/>
              </a:rPr>
              <a:t>“</a:t>
            </a:r>
            <a:r>
              <a:rPr lang="en-US" sz="1100" b="0" i="0" u="none" strike="noStrike" cap="none" dirty="0">
                <a:solidFill>
                  <a:srgbClr val="000000"/>
                </a:solidFill>
                <a:latin typeface="Calibri"/>
                <a:ea typeface="Calibri"/>
                <a:cs typeface="Calibri"/>
                <a:sym typeface="Calibri"/>
              </a:rPr>
              <a:t>The data used by AI is stored and processed in enormous data </a:t>
            </a:r>
            <a:r>
              <a:rPr lang="en-US" sz="1100" b="0" i="0" u="none" strike="noStrike" cap="none" dirty="0" err="1">
                <a:solidFill>
                  <a:srgbClr val="000000"/>
                </a:solidFill>
                <a:latin typeface="Calibri"/>
                <a:ea typeface="Calibri"/>
                <a:cs typeface="Calibri"/>
                <a:sym typeface="Calibri"/>
              </a:rPr>
              <a:t>centres</a:t>
            </a:r>
            <a:r>
              <a:rPr lang="en-US" sz="1100" b="0" i="0" u="none" strike="noStrike" cap="none" dirty="0">
                <a:solidFill>
                  <a:srgbClr val="000000"/>
                </a:solidFill>
                <a:latin typeface="Calibri"/>
                <a:ea typeface="Calibri"/>
                <a:cs typeface="Calibri"/>
                <a:sym typeface="Calibri"/>
              </a:rPr>
              <a:t>, each made up of millions of servers and computers.: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“In 202</a:t>
            </a:r>
            <a:r>
              <a:rPr lang="en-US" sz="1100" b="0" dirty="0">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4</a:t>
            </a: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data </a:t>
            </a:r>
            <a:r>
              <a:rPr lang="en-US" sz="1100" b="0" i="0" u="none" strike="noStrike" cap="none" dirty="0" err="1">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centres</a:t>
            </a: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accounted for </a:t>
            </a:r>
            <a:r>
              <a:rPr lang="en-US" sz="1100" b="0" dirty="0">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22</a:t>
            </a: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 of Irish energy consumption</a:t>
            </a: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That’s going to grow as our use of AI increases and more data </a:t>
            </a:r>
            <a:r>
              <a:rPr lang="en-US" sz="1100" b="0" i="0" u="none" strike="noStrike" cap="none" dirty="0" err="1">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centres</a:t>
            </a: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are built.”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Calibri"/>
                <a:ea typeface="Calibri"/>
                <a:cs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Calibri"/>
                <a:ea typeface="Calibri"/>
                <a:cs typeface="Calibri"/>
                <a:sym typeface="Calibri"/>
              </a:rPr>
              <a:t>“As the servers require cooling, it is estimated that ChatGPT uses half a </a:t>
            </a:r>
            <a:r>
              <a:rPr lang="en-US" sz="1100" b="0" i="0" u="none" strike="noStrike" cap="none" dirty="0" err="1">
                <a:solidFill>
                  <a:srgbClr val="000000"/>
                </a:solidFill>
                <a:latin typeface="Calibri"/>
                <a:ea typeface="Calibri"/>
                <a:cs typeface="Calibri"/>
                <a:sym typeface="Calibri"/>
              </a:rPr>
              <a:t>litre</a:t>
            </a:r>
            <a:r>
              <a:rPr lang="en-US" sz="1100" b="0" i="0" u="none" strike="noStrike" cap="none" dirty="0">
                <a:solidFill>
                  <a:srgbClr val="000000"/>
                </a:solidFill>
                <a:latin typeface="Calibri"/>
                <a:ea typeface="Calibri"/>
                <a:cs typeface="Calibri"/>
                <a:sym typeface="Calibri"/>
              </a:rPr>
              <a:t> of water for every 5 to 50 prompts it answers!”</a:t>
            </a:r>
            <a:br>
              <a:rPr lang="en-US" sz="1100" b="0" i="0" u="none" strike="noStrike" cap="none" dirty="0">
                <a:solidFill>
                  <a:srgbClr val="000000"/>
                </a:solidFill>
                <a:latin typeface="Calibri"/>
                <a:ea typeface="Calibri"/>
                <a:cs typeface="Calibri"/>
                <a:sym typeface="Calibri"/>
              </a:rPr>
            </a:br>
            <a:endParaRPr lang="en-US" sz="1100" b="0" i="0" u="none" strike="noStrike" cap="none" dirty="0">
              <a:solidFill>
                <a:srgbClr val="000000"/>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Calibri"/>
                <a:ea typeface="Calibri"/>
                <a:cs typeface="Calibri"/>
                <a:sym typeface="Calibri"/>
              </a:rPr>
              <a:t>“Minerals and metals used to manufacture the servers are mostly found in developing countries, but their extraction is destructive to the environment and dangerous to the local population.”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latin typeface="Calibri"/>
                <a:ea typeface="Calibri"/>
                <a:cs typeface="Calibri"/>
                <a:sym typeface="Calibri"/>
              </a:rPr>
              <a:t>“This poses major ethical questions like ‘</a:t>
            </a:r>
            <a:r>
              <a:rPr lang="en-IE" dirty="0"/>
              <a:t>Can we justify the expansion of AI in the middle of a climate crisis?”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IE" dirty="0"/>
              <a:t>”And can we better leverage the potential of AI to build smarter power grids, optimise renewable energy, and model climate solutions faster than ever?"</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dirty="0">
                <a:solidFill>
                  <a:schemeClr val="dk1"/>
                </a:solidFill>
              </a:rPr>
              <a:t>Script:</a:t>
            </a:r>
            <a:br>
              <a:rPr lang="en-IE" dirty="0">
                <a:solidFill>
                  <a:schemeClr val="dk1"/>
                </a:solidFill>
              </a:rPr>
            </a:br>
            <a:r>
              <a:rPr lang="en-IE" dirty="0">
                <a:solidFill>
                  <a:schemeClr val="dk1"/>
                </a:solidFill>
              </a:rPr>
              <a:t>"To wrap up today's session, let’s reflect on four big questions that will shape how technology impacts our society over the coming years."</a:t>
            </a:r>
          </a:p>
          <a:p>
            <a:pPr marL="0" lvl="0" indent="0" algn="l" rtl="0">
              <a:lnSpc>
                <a:spcPct val="115000"/>
              </a:lnSpc>
              <a:spcBef>
                <a:spcPts val="0"/>
              </a:spcBef>
              <a:spcAft>
                <a:spcPts val="0"/>
              </a:spcAft>
              <a:buClr>
                <a:schemeClr val="dk1"/>
              </a:buClr>
              <a:buSzPts val="1100"/>
              <a:buFont typeface="Arial"/>
              <a:buNone/>
            </a:pPr>
            <a:endParaRPr lang="en-IE"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IE" dirty="0">
                <a:solidFill>
                  <a:schemeClr val="dk1"/>
                </a:solidFill>
              </a:rPr>
              <a:t>"First: Who is accountable when AI goes wrong? If a self-driving car crashes or an AI misdiagnoses a patient, who takes the blame: the developer, the company, or the user?"</a:t>
            </a:r>
          </a:p>
          <a:p>
            <a:pPr marL="0" lvl="0" indent="0" algn="l" rtl="0">
              <a:lnSpc>
                <a:spcPct val="115000"/>
              </a:lnSpc>
              <a:spcBef>
                <a:spcPts val="0"/>
              </a:spcBef>
              <a:spcAft>
                <a:spcPts val="0"/>
              </a:spcAft>
              <a:buClr>
                <a:schemeClr val="dk1"/>
              </a:buClr>
              <a:buSzPts val="1100"/>
              <a:buFont typeface="Arial"/>
              <a:buNone/>
            </a:pPr>
            <a:endParaRPr lang="en-IE"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IE" dirty="0">
                <a:solidFill>
                  <a:schemeClr val="dk1"/>
                </a:solidFill>
              </a:rPr>
              <a:t>"Second: Should AI follow human rules? Humans rely on empathy, common sense, and gut feelings to make decisions. Can we program a machine to have a conscience, or does AI need a completely different set of rules?"</a:t>
            </a:r>
          </a:p>
          <a:p>
            <a:pPr marL="0" lvl="0" indent="0" algn="l" rtl="0">
              <a:lnSpc>
                <a:spcPct val="115000"/>
              </a:lnSpc>
              <a:spcBef>
                <a:spcPts val="0"/>
              </a:spcBef>
              <a:spcAft>
                <a:spcPts val="0"/>
              </a:spcAft>
              <a:buClr>
                <a:schemeClr val="dk1"/>
              </a:buClr>
              <a:buSzPts val="1100"/>
              <a:buFont typeface="Arial"/>
              <a:buNone/>
            </a:pPr>
            <a:endParaRPr lang="en-IE"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IE" dirty="0">
                <a:solidFill>
                  <a:schemeClr val="dk1"/>
                </a:solidFill>
              </a:rPr>
              <a:t>"Third: Are the trade-offs worth it? We love the convenience of instant translations, personalised recommendations, and automated tools, but how much privacy, environmental impact, or job security are we willing to give up for that convenience?”</a:t>
            </a:r>
          </a:p>
          <a:p>
            <a:pPr marL="0" lvl="0" indent="0" algn="l" rtl="0">
              <a:lnSpc>
                <a:spcPct val="115000"/>
              </a:lnSpc>
              <a:spcBef>
                <a:spcPts val="0"/>
              </a:spcBef>
              <a:spcAft>
                <a:spcPts val="0"/>
              </a:spcAft>
              <a:buClr>
                <a:schemeClr val="dk1"/>
              </a:buClr>
              <a:buSzPts val="1100"/>
              <a:buFont typeface="Arial"/>
              <a:buNone/>
            </a:pPr>
            <a:endParaRPr lang="en-IE"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IE" dirty="0">
                <a:solidFill>
                  <a:schemeClr val="dk1"/>
                </a:solidFill>
              </a:rPr>
              <a:t>"Finally: What power do we actually have? As citizens and future tech users, how can we shape the way AI is regulated and used, rather than just letting tech companies decide for us?"</a:t>
            </a:r>
            <a:endParaRPr dirty="0">
              <a:solidFill>
                <a:schemeClr val="dk1"/>
              </a:solidFill>
            </a:endParaRPr>
          </a:p>
        </p:txBody>
      </p:sp>
      <p:sp>
        <p:nvSpPr>
          <p:cNvPr id="493" name="Google Shape;49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r>
              <a:rPr lang="en-IE" dirty="0"/>
              <a:t>“It’s clear that AI is one of the most powerful tools humanity has ever created. It offers massive potential to help us tackle some of our biggest global challenges, from accelerating medical discoveries to revolutionising personalised learning...”</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“But extraordinary power comes with complex ethical questions. The developers and tech companies building these systems have a duty to design them responsibly, safely and fairly."</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"At the same time, the responsibility falls on us as users and consumers. How we choose to use AI matters just as much as how it’s built. Ultimately, our goal isn't to reject AI or accept it blindly; it's to balance its incredible benefits while actively managing its risks.”</a:t>
            </a:r>
            <a:endParaRPr dirty="0"/>
          </a:p>
        </p:txBody>
      </p:sp>
      <p:sp>
        <p:nvSpPr>
          <p:cNvPr id="504" name="Google Shape;50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C9246401-E57D-4FB8-8436-E9B5C8594B6F}"/>
            </a:ext>
          </a:extLst>
        </p:cNvPr>
        <p:cNvGrpSpPr/>
        <p:nvPr/>
      </p:nvGrpSpPr>
      <p:grpSpPr>
        <a:xfrm>
          <a:off x="0" y="0"/>
          <a:ext cx="0" cy="0"/>
          <a:chOff x="0" y="0"/>
          <a:chExt cx="0" cy="0"/>
        </a:xfrm>
      </p:grpSpPr>
      <p:sp>
        <p:nvSpPr>
          <p:cNvPr id="223" name="Google Shape;223;g35f7d15afe0_2_60:notes">
            <a:extLst>
              <a:ext uri="{FF2B5EF4-FFF2-40B4-BE49-F238E27FC236}">
                <a16:creationId xmlns:a16="http://schemas.microsoft.com/office/drawing/2014/main" id="{C261437F-76E5-466C-3E81-E9B149CE9F3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None/>
            </a:pPr>
            <a:r>
              <a:rPr lang="en-IE" b="0" dirty="0"/>
              <a:t>Script:</a:t>
            </a:r>
          </a:p>
          <a:p>
            <a:pPr marL="0" marR="0" lvl="0" indent="0" algn="l" rtl="0">
              <a:lnSpc>
                <a:spcPct val="100000"/>
              </a:lnSpc>
              <a:spcBef>
                <a:spcPts val="0"/>
              </a:spcBef>
              <a:spcAft>
                <a:spcPts val="0"/>
              </a:spcAft>
              <a:buClr>
                <a:schemeClr val="dk1"/>
              </a:buClr>
              <a:buSzPts val="1200"/>
              <a:buNone/>
            </a:pPr>
            <a:endParaRPr lang="en-IE" b="0" dirty="0"/>
          </a:p>
          <a:p>
            <a:pPr marL="0" marR="0" lvl="0" indent="0" algn="l" rtl="0">
              <a:lnSpc>
                <a:spcPct val="100000"/>
              </a:lnSpc>
              <a:spcBef>
                <a:spcPts val="0"/>
              </a:spcBef>
              <a:spcAft>
                <a:spcPts val="0"/>
              </a:spcAft>
              <a:buClr>
                <a:schemeClr val="dk1"/>
              </a:buClr>
              <a:buSzPts val="1200"/>
              <a:buNone/>
            </a:pPr>
            <a:r>
              <a:rPr lang="en-IE" b="0" dirty="0"/>
              <a:t>“AI literacy is not just about knowing how to type a quick prompt into a tool. True AI literacy means understanding how these systems work, where their limits lie, and critically, recognising the ethical choices built into them."</a:t>
            </a:r>
          </a:p>
          <a:p>
            <a:pPr marL="0" marR="0" lvl="0" indent="0" algn="l" rtl="0">
              <a:lnSpc>
                <a:spcPct val="100000"/>
              </a:lnSpc>
              <a:spcBef>
                <a:spcPts val="0"/>
              </a:spcBef>
              <a:spcAft>
                <a:spcPts val="0"/>
              </a:spcAft>
              <a:buClr>
                <a:schemeClr val="dk1"/>
              </a:buClr>
              <a:buSzPts val="1200"/>
              <a:buNone/>
            </a:pPr>
            <a:endParaRPr lang="en-IE" b="0" dirty="0"/>
          </a:p>
          <a:p>
            <a:pPr marL="0" marR="0" lvl="0" indent="0" algn="l" rtl="0">
              <a:lnSpc>
                <a:spcPct val="100000"/>
              </a:lnSpc>
              <a:spcBef>
                <a:spcPts val="0"/>
              </a:spcBef>
              <a:spcAft>
                <a:spcPts val="0"/>
              </a:spcAft>
              <a:buClr>
                <a:schemeClr val="dk1"/>
              </a:buClr>
              <a:buSzPts val="1200"/>
              <a:buNone/>
            </a:pPr>
            <a:r>
              <a:rPr lang="en-IE" b="0" dirty="0"/>
              <a:t>"Hopefully, after today's session, you feel better informed and more confident in what it means to use AI ethically and responsibly.”</a:t>
            </a:r>
            <a:br>
              <a:rPr lang="en-IE" b="0" dirty="0"/>
            </a:br>
            <a:br>
              <a:rPr lang="en-IE" dirty="0"/>
            </a:br>
            <a:r>
              <a:rPr lang="en-IE" dirty="0"/>
              <a:t>”Nobody has perfect AI literacy, but today you have enhanced yours. Well done!”</a:t>
            </a:r>
          </a:p>
          <a:p>
            <a:pPr marL="0" marR="0" lvl="0" indent="0" algn="l" rtl="0">
              <a:lnSpc>
                <a:spcPct val="100000"/>
              </a:lnSpc>
              <a:spcBef>
                <a:spcPts val="0"/>
              </a:spcBef>
              <a:spcAft>
                <a:spcPts val="0"/>
              </a:spcAft>
              <a:buClr>
                <a:schemeClr val="dk1"/>
              </a:buClr>
              <a:buSzPts val="1200"/>
              <a:buNone/>
            </a:pPr>
            <a:endParaRPr lang="en-IE" dirty="0"/>
          </a:p>
          <a:p>
            <a:pPr marL="0" marR="0" lvl="0" indent="0" algn="l" rtl="0">
              <a:lnSpc>
                <a:spcPct val="100000"/>
              </a:lnSpc>
              <a:spcBef>
                <a:spcPts val="0"/>
              </a:spcBef>
              <a:spcAft>
                <a:spcPts val="0"/>
              </a:spcAft>
              <a:buClr>
                <a:schemeClr val="dk1"/>
              </a:buClr>
              <a:buSzPts val="1200"/>
              <a:buNone/>
            </a:pPr>
            <a:r>
              <a:rPr lang="en-IE" dirty="0"/>
              <a:t>(Tell students that they’ll learn more in subsequent modules, if you plan to do them – see the web link for resources)</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24" name="Google Shape;224;g35f7d15afe0_2_60:notes">
            <a:extLst>
              <a:ext uri="{FF2B5EF4-FFF2-40B4-BE49-F238E27FC236}">
                <a16:creationId xmlns:a16="http://schemas.microsoft.com/office/drawing/2014/main" id="{13B456C8-2CA6-6EFB-8E46-60DDF41CEBF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518141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958ED-9447-041F-326A-B6E8489EE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58A36-4094-E351-9A85-4C54AC6E530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9FD5A19-FACC-D764-CC49-296B4FA1FA8A}"/>
              </a:ext>
            </a:extLst>
          </p:cNvPr>
          <p:cNvSpPr>
            <a:spLocks noGrp="1"/>
          </p:cNvSpPr>
          <p:nvPr>
            <p:ph type="body" idx="1"/>
          </p:nvPr>
        </p:nvSpPr>
        <p:spPr/>
        <p:txBody>
          <a:bodyPr/>
          <a:lstStyle/>
          <a:p>
            <a:pPr marL="158750" indent="0">
              <a:buFontTx/>
              <a:buNone/>
            </a:pPr>
            <a:r>
              <a:rPr lang="en-US" dirty="0"/>
              <a:t>Script:</a:t>
            </a:r>
            <a:br>
              <a:rPr lang="en-US" dirty="0"/>
            </a:br>
            <a:r>
              <a:rPr lang="en-US" dirty="0"/>
              <a:t>"Today we’re setting a strong foundation for AI, moving past the hype to look at real-world applications, ethics, and personal impact."</a:t>
            </a:r>
          </a:p>
          <a:p>
            <a:pPr marL="158750" indent="0">
              <a:buFontTx/>
              <a:buNone/>
            </a:pPr>
            <a:r>
              <a:rPr lang="en-US" dirty="0"/>
              <a:t>“You will be able to:</a:t>
            </a:r>
            <a:br>
              <a:rPr lang="en-US" dirty="0"/>
            </a:br>
            <a:r>
              <a:rPr lang="en-US" dirty="0"/>
              <a:t>Define AI simply and give examples of where it’s used today</a:t>
            </a:r>
          </a:p>
          <a:p>
            <a:pPr marL="158750" indent="0">
              <a:buFontTx/>
              <a:buNone/>
            </a:pPr>
            <a:r>
              <a:rPr lang="en-US" dirty="0"/>
              <a:t>Address crucial ethical considerations around data privacy, bias, and responsible design</a:t>
            </a:r>
          </a:p>
          <a:p>
            <a:pPr marL="158750" indent="0">
              <a:buFontTx/>
              <a:buNone/>
            </a:pPr>
            <a:r>
              <a:rPr lang="en-US" dirty="0"/>
              <a:t>Reflect on how AI actively influences our daily routines and societal structures.</a:t>
            </a:r>
          </a:p>
          <a:p>
            <a:pPr marL="158750" indent="0">
              <a:buFontTx/>
              <a:buNone/>
            </a:pPr>
            <a:r>
              <a:rPr lang="en-US" dirty="0"/>
              <a:t>”Let’s start with our first objective: defining AI."</a:t>
            </a:r>
          </a:p>
          <a:p>
            <a:pPr marL="158750" indent="0">
              <a:buFontTx/>
              <a:buNone/>
            </a:pPr>
            <a:endParaRPr lang="en-US" dirty="0"/>
          </a:p>
        </p:txBody>
      </p:sp>
      <p:sp>
        <p:nvSpPr>
          <p:cNvPr id="4" name="Slide Number Placeholder 3">
            <a:extLst>
              <a:ext uri="{FF2B5EF4-FFF2-40B4-BE49-F238E27FC236}">
                <a16:creationId xmlns:a16="http://schemas.microsoft.com/office/drawing/2014/main" id="{458A716E-BD94-B7ED-F44D-DAD98902A68B}"/>
              </a:ext>
            </a:extLst>
          </p:cNvPr>
          <p:cNvSpPr>
            <a:spLocks noGrp="1"/>
          </p:cNvSpPr>
          <p:nvPr>
            <p:ph type="sldNum" sz="quarter" idx="5"/>
          </p:nvPr>
        </p:nvSpPr>
        <p:spPr/>
        <p:txBody>
          <a:bodyPr/>
          <a:lstStyle/>
          <a:p>
            <a:fld id="{6D94FB56-E90D-DD42-905D-CFB533F77791}" type="slidenum">
              <a:rPr lang="en-US" smtClean="0"/>
              <a:t>3</a:t>
            </a:fld>
            <a:endParaRPr lang="en-US"/>
          </a:p>
        </p:txBody>
      </p:sp>
    </p:spTree>
    <p:extLst>
      <p:ext uri="{BB962C8B-B14F-4D97-AF65-F5344CB8AC3E}">
        <p14:creationId xmlns:p14="http://schemas.microsoft.com/office/powerpoint/2010/main" val="1462299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FontTx/>
              <a:buNone/>
            </a:pPr>
            <a:r>
              <a:rPr lang="en-IE" b="0" dirty="0"/>
              <a:t>(This’ll be a recap for students who’ve already taken another module)</a:t>
            </a:r>
            <a:br>
              <a:rPr lang="en-IE" b="0" dirty="0"/>
            </a:br>
            <a:endParaRPr lang="en-IE" b="0" dirty="0"/>
          </a:p>
          <a:p>
            <a:pPr marL="158750" indent="0">
              <a:buFontTx/>
              <a:buNone/>
            </a:pPr>
            <a:r>
              <a:rPr lang="en-IE" b="0" dirty="0"/>
              <a:t>Script:</a:t>
            </a:r>
            <a:br>
              <a:rPr lang="en-IE" dirty="0"/>
            </a:br>
            <a:r>
              <a:rPr lang="en-IE" dirty="0"/>
              <a:t>“How might we define AI?”</a:t>
            </a:r>
          </a:p>
          <a:p>
            <a:pPr marL="158750" indent="0">
              <a:buFontTx/>
              <a:buNone/>
            </a:pPr>
            <a:r>
              <a:rPr lang="en-IE" dirty="0"/>
              <a:t>“AI refers to technologies designed to carry out tasks that normally require human intelligence.”</a:t>
            </a:r>
          </a:p>
          <a:p>
            <a:pPr marL="158750" indent="0">
              <a:buFontTx/>
              <a:buNone/>
            </a:pPr>
            <a:r>
              <a:rPr lang="en-IE" dirty="0"/>
              <a:t>“Things like recognising images, understanding language, or solving problems.”</a:t>
            </a:r>
          </a:p>
          <a:p>
            <a:endParaRPr lang="en-US" dirty="0"/>
          </a:p>
        </p:txBody>
      </p:sp>
      <p:sp>
        <p:nvSpPr>
          <p:cNvPr id="4" name="Slide Number Placeholder 3"/>
          <p:cNvSpPr>
            <a:spLocks noGrp="1"/>
          </p:cNvSpPr>
          <p:nvPr>
            <p:ph type="sldNum" sz="quarter" idx="5"/>
          </p:nvPr>
        </p:nvSpPr>
        <p:spPr/>
        <p:txBody>
          <a:bodyPr/>
          <a:lstStyle/>
          <a:p>
            <a:fld id="{6D94FB56-E90D-DD42-905D-CFB533F77791}" type="slidenum">
              <a:rPr lang="en-US" smtClean="0"/>
              <a:t>4</a:t>
            </a:fld>
            <a:endParaRPr lang="en-US"/>
          </a:p>
        </p:txBody>
      </p:sp>
    </p:spTree>
    <p:extLst>
      <p:ext uri="{BB962C8B-B14F-4D97-AF65-F5344CB8AC3E}">
        <p14:creationId xmlns:p14="http://schemas.microsoft.com/office/powerpoint/2010/main" val="227818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Activity:</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“Watch this short video from the University of Toronto, which introduces us to 3 key ethical concerns relating to AI development and use.”</a:t>
            </a:r>
          </a:p>
          <a:p>
            <a:pPr marL="0" lvl="0" indent="0" algn="l" rtl="0">
              <a:lnSpc>
                <a:spcPct val="100000"/>
              </a:lnSpc>
              <a:spcBef>
                <a:spcPts val="0"/>
              </a:spcBef>
              <a:spcAft>
                <a:spcPts val="0"/>
              </a:spcAft>
              <a:buSzPts val="1100"/>
              <a:buNone/>
            </a:pPr>
            <a:r>
              <a:rPr lang="en-IE" dirty="0"/>
              <a:t>”Note the 3 key concerns”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(Click to launch the video on YouTube)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(The concerns are: What is AI used for?, who has access to AI?, and AI doesn’t share our values (thereby potentially amplifying bias)) </a:t>
            </a:r>
            <a:endParaRPr dirty="0"/>
          </a:p>
        </p:txBody>
      </p:sp>
      <p:sp>
        <p:nvSpPr>
          <p:cNvPr id="240" name="Google Shape;24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FontTx/>
              <a:buNone/>
            </a:pPr>
            <a:r>
              <a:rPr lang="en-IE" dirty="0"/>
              <a:t>Activity (Pair &amp; Share):</a:t>
            </a:r>
          </a:p>
          <a:p>
            <a:pPr marL="0" lvl="0" indent="0" algn="l" rtl="0">
              <a:lnSpc>
                <a:spcPct val="100000"/>
              </a:lnSpc>
              <a:spcBef>
                <a:spcPts val="0"/>
              </a:spcBef>
              <a:spcAft>
                <a:spcPts val="0"/>
              </a:spcAft>
              <a:buSzPts val="1100"/>
              <a:buFontTx/>
              <a:buNone/>
            </a:pPr>
            <a:endParaRPr lang="en-IE" dirty="0"/>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IE" dirty="0"/>
              <a:t>"Before we talk about AI, let's step back and look at the core concept: ethics. Take 30 seconds to write down three words that define 'ethics' for you." </a:t>
            </a:r>
            <a:r>
              <a:rPr lang="en-IE" i="1" dirty="0"/>
              <a:t>(Pause 30 secs)</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IE" i="1" dirty="0"/>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IE" dirty="0"/>
              <a:t>"Now, turn to the person next to you. Compare your words and agree on your pair's definitive top three." </a:t>
            </a:r>
            <a:r>
              <a:rPr lang="en-IE" i="1" dirty="0"/>
              <a:t>(Allow 60-90 secs)</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IE" i="1" dirty="0"/>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IE" dirty="0"/>
              <a:t>"Let's bring it back. Who wants to share their pair's three words so we can build our definition on the board?” </a:t>
            </a:r>
            <a:r>
              <a:rPr lang="en-IE" i="1" dirty="0"/>
              <a:t>(Take 3-4 responses and bring together to form a loose definition)</a:t>
            </a:r>
          </a:p>
          <a:p>
            <a:pPr marL="0" lvl="0" indent="0" algn="l" rtl="0">
              <a:lnSpc>
                <a:spcPct val="100000"/>
              </a:lnSpc>
              <a:spcBef>
                <a:spcPts val="0"/>
              </a:spcBef>
              <a:spcAft>
                <a:spcPts val="0"/>
              </a:spcAft>
              <a:buSzPts val="1100"/>
              <a:buFontTx/>
              <a:buNone/>
            </a:pPr>
            <a:endParaRPr lang="en-IE" dirty="0"/>
          </a:p>
        </p:txBody>
      </p:sp>
      <p:sp>
        <p:nvSpPr>
          <p:cNvPr id="251" name="Google Shape;25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7974d3ec2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“Ethicists define ‘ethics’ as our understanding of what is right and wrong, and the rules that individuals and society should follow”.</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“Does that reflect the meaning you suggested?”</a:t>
            </a:r>
          </a:p>
        </p:txBody>
      </p:sp>
      <p:sp>
        <p:nvSpPr>
          <p:cNvPr id="262" name="Google Shape;262;g27974d3ec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7974d3ec21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“Ethics isn't just about what technology can do, but what it should do."</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“AI ethics refers to the moral principles and values that should guide the development and use of artificial intelligence systems.”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“AI systems should be designed and used in a way that benefits society and follows ethical principles” </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“Issues like fairness, transparency, privacy and safety are important ethical considerations.”</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“Fairness means ensuring AI treats everyone equitably without repeating or worsening human biases.”</a:t>
            </a:r>
          </a:p>
          <a:p>
            <a:pPr marL="0" lvl="0" indent="0" algn="l" rtl="0">
              <a:lnSpc>
                <a:spcPct val="100000"/>
              </a:lnSpc>
              <a:spcBef>
                <a:spcPts val="0"/>
              </a:spcBef>
              <a:spcAft>
                <a:spcPts val="0"/>
              </a:spcAft>
              <a:buSzPts val="1100"/>
              <a:buNone/>
            </a:pPr>
            <a:r>
              <a:rPr lang="en-IE" dirty="0"/>
              <a:t>”Transparency means knowing how an AI arrives at its answers or decisions.”</a:t>
            </a:r>
          </a:p>
          <a:p>
            <a:pPr marL="0" lvl="0" indent="0" algn="l" rtl="0">
              <a:lnSpc>
                <a:spcPct val="100000"/>
              </a:lnSpc>
              <a:spcBef>
                <a:spcPts val="0"/>
              </a:spcBef>
              <a:spcAft>
                <a:spcPts val="0"/>
              </a:spcAft>
              <a:buSzPts val="1100"/>
              <a:buNone/>
            </a:pPr>
            <a:r>
              <a:rPr lang="en-IE" dirty="0"/>
              <a:t>“Privacy and safety mean safeguarding personal data and ensuring systems are secure before deployment.”</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"Ask yourselves: Can you think of a tool with AI that you use daily where privacy or fairness might be an issue?"</a:t>
            </a:r>
          </a:p>
          <a:p>
            <a:pPr marL="0" lvl="0" indent="0" algn="l" rtl="0">
              <a:lnSpc>
                <a:spcPct val="100000"/>
              </a:lnSpc>
              <a:spcBef>
                <a:spcPts val="0"/>
              </a:spcBef>
              <a:spcAft>
                <a:spcPts val="0"/>
              </a:spcAft>
              <a:buSzPts val="1100"/>
              <a:buNone/>
            </a:pPr>
            <a:endParaRPr lang="en-IE" dirty="0"/>
          </a:p>
        </p:txBody>
      </p:sp>
      <p:sp>
        <p:nvSpPr>
          <p:cNvPr id="273" name="Google Shape;273;g27974d3ec2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dirty="0"/>
              <a:t>Script:</a:t>
            </a:r>
            <a:br>
              <a:rPr lang="en-IE" dirty="0"/>
            </a:br>
            <a:r>
              <a:rPr lang="en-IE" dirty="0"/>
              <a:t>“These news stories show AI ethics is already playing out in real time.”</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“You see judges using ChatGPT, raising big questions about accountability and fairness.”</a:t>
            </a:r>
            <a:br>
              <a:rPr lang="en-IE" dirty="0"/>
            </a:br>
            <a:r>
              <a:rPr lang="en-IE" dirty="0"/>
              <a:t>“Concern about AI making choices without human oversight.”</a:t>
            </a:r>
          </a:p>
          <a:p>
            <a:pPr marL="0" lvl="0" indent="0" algn="l" rtl="0">
              <a:lnSpc>
                <a:spcPct val="100000"/>
              </a:lnSpc>
              <a:spcBef>
                <a:spcPts val="0"/>
              </a:spcBef>
              <a:spcAft>
                <a:spcPts val="0"/>
              </a:spcAft>
              <a:buSzPts val="1100"/>
              <a:buNone/>
            </a:pPr>
            <a:r>
              <a:rPr lang="en-IE" dirty="0"/>
              <a:t>“And serious worry that AI music and art threaten artists' livelihoods, copyright, and originality.”</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Class Prompt</a:t>
            </a:r>
            <a:r>
              <a:rPr lang="en-IE" dirty="0">
                <a:sym typeface="Wingdings" pitchFamily="2" charset="2"/>
              </a:rPr>
              <a:t>:</a:t>
            </a:r>
            <a:br>
              <a:rPr lang="en-IE" dirty="0"/>
            </a:br>
            <a:r>
              <a:rPr lang="en-IE" dirty="0"/>
              <a:t>"These are just three examples. What other AI controversies or ethical debates have you seen online or in the news?” (</a:t>
            </a:r>
            <a:r>
              <a:rPr lang="en-IE" i="1" dirty="0"/>
              <a:t>Give 30 secs and invite responses</a:t>
            </a:r>
            <a:r>
              <a:rPr lang="en-IE" dirty="0"/>
              <a:t>)</a:t>
            </a:r>
          </a:p>
          <a:p>
            <a:pPr marL="0" lvl="0" indent="0" algn="l" rtl="0">
              <a:lnSpc>
                <a:spcPct val="100000"/>
              </a:lnSpc>
              <a:spcBef>
                <a:spcPts val="0"/>
              </a:spcBef>
              <a:spcAft>
                <a:spcPts val="0"/>
              </a:spcAft>
              <a:buSzPts val="1100"/>
              <a:buNone/>
            </a:pPr>
            <a:endParaRPr lang="en-IE" dirty="0"/>
          </a:p>
          <a:p>
            <a:pPr marL="0" lvl="0" indent="0" algn="l" rtl="0">
              <a:lnSpc>
                <a:spcPct val="100000"/>
              </a:lnSpc>
              <a:spcBef>
                <a:spcPts val="0"/>
              </a:spcBef>
              <a:spcAft>
                <a:spcPts val="0"/>
              </a:spcAft>
              <a:buSzPts val="1100"/>
              <a:buNone/>
            </a:pPr>
            <a:r>
              <a:rPr lang="en-IE" dirty="0"/>
              <a:t>Quick Teacher Prompts:</a:t>
            </a:r>
          </a:p>
          <a:p>
            <a:pPr marL="0" lvl="0" indent="0" algn="l" rtl="0">
              <a:lnSpc>
                <a:spcPct val="100000"/>
              </a:lnSpc>
              <a:spcBef>
                <a:spcPts val="0"/>
              </a:spcBef>
              <a:spcAft>
                <a:spcPts val="0"/>
              </a:spcAft>
              <a:buSzPts val="1100"/>
              <a:buNone/>
            </a:pPr>
            <a:r>
              <a:rPr lang="en-IE" dirty="0"/>
              <a:t>Deepfakes and voice cloning scams</a:t>
            </a:r>
          </a:p>
          <a:p>
            <a:pPr marL="0" lvl="0" indent="0" algn="l" rtl="0">
              <a:lnSpc>
                <a:spcPct val="100000"/>
              </a:lnSpc>
              <a:spcBef>
                <a:spcPts val="0"/>
              </a:spcBef>
              <a:spcAft>
                <a:spcPts val="0"/>
              </a:spcAft>
              <a:buSzPts val="1100"/>
              <a:buNone/>
            </a:pPr>
            <a:r>
              <a:rPr lang="en-IE" dirty="0"/>
              <a:t>Facial recognition and privacy</a:t>
            </a:r>
          </a:p>
          <a:p>
            <a:pPr marL="0" lvl="0" indent="0" algn="l" rtl="0">
              <a:lnSpc>
                <a:spcPct val="100000"/>
              </a:lnSpc>
              <a:spcBef>
                <a:spcPts val="0"/>
              </a:spcBef>
              <a:spcAft>
                <a:spcPts val="0"/>
              </a:spcAft>
              <a:buSzPts val="1100"/>
              <a:buNone/>
            </a:pPr>
            <a:r>
              <a:rPr lang="en-IE" dirty="0"/>
              <a:t>AI-generated homework and cheating</a:t>
            </a:r>
          </a:p>
          <a:p>
            <a:pPr marL="0" lvl="0" indent="0" algn="l" rtl="0">
              <a:lnSpc>
                <a:spcPct val="100000"/>
              </a:lnSpc>
              <a:spcBef>
                <a:spcPts val="0"/>
              </a:spcBef>
              <a:spcAft>
                <a:spcPts val="0"/>
              </a:spcAft>
              <a:buSzPts val="1100"/>
              <a:buNone/>
            </a:pPr>
            <a:r>
              <a:rPr lang="en-IE" dirty="0"/>
              <a:t>Environmental impacts of running massive AI data centres</a:t>
            </a:r>
          </a:p>
          <a:p>
            <a:pPr marL="0" lvl="0" indent="0" algn="l" rtl="0">
              <a:lnSpc>
                <a:spcPct val="100000"/>
              </a:lnSpc>
              <a:spcBef>
                <a:spcPts val="0"/>
              </a:spcBef>
              <a:spcAft>
                <a:spcPts val="0"/>
              </a:spcAft>
              <a:buSzPts val="1100"/>
              <a:buNone/>
            </a:pPr>
            <a:endParaRPr dirty="0"/>
          </a:p>
        </p:txBody>
      </p:sp>
      <p:sp>
        <p:nvSpPr>
          <p:cNvPr id="284" name="Google Shape;28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g28861bb079f_0_301"/>
          <p:cNvSpPr txBox="1">
            <a:spLocks noGrp="1"/>
          </p:cNvSpPr>
          <p:nvPr>
            <p:ph type="ctrTitle"/>
          </p:nvPr>
        </p:nvSpPr>
        <p:spPr>
          <a:xfrm>
            <a:off x="755373" y="1847020"/>
            <a:ext cx="6450600" cy="1422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g28861bb079f_0_301"/>
          <p:cNvSpPr txBox="1">
            <a:spLocks noGrp="1"/>
          </p:cNvSpPr>
          <p:nvPr>
            <p:ph type="subTitle" idx="1"/>
          </p:nvPr>
        </p:nvSpPr>
        <p:spPr>
          <a:xfrm>
            <a:off x="755372" y="3361841"/>
            <a:ext cx="64506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1" name="Google Shape;11;g28861bb079f_0_301"/>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pic>
        <p:nvPicPr>
          <p:cNvPr id="43" name="Google Shape;43;g28861bb079f_0_335"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44" name="Google Shape;44;g28861bb079f_0_335"/>
          <p:cNvSpPr txBox="1">
            <a:spLocks noGrp="1"/>
          </p:cNvSpPr>
          <p:nvPr>
            <p:ph type="title"/>
          </p:nvPr>
        </p:nvSpPr>
        <p:spPr>
          <a:xfrm>
            <a:off x="6095999" y="481806"/>
            <a:ext cx="56025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28861bb079f_0_335"/>
          <p:cNvSpPr txBox="1">
            <a:spLocks noGrp="1"/>
          </p:cNvSpPr>
          <p:nvPr>
            <p:ph type="body" idx="1"/>
          </p:nvPr>
        </p:nvSpPr>
        <p:spPr>
          <a:xfrm>
            <a:off x="838200" y="2176669"/>
            <a:ext cx="3783600" cy="4000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g28861bb079f_0_335"/>
          <p:cNvSpPr txBox="1">
            <a:spLocks noGrp="1"/>
          </p:cNvSpPr>
          <p:nvPr>
            <p:ph type="body" idx="2"/>
          </p:nvPr>
        </p:nvSpPr>
        <p:spPr>
          <a:xfrm>
            <a:off x="6095999" y="2176669"/>
            <a:ext cx="5602500" cy="4000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71"/>
        <p:cNvGrpSpPr/>
        <p:nvPr/>
      </p:nvGrpSpPr>
      <p:grpSpPr>
        <a:xfrm>
          <a:off x="0" y="0"/>
          <a:ext cx="0" cy="0"/>
          <a:chOff x="0" y="0"/>
          <a:chExt cx="0" cy="0"/>
        </a:xfrm>
      </p:grpSpPr>
      <p:pic>
        <p:nvPicPr>
          <p:cNvPr id="72" name="Google Shape;72;g35f7d15afe0_2_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3" name="Google Shape;73;g35f7d15afe0_2_4"/>
          <p:cNvSpPr txBox="1">
            <a:spLocks noGrp="1"/>
          </p:cNvSpPr>
          <p:nvPr>
            <p:ph type="subTitle" idx="1"/>
          </p:nvPr>
        </p:nvSpPr>
        <p:spPr>
          <a:xfrm>
            <a:off x="838200" y="3503395"/>
            <a:ext cx="8171405" cy="99371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GB"/>
              <a:t>Click to edit Master subtitle style</a:t>
            </a:r>
            <a:endParaRPr/>
          </a:p>
        </p:txBody>
      </p:sp>
      <p:sp>
        <p:nvSpPr>
          <p:cNvPr id="74" name="Google Shape;74;g35f7d15afe0_2_4"/>
          <p:cNvSpPr txBox="1">
            <a:spLocks noGrp="1"/>
          </p:cNvSpPr>
          <p:nvPr>
            <p:ph type="title"/>
          </p:nvPr>
        </p:nvSpPr>
        <p:spPr>
          <a:xfrm>
            <a:off x="838200" y="1956737"/>
            <a:ext cx="8171405" cy="144599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4400"/>
              <a:buFont typeface="Calibri"/>
              <a:buNone/>
              <a:defRPr sz="4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a:t>Click to edit Master title style</a:t>
            </a:r>
            <a:endParaRPr/>
          </a:p>
        </p:txBody>
      </p:sp>
      <p:pic>
        <p:nvPicPr>
          <p:cNvPr id="75" name="Google Shape;75;g35f7d15afe0_2_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40797" y="338655"/>
            <a:ext cx="1458547" cy="1279427"/>
          </a:xfrm>
          <a:prstGeom prst="rect">
            <a:avLst/>
          </a:prstGeom>
          <a:noFill/>
          <a:ln>
            <a:noFill/>
          </a:ln>
        </p:spPr>
      </p:pic>
      <p:pic>
        <p:nvPicPr>
          <p:cNvPr id="76" name="Google Shape;76;g35f7d15afe0_2_4" descr="A close-up of a sign&#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297012" y="415110"/>
            <a:ext cx="2913154" cy="1270135"/>
          </a:xfrm>
          <a:prstGeom prst="rect">
            <a:avLst/>
          </a:prstGeom>
          <a:noFill/>
          <a:ln>
            <a:noFill/>
          </a:ln>
        </p:spPr>
      </p:pic>
      <p:pic>
        <p:nvPicPr>
          <p:cNvPr id="77" name="Google Shape;77;g35f7d15afe0_2_4" descr="A white circle with blue letters&#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8166" y="5257624"/>
            <a:ext cx="8426917" cy="1261721"/>
          </a:xfrm>
          <a:prstGeom prst="rect">
            <a:avLst/>
          </a:prstGeom>
          <a:noFill/>
          <a:ln>
            <a:noFill/>
          </a:ln>
        </p:spPr>
      </p:pic>
    </p:spTree>
    <p:extLst>
      <p:ext uri="{BB962C8B-B14F-4D97-AF65-F5344CB8AC3E}">
        <p14:creationId xmlns:p14="http://schemas.microsoft.com/office/powerpoint/2010/main" val="2380317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92"/>
        <p:cNvGrpSpPr/>
        <p:nvPr/>
      </p:nvGrpSpPr>
      <p:grpSpPr>
        <a:xfrm>
          <a:off x="0" y="0"/>
          <a:ext cx="0" cy="0"/>
          <a:chOff x="0" y="0"/>
          <a:chExt cx="0" cy="0"/>
        </a:xfrm>
      </p:grpSpPr>
      <p:pic>
        <p:nvPicPr>
          <p:cNvPr id="93" name="Google Shape;93;p15" descr="Shap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94" name="Google Shape;94;p15"/>
          <p:cNvSpPr txBox="1">
            <a:spLocks noGrp="1"/>
          </p:cNvSpPr>
          <p:nvPr>
            <p:ph type="body" idx="1"/>
          </p:nvPr>
        </p:nvSpPr>
        <p:spPr>
          <a:xfrm>
            <a:off x="3412272" y="2176669"/>
            <a:ext cx="7961971" cy="400029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15"/>
          <p:cNvSpPr txBox="1">
            <a:spLocks noGrp="1"/>
          </p:cNvSpPr>
          <p:nvPr>
            <p:ph type="title"/>
          </p:nvPr>
        </p:nvSpPr>
        <p:spPr>
          <a:xfrm>
            <a:off x="381000" y="471516"/>
            <a:ext cx="7082481" cy="12251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6"/>
        <p:cNvGrpSpPr/>
        <p:nvPr/>
      </p:nvGrpSpPr>
      <p:grpSpPr>
        <a:xfrm>
          <a:off x="0" y="0"/>
          <a:ext cx="0" cy="0"/>
          <a:chOff x="0" y="0"/>
          <a:chExt cx="0" cy="0"/>
        </a:xfrm>
      </p:grpSpPr>
      <p:pic>
        <p:nvPicPr>
          <p:cNvPr id="97" name="Google Shape;97;p17" descr="Shape, rectangl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48341"/>
            <a:ext cx="12192000" cy="6858000"/>
          </a:xfrm>
          <a:prstGeom prst="rect">
            <a:avLst/>
          </a:prstGeom>
          <a:noFill/>
          <a:ln>
            <a:noFill/>
          </a:ln>
        </p:spPr>
      </p:pic>
      <p:sp>
        <p:nvSpPr>
          <p:cNvPr id="98" name="Google Shape;98;p17"/>
          <p:cNvSpPr txBox="1">
            <a:spLocks noGrp="1"/>
          </p:cNvSpPr>
          <p:nvPr>
            <p:ph type="title"/>
          </p:nvPr>
        </p:nvSpPr>
        <p:spPr>
          <a:xfrm>
            <a:off x="381000" y="493863"/>
            <a:ext cx="10094843" cy="12251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99"/>
        <p:cNvGrpSpPr/>
        <p:nvPr/>
      </p:nvGrpSpPr>
      <p:grpSpPr>
        <a:xfrm>
          <a:off x="0" y="0"/>
          <a:ext cx="0" cy="0"/>
          <a:chOff x="0" y="0"/>
          <a:chExt cx="0" cy="0"/>
        </a:xfrm>
      </p:grpSpPr>
      <p:pic>
        <p:nvPicPr>
          <p:cNvPr id="100" name="Google Shape;100;p16"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943600" y="-27710"/>
            <a:ext cx="6276110" cy="6954982"/>
          </a:xfrm>
          <a:prstGeom prst="rect">
            <a:avLst/>
          </a:prstGeom>
          <a:noFill/>
          <a:ln>
            <a:noFill/>
          </a:ln>
        </p:spPr>
      </p:pic>
      <p:pic>
        <p:nvPicPr>
          <p:cNvPr id="101" name="Google Shape;101;p16" descr="Shape, rectang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370688"/>
            <a:ext cx="12192000" cy="6858000"/>
          </a:xfrm>
          <a:prstGeom prst="rect">
            <a:avLst/>
          </a:prstGeom>
          <a:noFill/>
          <a:ln>
            <a:noFill/>
          </a:ln>
        </p:spPr>
      </p:pic>
      <p:sp>
        <p:nvSpPr>
          <p:cNvPr id="102" name="Google Shape;102;p16"/>
          <p:cNvSpPr txBox="1">
            <a:spLocks noGrp="1"/>
          </p:cNvSpPr>
          <p:nvPr>
            <p:ph type="title"/>
          </p:nvPr>
        </p:nvSpPr>
        <p:spPr>
          <a:xfrm>
            <a:off x="381000" y="471516"/>
            <a:ext cx="10094843" cy="12251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6"/>
          <p:cNvSpPr txBox="1">
            <a:spLocks noGrp="1"/>
          </p:cNvSpPr>
          <p:nvPr>
            <p:ph type="body" idx="1"/>
          </p:nvPr>
        </p:nvSpPr>
        <p:spPr>
          <a:xfrm>
            <a:off x="838200" y="2242457"/>
            <a:ext cx="4343400" cy="393450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6"/>
          <p:cNvSpPr txBox="1">
            <a:spLocks noGrp="1"/>
          </p:cNvSpPr>
          <p:nvPr>
            <p:ph type="body" idx="2"/>
          </p:nvPr>
        </p:nvSpPr>
        <p:spPr>
          <a:xfrm>
            <a:off x="6466114" y="2242457"/>
            <a:ext cx="5232242" cy="393450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5"/>
        <p:cNvGrpSpPr/>
        <p:nvPr/>
      </p:nvGrpSpPr>
      <p:grpSpPr>
        <a:xfrm>
          <a:off x="0" y="0"/>
          <a:ext cx="0" cy="0"/>
          <a:chOff x="0" y="0"/>
          <a:chExt cx="0" cy="0"/>
        </a:xfrm>
      </p:grpSpPr>
      <p:pic>
        <p:nvPicPr>
          <p:cNvPr id="106" name="Google Shape;106;p12" descr="A screenshot of a computer&#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107" name="Google Shape;107;p12"/>
          <p:cNvSpPr txBox="1">
            <a:spLocks noGrp="1"/>
          </p:cNvSpPr>
          <p:nvPr>
            <p:ph type="ctrTitle"/>
          </p:nvPr>
        </p:nvSpPr>
        <p:spPr>
          <a:xfrm>
            <a:off x="755373" y="1847020"/>
            <a:ext cx="6450496" cy="142274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2"/>
          <p:cNvSpPr txBox="1">
            <a:spLocks noGrp="1"/>
          </p:cNvSpPr>
          <p:nvPr>
            <p:ph type="subTitle" idx="1"/>
          </p:nvPr>
        </p:nvSpPr>
        <p:spPr>
          <a:xfrm>
            <a:off x="755372" y="3361841"/>
            <a:ext cx="6450497"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9"/>
        <p:cNvGrpSpPr/>
        <p:nvPr/>
      </p:nvGrpSpPr>
      <p:grpSpPr>
        <a:xfrm>
          <a:off x="0" y="0"/>
          <a:ext cx="0" cy="0"/>
          <a:chOff x="0" y="0"/>
          <a:chExt cx="0" cy="0"/>
        </a:xfrm>
      </p:grpSpPr>
      <p:pic>
        <p:nvPicPr>
          <p:cNvPr id="110" name="Google Shape;110;p13"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111" name="Google Shape;111;p13"/>
          <p:cNvSpPr txBox="1">
            <a:spLocks noGrp="1"/>
          </p:cNvSpPr>
          <p:nvPr>
            <p:ph type="body" idx="1"/>
          </p:nvPr>
        </p:nvSpPr>
        <p:spPr>
          <a:xfrm>
            <a:off x="838200" y="1968500"/>
            <a:ext cx="10515600" cy="432220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13"/>
          <p:cNvSpPr txBox="1">
            <a:spLocks noGrp="1"/>
          </p:cNvSpPr>
          <p:nvPr>
            <p:ph type="title"/>
          </p:nvPr>
        </p:nvSpPr>
        <p:spPr>
          <a:xfrm>
            <a:off x="838200" y="575782"/>
            <a:ext cx="6629400" cy="105617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13"/>
        <p:cNvGrpSpPr/>
        <p:nvPr/>
      </p:nvGrpSpPr>
      <p:grpSpPr>
        <a:xfrm>
          <a:off x="0" y="0"/>
          <a:ext cx="0" cy="0"/>
          <a:chOff x="0" y="0"/>
          <a:chExt cx="0" cy="0"/>
        </a:xfrm>
      </p:grpSpPr>
      <p:pic>
        <p:nvPicPr>
          <p:cNvPr id="114" name="Google Shape;114;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5" name="Google Shape;115;p14"/>
          <p:cNvSpPr txBox="1">
            <a:spLocks noGrp="1"/>
          </p:cNvSpPr>
          <p:nvPr>
            <p:ph type="body" idx="1"/>
          </p:nvPr>
        </p:nvSpPr>
        <p:spPr>
          <a:xfrm>
            <a:off x="3412272" y="2176669"/>
            <a:ext cx="7961971" cy="400029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6"/>
        <p:cNvGrpSpPr/>
        <p:nvPr/>
      </p:nvGrpSpPr>
      <p:grpSpPr>
        <a:xfrm>
          <a:off x="0" y="0"/>
          <a:ext cx="0" cy="0"/>
          <a:chOff x="0" y="0"/>
          <a:chExt cx="0" cy="0"/>
        </a:xfrm>
      </p:grpSpPr>
      <p:pic>
        <p:nvPicPr>
          <p:cNvPr id="117" name="Google Shape;117;p18"/>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losing Slide">
  <p:cSld name="1_Closing Slide">
    <p:spTree>
      <p:nvGrpSpPr>
        <p:cNvPr id="1" name="Shape 11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12"/>
        <p:cNvGrpSpPr/>
        <p:nvPr/>
      </p:nvGrpSpPr>
      <p:grpSpPr>
        <a:xfrm>
          <a:off x="0" y="0"/>
          <a:ext cx="0" cy="0"/>
          <a:chOff x="0" y="0"/>
          <a:chExt cx="0" cy="0"/>
        </a:xfrm>
      </p:grpSpPr>
      <p:sp>
        <p:nvSpPr>
          <p:cNvPr id="13" name="Google Shape;13;g28861bb079f_0_305"/>
          <p:cNvSpPr txBox="1">
            <a:spLocks noGrp="1"/>
          </p:cNvSpPr>
          <p:nvPr>
            <p:ph type="ctrTitle"/>
          </p:nvPr>
        </p:nvSpPr>
        <p:spPr>
          <a:xfrm>
            <a:off x="693380" y="2327470"/>
            <a:ext cx="6450600" cy="1422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g28861bb079f_0_305"/>
          <p:cNvSpPr txBox="1">
            <a:spLocks noGrp="1"/>
          </p:cNvSpPr>
          <p:nvPr>
            <p:ph type="subTitle" idx="1"/>
          </p:nvPr>
        </p:nvSpPr>
        <p:spPr>
          <a:xfrm>
            <a:off x="693379" y="3981776"/>
            <a:ext cx="6450600" cy="9468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5" name="Google Shape;15;g28861bb079f_0_305" descr="Graphical user interface, application, websit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9"/>
        <p:cNvGrpSpPr/>
        <p:nvPr/>
      </p:nvGrpSpPr>
      <p:grpSpPr>
        <a:xfrm>
          <a:off x="0" y="0"/>
          <a:ext cx="0" cy="0"/>
          <a:chOff x="0" y="0"/>
          <a:chExt cx="0" cy="0"/>
        </a:xfrm>
      </p:grpSpPr>
      <p:pic>
        <p:nvPicPr>
          <p:cNvPr id="120" name="Google Shape;120;p21"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121" name="Google Shape;121;p21"/>
          <p:cNvSpPr txBox="1">
            <a:spLocks noGrp="1"/>
          </p:cNvSpPr>
          <p:nvPr>
            <p:ph type="title"/>
          </p:nvPr>
        </p:nvSpPr>
        <p:spPr>
          <a:xfrm>
            <a:off x="6095999" y="481806"/>
            <a:ext cx="560235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1"/>
          <p:cNvSpPr txBox="1">
            <a:spLocks noGrp="1"/>
          </p:cNvSpPr>
          <p:nvPr>
            <p:ph type="body" idx="1"/>
          </p:nvPr>
        </p:nvSpPr>
        <p:spPr>
          <a:xfrm>
            <a:off x="838200" y="2176669"/>
            <a:ext cx="3783496" cy="400029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21"/>
          <p:cNvSpPr txBox="1">
            <a:spLocks noGrp="1"/>
          </p:cNvSpPr>
          <p:nvPr>
            <p:ph type="body" idx="2"/>
          </p:nvPr>
        </p:nvSpPr>
        <p:spPr>
          <a:xfrm>
            <a:off x="6095999" y="2176669"/>
            <a:ext cx="5602357" cy="400029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wo Content 1">
  <p:cSld name="1_Two Content_1">
    <p:spTree>
      <p:nvGrpSpPr>
        <p:cNvPr id="1" name="Shape 124"/>
        <p:cNvGrpSpPr/>
        <p:nvPr/>
      </p:nvGrpSpPr>
      <p:grpSpPr>
        <a:xfrm>
          <a:off x="0" y="0"/>
          <a:ext cx="0" cy="0"/>
          <a:chOff x="0" y="0"/>
          <a:chExt cx="0" cy="0"/>
        </a:xfrm>
      </p:grpSpPr>
      <p:pic>
        <p:nvPicPr>
          <p:cNvPr id="125" name="Google Shape;125;geb20be45a5_0_14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9397" y="-95043"/>
            <a:ext cx="5113606" cy="6990751"/>
          </a:xfrm>
          <a:prstGeom prst="rect">
            <a:avLst/>
          </a:prstGeom>
          <a:noFill/>
          <a:ln>
            <a:noFill/>
          </a:ln>
        </p:spPr>
      </p:pic>
      <p:pic>
        <p:nvPicPr>
          <p:cNvPr id="126" name="Google Shape;126;geb20be45a5_0_145" descr="Shap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105" y="296875"/>
            <a:ext cx="12289105" cy="1523337"/>
          </a:xfrm>
          <a:prstGeom prst="rect">
            <a:avLst/>
          </a:prstGeom>
          <a:noFill/>
          <a:ln>
            <a:noFill/>
          </a:ln>
        </p:spPr>
      </p:pic>
      <p:sp>
        <p:nvSpPr>
          <p:cNvPr id="127" name="Google Shape;127;geb20be45a5_0_145"/>
          <p:cNvSpPr txBox="1">
            <a:spLocks noGrp="1"/>
          </p:cNvSpPr>
          <p:nvPr>
            <p:ph type="body" idx="1"/>
          </p:nvPr>
        </p:nvSpPr>
        <p:spPr>
          <a:xfrm>
            <a:off x="5240741" y="2069587"/>
            <a:ext cx="60909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8" name="Google Shape;128;geb20be45a5_0_145"/>
          <p:cNvSpPr txBox="1">
            <a:spLocks noGrp="1"/>
          </p:cNvSpPr>
          <p:nvPr>
            <p:ph type="title"/>
          </p:nvPr>
        </p:nvSpPr>
        <p:spPr>
          <a:xfrm>
            <a:off x="838200" y="395761"/>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000"/>
              <a:buFont typeface="Calibri"/>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geb20be45a5_0_145"/>
          <p:cNvSpPr txBox="1">
            <a:spLocks noGrp="1"/>
          </p:cNvSpPr>
          <p:nvPr>
            <p:ph type="body" idx="2"/>
          </p:nvPr>
        </p:nvSpPr>
        <p:spPr>
          <a:xfrm>
            <a:off x="838199" y="2096861"/>
            <a:ext cx="3829200" cy="435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9250" algn="l">
              <a:lnSpc>
                <a:spcPct val="90000"/>
              </a:lnSpc>
              <a:spcBef>
                <a:spcPts val="500"/>
              </a:spcBef>
              <a:spcAft>
                <a:spcPts val="0"/>
              </a:spcAft>
              <a:buClr>
                <a:schemeClr val="lt1"/>
              </a:buClr>
              <a:buSzPts val="1900"/>
              <a:buChar char="•"/>
              <a:defRPr>
                <a:solidFill>
                  <a:schemeClr val="lt1"/>
                </a:solidFill>
              </a:defRPr>
            </a:lvl4pPr>
            <a:lvl5pPr marL="2286000" lvl="4" indent="-349250" algn="l">
              <a:lnSpc>
                <a:spcPct val="90000"/>
              </a:lnSpc>
              <a:spcBef>
                <a:spcPts val="500"/>
              </a:spcBef>
              <a:spcAft>
                <a:spcPts val="0"/>
              </a:spcAft>
              <a:buClr>
                <a:schemeClr val="lt1"/>
              </a:buClr>
              <a:buSzPts val="1900"/>
              <a:buChar char="•"/>
              <a:defRPr>
                <a:solidFill>
                  <a:schemeClr val="lt1"/>
                </a:solidFil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34"/>
        <p:cNvGrpSpPr/>
        <p:nvPr/>
      </p:nvGrpSpPr>
      <p:grpSpPr>
        <a:xfrm>
          <a:off x="0" y="0"/>
          <a:ext cx="0" cy="0"/>
          <a:chOff x="0" y="0"/>
          <a:chExt cx="0" cy="0"/>
        </a:xfrm>
      </p:grpSpPr>
      <p:pic>
        <p:nvPicPr>
          <p:cNvPr id="135" name="Google Shape;135;g144af8bc722_0_118"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943600" y="-27710"/>
            <a:ext cx="6276119" cy="6954986"/>
          </a:xfrm>
          <a:prstGeom prst="rect">
            <a:avLst/>
          </a:prstGeom>
          <a:noFill/>
          <a:ln>
            <a:noFill/>
          </a:ln>
        </p:spPr>
      </p:pic>
      <p:pic>
        <p:nvPicPr>
          <p:cNvPr id="136" name="Google Shape;136;g144af8bc722_0_118" descr="Shape, rectang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370688"/>
            <a:ext cx="12192000" cy="6858001"/>
          </a:xfrm>
          <a:prstGeom prst="rect">
            <a:avLst/>
          </a:prstGeom>
          <a:noFill/>
          <a:ln>
            <a:noFill/>
          </a:ln>
        </p:spPr>
      </p:pic>
      <p:sp>
        <p:nvSpPr>
          <p:cNvPr id="137" name="Google Shape;137;g144af8bc722_0_118"/>
          <p:cNvSpPr txBox="1">
            <a:spLocks noGrp="1"/>
          </p:cNvSpPr>
          <p:nvPr>
            <p:ph type="title"/>
          </p:nvPr>
        </p:nvSpPr>
        <p:spPr>
          <a:xfrm>
            <a:off x="381000" y="471516"/>
            <a:ext cx="10094700" cy="122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8" name="Google Shape;138;g144af8bc722_0_118"/>
          <p:cNvSpPr txBox="1">
            <a:spLocks noGrp="1"/>
          </p:cNvSpPr>
          <p:nvPr>
            <p:ph type="body" idx="1"/>
          </p:nvPr>
        </p:nvSpPr>
        <p:spPr>
          <a:xfrm>
            <a:off x="838200" y="2242457"/>
            <a:ext cx="4343700" cy="3934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9250" algn="l">
              <a:lnSpc>
                <a:spcPct val="90000"/>
              </a:lnSpc>
              <a:spcBef>
                <a:spcPts val="500"/>
              </a:spcBef>
              <a:spcAft>
                <a:spcPts val="0"/>
              </a:spcAft>
              <a:buClr>
                <a:schemeClr val="dk1"/>
              </a:buClr>
              <a:buSzPts val="1900"/>
              <a:buChar char="•"/>
              <a:defRPr>
                <a:solidFill>
                  <a:schemeClr val="dk1"/>
                </a:solidFill>
              </a:defRPr>
            </a:lvl4pPr>
            <a:lvl5pPr marL="2286000" lvl="4" indent="-349250" algn="l">
              <a:lnSpc>
                <a:spcPct val="90000"/>
              </a:lnSpc>
              <a:spcBef>
                <a:spcPts val="500"/>
              </a:spcBef>
              <a:spcAft>
                <a:spcPts val="0"/>
              </a:spcAft>
              <a:buClr>
                <a:schemeClr val="dk1"/>
              </a:buClr>
              <a:buSzPts val="1900"/>
              <a:buChar char="•"/>
              <a:defRPr>
                <a:solidFill>
                  <a:schemeClr val="dk1"/>
                </a:solidFil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9" name="Google Shape;139;g144af8bc722_0_118"/>
          <p:cNvSpPr txBox="1">
            <a:spLocks noGrp="1"/>
          </p:cNvSpPr>
          <p:nvPr>
            <p:ph type="body" idx="2"/>
          </p:nvPr>
        </p:nvSpPr>
        <p:spPr>
          <a:xfrm>
            <a:off x="6466114" y="2242457"/>
            <a:ext cx="5232300" cy="3934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9250" algn="l">
              <a:lnSpc>
                <a:spcPct val="90000"/>
              </a:lnSpc>
              <a:spcBef>
                <a:spcPts val="500"/>
              </a:spcBef>
              <a:spcAft>
                <a:spcPts val="0"/>
              </a:spcAft>
              <a:buClr>
                <a:schemeClr val="lt1"/>
              </a:buClr>
              <a:buSzPts val="1900"/>
              <a:buChar char="•"/>
              <a:defRPr>
                <a:solidFill>
                  <a:schemeClr val="lt1"/>
                </a:solidFill>
              </a:defRPr>
            </a:lvl4pPr>
            <a:lvl5pPr marL="2286000" lvl="4" indent="-349250" algn="l">
              <a:lnSpc>
                <a:spcPct val="90000"/>
              </a:lnSpc>
              <a:spcBef>
                <a:spcPts val="500"/>
              </a:spcBef>
              <a:spcAft>
                <a:spcPts val="0"/>
              </a:spcAft>
              <a:buClr>
                <a:schemeClr val="lt1"/>
              </a:buClr>
              <a:buSzPts val="1900"/>
              <a:buChar char="•"/>
              <a:defRPr>
                <a:solidFill>
                  <a:schemeClr val="lt1"/>
                </a:solidFil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140"/>
        <p:cNvGrpSpPr/>
        <p:nvPr/>
      </p:nvGrpSpPr>
      <p:grpSpPr>
        <a:xfrm>
          <a:off x="0" y="0"/>
          <a:ext cx="0" cy="0"/>
          <a:chOff x="0" y="0"/>
          <a:chExt cx="0" cy="0"/>
        </a:xfrm>
      </p:grpSpPr>
      <p:pic>
        <p:nvPicPr>
          <p:cNvPr id="141" name="Google Shape;141;g144af8bc722_0_124" descr="Shap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1"/>
          </a:xfrm>
          <a:prstGeom prst="rect">
            <a:avLst/>
          </a:prstGeom>
          <a:noFill/>
          <a:ln>
            <a:noFill/>
          </a:ln>
        </p:spPr>
      </p:pic>
      <p:sp>
        <p:nvSpPr>
          <p:cNvPr id="142" name="Google Shape;142;g144af8bc722_0_124"/>
          <p:cNvSpPr txBox="1">
            <a:spLocks noGrp="1"/>
          </p:cNvSpPr>
          <p:nvPr>
            <p:ph type="body" idx="1"/>
          </p:nvPr>
        </p:nvSpPr>
        <p:spPr>
          <a:xfrm>
            <a:off x="3412272" y="2176669"/>
            <a:ext cx="7962000" cy="3999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9250" algn="l">
              <a:lnSpc>
                <a:spcPct val="90000"/>
              </a:lnSpc>
              <a:spcBef>
                <a:spcPts val="500"/>
              </a:spcBef>
              <a:spcAft>
                <a:spcPts val="0"/>
              </a:spcAft>
              <a:buClr>
                <a:schemeClr val="dk1"/>
              </a:buClr>
              <a:buSzPts val="1900"/>
              <a:buChar char="•"/>
              <a:defRPr>
                <a:solidFill>
                  <a:schemeClr val="dk1"/>
                </a:solidFill>
              </a:defRPr>
            </a:lvl4pPr>
            <a:lvl5pPr marL="2286000" lvl="4" indent="-349250" algn="l">
              <a:lnSpc>
                <a:spcPct val="90000"/>
              </a:lnSpc>
              <a:spcBef>
                <a:spcPts val="500"/>
              </a:spcBef>
              <a:spcAft>
                <a:spcPts val="0"/>
              </a:spcAft>
              <a:buClr>
                <a:schemeClr val="dk1"/>
              </a:buClr>
              <a:buSzPts val="1900"/>
              <a:buChar char="•"/>
              <a:defRPr>
                <a:solidFill>
                  <a:schemeClr val="dk1"/>
                </a:solidFil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3" name="Google Shape;143;g144af8bc722_0_124"/>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2"/>
        <p:cNvGrpSpPr/>
        <p:nvPr/>
      </p:nvGrpSpPr>
      <p:grpSpPr>
        <a:xfrm>
          <a:off x="0" y="0"/>
          <a:ext cx="0" cy="0"/>
          <a:chOff x="0" y="0"/>
          <a:chExt cx="0" cy="0"/>
        </a:xfrm>
      </p:grpSpPr>
      <p:sp>
        <p:nvSpPr>
          <p:cNvPr id="153" name="Google Shape;153;g144af8bc722_0_81"/>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54" name="Google Shape;154;g144af8bc722_0_8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5"/>
        <p:cNvGrpSpPr/>
        <p:nvPr/>
      </p:nvGrpSpPr>
      <p:grpSpPr>
        <a:xfrm>
          <a:off x="0" y="0"/>
          <a:ext cx="0" cy="0"/>
          <a:chOff x="0" y="0"/>
          <a:chExt cx="0" cy="0"/>
        </a:xfrm>
      </p:grpSpPr>
      <p:sp>
        <p:nvSpPr>
          <p:cNvPr id="156" name="Google Shape;156;g144af8bc722_0_8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57" name="Google Shape;157;g144af8bc722_0_8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58" name="Google Shape;158;g144af8bc722_0_8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9"/>
        <p:cNvGrpSpPr/>
        <p:nvPr/>
      </p:nvGrpSpPr>
      <p:grpSpPr>
        <a:xfrm>
          <a:off x="0" y="0"/>
          <a:ext cx="0" cy="0"/>
          <a:chOff x="0" y="0"/>
          <a:chExt cx="0" cy="0"/>
        </a:xfrm>
      </p:grpSpPr>
      <p:sp>
        <p:nvSpPr>
          <p:cNvPr id="160" name="Google Shape;160;g144af8bc722_0_8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61" name="Google Shape;161;g144af8bc722_0_88"/>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62" name="Google Shape;162;g144af8bc722_0_88"/>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63" name="Google Shape;163;g144af8bc722_0_8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4"/>
        <p:cNvGrpSpPr/>
        <p:nvPr/>
      </p:nvGrpSpPr>
      <p:grpSpPr>
        <a:xfrm>
          <a:off x="0" y="0"/>
          <a:ext cx="0" cy="0"/>
          <a:chOff x="0" y="0"/>
          <a:chExt cx="0" cy="0"/>
        </a:xfrm>
      </p:grpSpPr>
      <p:sp>
        <p:nvSpPr>
          <p:cNvPr id="165" name="Google Shape;165;g144af8bc722_0_9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66" name="Google Shape;166;g144af8bc722_0_9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7"/>
        <p:cNvGrpSpPr/>
        <p:nvPr/>
      </p:nvGrpSpPr>
      <p:grpSpPr>
        <a:xfrm>
          <a:off x="0" y="0"/>
          <a:ext cx="0" cy="0"/>
          <a:chOff x="0" y="0"/>
          <a:chExt cx="0" cy="0"/>
        </a:xfrm>
      </p:grpSpPr>
      <p:sp>
        <p:nvSpPr>
          <p:cNvPr id="168" name="Google Shape;168;g144af8bc722_0_96"/>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169" name="Google Shape;169;g144af8bc722_0_96"/>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70" name="Google Shape;170;g144af8bc722_0_9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1"/>
        <p:cNvGrpSpPr/>
        <p:nvPr/>
      </p:nvGrpSpPr>
      <p:grpSpPr>
        <a:xfrm>
          <a:off x="0" y="0"/>
          <a:ext cx="0" cy="0"/>
          <a:chOff x="0" y="0"/>
          <a:chExt cx="0" cy="0"/>
        </a:xfrm>
      </p:grpSpPr>
      <p:sp>
        <p:nvSpPr>
          <p:cNvPr id="172" name="Google Shape;172;g144af8bc722_0_100"/>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173" name="Google Shape;173;g144af8bc722_0_10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0"/>
        <p:cNvGrpSpPr/>
        <p:nvPr/>
      </p:nvGrpSpPr>
      <p:grpSpPr>
        <a:xfrm>
          <a:off x="0" y="0"/>
          <a:ext cx="0" cy="0"/>
          <a:chOff x="0" y="0"/>
          <a:chExt cx="0" cy="0"/>
        </a:xfrm>
      </p:grpSpPr>
      <p:pic>
        <p:nvPicPr>
          <p:cNvPr id="21" name="Google Shape;21;g28861bb079f_0_3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 name="Google Shape;22;g28861bb079f_0_313"/>
          <p:cNvSpPr txBox="1">
            <a:spLocks noGrp="1"/>
          </p:cNvSpPr>
          <p:nvPr>
            <p:ph type="body" idx="1"/>
          </p:nvPr>
        </p:nvSpPr>
        <p:spPr>
          <a:xfrm>
            <a:off x="3412272" y="2176669"/>
            <a:ext cx="7962000" cy="4000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4"/>
        <p:cNvGrpSpPr/>
        <p:nvPr/>
      </p:nvGrpSpPr>
      <p:grpSpPr>
        <a:xfrm>
          <a:off x="0" y="0"/>
          <a:ext cx="0" cy="0"/>
          <a:chOff x="0" y="0"/>
          <a:chExt cx="0" cy="0"/>
        </a:xfrm>
      </p:grpSpPr>
      <p:sp>
        <p:nvSpPr>
          <p:cNvPr id="175" name="Google Shape;175;g144af8bc722_0_103"/>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144af8bc722_0_103"/>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77" name="Google Shape;177;g144af8bc722_0_103"/>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78" name="Google Shape;178;g144af8bc722_0_103"/>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79" name="Google Shape;179;g144af8bc722_0_10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0"/>
        <p:cNvGrpSpPr/>
        <p:nvPr/>
      </p:nvGrpSpPr>
      <p:grpSpPr>
        <a:xfrm>
          <a:off x="0" y="0"/>
          <a:ext cx="0" cy="0"/>
          <a:chOff x="0" y="0"/>
          <a:chExt cx="0" cy="0"/>
        </a:xfrm>
      </p:grpSpPr>
      <p:sp>
        <p:nvSpPr>
          <p:cNvPr id="181" name="Google Shape;181;g144af8bc722_0_109"/>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182" name="Google Shape;182;g144af8bc722_0_10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3"/>
        <p:cNvGrpSpPr/>
        <p:nvPr/>
      </p:nvGrpSpPr>
      <p:grpSpPr>
        <a:xfrm>
          <a:off x="0" y="0"/>
          <a:ext cx="0" cy="0"/>
          <a:chOff x="0" y="0"/>
          <a:chExt cx="0" cy="0"/>
        </a:xfrm>
      </p:grpSpPr>
      <p:sp>
        <p:nvSpPr>
          <p:cNvPr id="184" name="Google Shape;184;g144af8bc722_0_112"/>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185" name="Google Shape;185;g144af8bc722_0_112"/>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186" name="Google Shape;186;g144af8bc722_0_11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7"/>
        <p:cNvGrpSpPr/>
        <p:nvPr/>
      </p:nvGrpSpPr>
      <p:grpSpPr>
        <a:xfrm>
          <a:off x="0" y="0"/>
          <a:ext cx="0" cy="0"/>
          <a:chOff x="0" y="0"/>
          <a:chExt cx="0" cy="0"/>
        </a:xfrm>
      </p:grpSpPr>
      <p:sp>
        <p:nvSpPr>
          <p:cNvPr id="188" name="Google Shape;188;g144af8bc722_0_11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23"/>
        <p:cNvGrpSpPr/>
        <p:nvPr/>
      </p:nvGrpSpPr>
      <p:grpSpPr>
        <a:xfrm>
          <a:off x="0" y="0"/>
          <a:ext cx="0" cy="0"/>
          <a:chOff x="0" y="0"/>
          <a:chExt cx="0" cy="0"/>
        </a:xfrm>
      </p:grpSpPr>
      <p:pic>
        <p:nvPicPr>
          <p:cNvPr id="24" name="Google Shape;24;g28861bb079f_0_316" descr="Shap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25" name="Google Shape;25;g28861bb079f_0_316"/>
          <p:cNvSpPr txBox="1">
            <a:spLocks noGrp="1"/>
          </p:cNvSpPr>
          <p:nvPr>
            <p:ph type="body" idx="1"/>
          </p:nvPr>
        </p:nvSpPr>
        <p:spPr>
          <a:xfrm>
            <a:off x="3412272" y="2176669"/>
            <a:ext cx="7962000" cy="4000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g28861bb079f_0_316"/>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7"/>
        <p:cNvGrpSpPr/>
        <p:nvPr/>
      </p:nvGrpSpPr>
      <p:grpSpPr>
        <a:xfrm>
          <a:off x="0" y="0"/>
          <a:ext cx="0" cy="0"/>
          <a:chOff x="0" y="0"/>
          <a:chExt cx="0" cy="0"/>
        </a:xfrm>
      </p:grpSpPr>
      <p:pic>
        <p:nvPicPr>
          <p:cNvPr id="28" name="Google Shape;28;g28861bb079f_0_320" descr="A picture containing graphical user interfac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943600" y="-27710"/>
            <a:ext cx="6276109" cy="6954983"/>
          </a:xfrm>
          <a:prstGeom prst="rect">
            <a:avLst/>
          </a:prstGeom>
          <a:noFill/>
          <a:ln>
            <a:noFill/>
          </a:ln>
        </p:spPr>
      </p:pic>
      <p:pic>
        <p:nvPicPr>
          <p:cNvPr id="29" name="Google Shape;29;g28861bb079f_0_320" descr="Shape, rectang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370688"/>
            <a:ext cx="12192000" cy="6858000"/>
          </a:xfrm>
          <a:prstGeom prst="rect">
            <a:avLst/>
          </a:prstGeom>
          <a:noFill/>
          <a:ln>
            <a:noFill/>
          </a:ln>
        </p:spPr>
      </p:pic>
      <p:sp>
        <p:nvSpPr>
          <p:cNvPr id="30" name="Google Shape;30;g28861bb079f_0_320"/>
          <p:cNvSpPr txBox="1">
            <a:spLocks noGrp="1"/>
          </p:cNvSpPr>
          <p:nvPr>
            <p:ph type="title"/>
          </p:nvPr>
        </p:nvSpPr>
        <p:spPr>
          <a:xfrm>
            <a:off x="381000" y="471516"/>
            <a:ext cx="10094700" cy="122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28861bb079f_0_320"/>
          <p:cNvSpPr txBox="1">
            <a:spLocks noGrp="1"/>
          </p:cNvSpPr>
          <p:nvPr>
            <p:ph type="body" idx="1"/>
          </p:nvPr>
        </p:nvSpPr>
        <p:spPr>
          <a:xfrm>
            <a:off x="838200" y="2242457"/>
            <a:ext cx="4343400" cy="3934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g28861bb079f_0_320"/>
          <p:cNvSpPr txBox="1">
            <a:spLocks noGrp="1"/>
          </p:cNvSpPr>
          <p:nvPr>
            <p:ph type="body" idx="2"/>
          </p:nvPr>
        </p:nvSpPr>
        <p:spPr>
          <a:xfrm>
            <a:off x="6466114" y="2242457"/>
            <a:ext cx="5232300" cy="3934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g28861bb079f_0_326" descr="Shape, rectangl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48341"/>
            <a:ext cx="12192000" cy="6858000"/>
          </a:xfrm>
          <a:prstGeom prst="rect">
            <a:avLst/>
          </a:prstGeom>
          <a:noFill/>
          <a:ln>
            <a:noFill/>
          </a:ln>
        </p:spPr>
      </p:pic>
      <p:sp>
        <p:nvSpPr>
          <p:cNvPr id="35" name="Google Shape;35;g28861bb079f_0_326"/>
          <p:cNvSpPr txBox="1">
            <a:spLocks noGrp="1"/>
          </p:cNvSpPr>
          <p:nvPr>
            <p:ph type="title"/>
          </p:nvPr>
        </p:nvSpPr>
        <p:spPr>
          <a:xfrm>
            <a:off x="381000" y="493863"/>
            <a:ext cx="10094700" cy="122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6"/>
        <p:cNvGrpSpPr/>
        <p:nvPr/>
      </p:nvGrpSpPr>
      <p:grpSpPr>
        <a:xfrm>
          <a:off x="0" y="0"/>
          <a:ext cx="0" cy="0"/>
          <a:chOff x="0" y="0"/>
          <a:chExt cx="0" cy="0"/>
        </a:xfrm>
      </p:grpSpPr>
      <p:pic>
        <p:nvPicPr>
          <p:cNvPr id="37" name="Google Shape;37;g28861bb079f_0_329"/>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Closing Slide">
  <p:cSld name="1_Closing Slide">
    <p:spTree>
      <p:nvGrpSpPr>
        <p:cNvPr id="1" name="Shape 38"/>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losing Slide">
  <p:cSld name="2_Closing Slide">
    <p:spTree>
      <p:nvGrpSpPr>
        <p:cNvPr id="1" name="Shape 39"/>
        <p:cNvGrpSpPr/>
        <p:nvPr/>
      </p:nvGrpSpPr>
      <p:grpSpPr>
        <a:xfrm>
          <a:off x="0" y="0"/>
          <a:ext cx="0" cy="0"/>
          <a:chOff x="0" y="0"/>
          <a:chExt cx="0" cy="0"/>
        </a:xfrm>
      </p:grpSpPr>
      <p:pic>
        <p:nvPicPr>
          <p:cNvPr id="40" name="Google Shape;40;g28861bb079f_0_33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g28861bb079f_0_332"/>
          <p:cNvSpPr txBox="1">
            <a:spLocks noGrp="1"/>
          </p:cNvSpPr>
          <p:nvPr>
            <p:ph type="body" idx="1"/>
          </p:nvPr>
        </p:nvSpPr>
        <p:spPr>
          <a:xfrm>
            <a:off x="508000" y="2241400"/>
            <a:ext cx="6616800" cy="40131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28861bb079f_0_2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g28861bb079f_0_29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9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30"/>
        <p:cNvGrpSpPr/>
        <p:nvPr/>
      </p:nvGrpSpPr>
      <p:grpSpPr>
        <a:xfrm>
          <a:off x="0" y="0"/>
          <a:ext cx="0" cy="0"/>
          <a:chOff x="0" y="0"/>
          <a:chExt cx="0" cy="0"/>
        </a:xfrm>
      </p:grpSpPr>
      <p:sp>
        <p:nvSpPr>
          <p:cNvPr id="131" name="Google Shape;131;g144af8bc722_0_7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132" name="Google Shape;132;g144af8bc722_0_73"/>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133" name="Google Shape;133;g144af8bc722_0_7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4.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creativecommons.org/licenses/by-nc-sa/4.0/" TargetMode="Externa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hyperlink" Target="https://creativecommons.org/licenses/by-nc-sa/4.0/" TargetMode="Externa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hyperlink" Target="https://creativecommons.org/licenses/by-nc-sa/4.0/"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2.png"/><Relationship Id="rId7" Type="http://schemas.openxmlformats.org/officeDocument/2006/relationships/hyperlink" Target="https://creativecommons.org/licenses/by-nc-sa/4.0/"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hyperlink" Target="https://creativecommons.org/licenses/by-nc-sa/4.0/" TargetMode="External"/><Relationship Id="rId5" Type="http://schemas.openxmlformats.org/officeDocument/2006/relationships/image" Target="../media/image47.jpg"/><Relationship Id="rId4" Type="http://schemas.openxmlformats.org/officeDocument/2006/relationships/hyperlink" Target="http://www.youtube.com/watch?v=Fn8jDanbf0c"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hyperlink" Target="https://creativecommons.org/licenses/by-nc-sa/4.0/" TargetMode="External"/><Relationship Id="rId5" Type="http://schemas.openxmlformats.org/officeDocument/2006/relationships/image" Target="../media/image49.jpg"/><Relationship Id="rId4" Type="http://schemas.openxmlformats.org/officeDocument/2006/relationships/hyperlink" Target="http://www.youtube.com/watch?v=Onm6Sb3Pb2Y"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19.xml"/><Relationship Id="rId1" Type="http://schemas.openxmlformats.org/officeDocument/2006/relationships/slideLayout" Target="../slideLayouts/slideLayout2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creativecommons.org/licenses/by-nc-sa/4.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22.xml"/><Relationship Id="rId6" Type="http://schemas.openxmlformats.org/officeDocument/2006/relationships/image" Target="../media/image22.png"/><Relationship Id="rId5" Type="http://schemas.openxmlformats.org/officeDocument/2006/relationships/hyperlink" Target="https://creativecommons.org/licenses/by-nc-sa/4.0/" TargetMode="Externa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22.xml"/><Relationship Id="rId5" Type="http://schemas.openxmlformats.org/officeDocument/2006/relationships/image" Target="../media/image22.png"/><Relationship Id="rId4" Type="http://schemas.openxmlformats.org/officeDocument/2006/relationships/hyperlink" Target="https://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2.xml"/><Relationship Id="rId1" Type="http://schemas.openxmlformats.org/officeDocument/2006/relationships/slideLayout" Target="../slideLayouts/slideLayout22.xml"/><Relationship Id="rId5" Type="http://schemas.openxmlformats.org/officeDocument/2006/relationships/image" Target="../media/image22.png"/><Relationship Id="rId4" Type="http://schemas.openxmlformats.org/officeDocument/2006/relationships/hyperlink" Target="https://creativecommons.org/licenses/by-nc-sa/4.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22.xml"/><Relationship Id="rId5" Type="http://schemas.openxmlformats.org/officeDocument/2006/relationships/image" Target="../media/image22.png"/><Relationship Id="rId4" Type="http://schemas.openxmlformats.org/officeDocument/2006/relationships/hyperlink" Target="https://creativecommons.org/licenses/by-nc-sa/4.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creativecommons.org/licenses/by-nc-sa/4.0/"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hyperlink" Target="https://creativecommons.org/licenses/by-nc-sa/4.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1LyacmzB1Og" TargetMode="External"/><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hyperlink" Target="https://creativecommons.org/licenses/by-nc-sa/4.0/" TargetMode="External"/><Relationship Id="rId4" Type="http://schemas.openxmlformats.org/officeDocument/2006/relationships/image" Target="../media/image27.jpg"/></Relationships>
</file>

<file path=ppt/slides/_rels/slide6.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24.png"/><Relationship Id="rId5" Type="http://schemas.openxmlformats.org/officeDocument/2006/relationships/image" Target="../media/image30.png"/><Relationship Id="rId10" Type="http://schemas.openxmlformats.org/officeDocument/2006/relationships/image" Target="../media/image22.png"/><Relationship Id="rId4" Type="http://schemas.openxmlformats.org/officeDocument/2006/relationships/image" Target="../media/image29.png"/><Relationship Id="rId9" Type="http://schemas.openxmlformats.org/officeDocument/2006/relationships/hyperlink" Target="https://creativecommons.org/licenses/by-nc-sa/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5f7d15afe0_2_60"/>
          <p:cNvSpPr txBox="1">
            <a:spLocks noGrp="1"/>
          </p:cNvSpPr>
          <p:nvPr>
            <p:ph type="subTitle" idx="1"/>
          </p:nvPr>
        </p:nvSpPr>
        <p:spPr>
          <a:xfrm>
            <a:off x="838200" y="3275645"/>
            <a:ext cx="8171400" cy="9936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lt1"/>
              </a:buClr>
              <a:buSzPts val="2400"/>
              <a:buNone/>
            </a:pPr>
            <a:r>
              <a:rPr lang="en-US" sz="2800" i="1" dirty="0">
                <a:latin typeface="Calibri" panose="020F0502020204030204" pitchFamily="34" charset="0"/>
                <a:cs typeface="Calibri" panose="020F0502020204030204" pitchFamily="34" charset="0"/>
              </a:rPr>
              <a:t>An AI in My Life Workshop</a:t>
            </a:r>
            <a:endParaRPr i="1" dirty="0">
              <a:latin typeface="Calibri" panose="020F0502020204030204" pitchFamily="34" charset="0"/>
              <a:cs typeface="Calibri" panose="020F0502020204030204" pitchFamily="34" charset="0"/>
            </a:endParaRPr>
          </a:p>
        </p:txBody>
      </p:sp>
      <p:sp>
        <p:nvSpPr>
          <p:cNvPr id="227" name="Google Shape;227;g35f7d15afe0_2_60"/>
          <p:cNvSpPr txBox="1">
            <a:spLocks noGrp="1"/>
          </p:cNvSpPr>
          <p:nvPr>
            <p:ph type="title"/>
          </p:nvPr>
        </p:nvSpPr>
        <p:spPr>
          <a:xfrm>
            <a:off x="838200" y="1728987"/>
            <a:ext cx="8171400" cy="14460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lt1"/>
              </a:buClr>
              <a:buSzPts val="4400"/>
              <a:buFont typeface="Calibri"/>
              <a:buNone/>
            </a:pPr>
            <a:r>
              <a:rPr lang="en-US" dirty="0">
                <a:latin typeface="Calibri" panose="020F0502020204030204" pitchFamily="34" charset="0"/>
                <a:cs typeface="Calibri" panose="020F0502020204030204" pitchFamily="34" charset="0"/>
              </a:rPr>
              <a:t>AI and Ethics</a:t>
            </a:r>
            <a:endParaRPr dirty="0">
              <a:latin typeface="Calibri" panose="020F0502020204030204" pitchFamily="34" charset="0"/>
              <a:cs typeface="Calibri" panose="020F0502020204030204" pitchFamily="34" charset="0"/>
            </a:endParaRPr>
          </a:p>
        </p:txBody>
      </p:sp>
      <p:pic>
        <p:nvPicPr>
          <p:cNvPr id="2" name="Google Shape;150;g27d80695a2f_2_40" descr="Icon&#10;&#10;Description automatically generated">
            <a:extLst>
              <a:ext uri="{FF2B5EF4-FFF2-40B4-BE49-F238E27FC236}">
                <a16:creationId xmlns:a16="http://schemas.microsoft.com/office/drawing/2014/main" id="{FDE01884-FAA7-2736-0B09-5A43B2D30E56}"/>
              </a:ext>
            </a:extLst>
          </p:cNvPr>
          <p:cNvPicPr preferRelativeResize="0"/>
          <p:nvPr/>
        </p:nvPicPr>
        <p:blipFill rotWithShape="1">
          <a:blip r:embed="rId3">
            <a:alphaModFix/>
          </a:blip>
          <a:srcRect/>
          <a:stretch/>
        </p:blipFill>
        <p:spPr>
          <a:xfrm>
            <a:off x="596900" y="334853"/>
            <a:ext cx="4826000" cy="1293476"/>
          </a:xfrm>
          <a:prstGeom prst="rect">
            <a:avLst/>
          </a:prstGeom>
          <a:noFill/>
          <a:ln>
            <a:noFill/>
          </a:ln>
          <a:effectLst>
            <a:glow rad="120733">
              <a:schemeClr val="accent1">
                <a:alpha val="40000"/>
              </a:schemeClr>
            </a:glow>
          </a:effectLst>
        </p:spPr>
      </p:pic>
      <p:pic>
        <p:nvPicPr>
          <p:cNvPr id="3" name="Picture 2">
            <a:extLst>
              <a:ext uri="{FF2B5EF4-FFF2-40B4-BE49-F238E27FC236}">
                <a16:creationId xmlns:a16="http://schemas.microsoft.com/office/drawing/2014/main" id="{D674CDC4-94D3-E678-CE64-3128C9B31C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56289" y="334853"/>
            <a:ext cx="3626457" cy="1293476"/>
          </a:xfrm>
          <a:prstGeom prst="rect">
            <a:avLst/>
          </a:prstGeom>
        </p:spPr>
      </p:pic>
      <p:sp>
        <p:nvSpPr>
          <p:cNvPr id="4" name="TextBox 3">
            <a:extLst>
              <a:ext uri="{FF2B5EF4-FFF2-40B4-BE49-F238E27FC236}">
                <a16:creationId xmlns:a16="http://schemas.microsoft.com/office/drawing/2014/main" id="{E53A8DD7-B71A-F6D2-20FC-B7974EADA0D3}"/>
              </a:ext>
            </a:extLst>
          </p:cNvPr>
          <p:cNvSpPr txBox="1"/>
          <p:nvPr/>
        </p:nvSpPr>
        <p:spPr>
          <a:xfrm>
            <a:off x="838200" y="4416357"/>
            <a:ext cx="5037306" cy="369332"/>
          </a:xfrm>
          <a:prstGeom prst="rect">
            <a:avLst/>
          </a:prstGeom>
          <a:noFill/>
        </p:spPr>
        <p:txBody>
          <a:bodyPr wrap="square" rtlCol="0">
            <a:spAutoFit/>
          </a:bodyPr>
          <a:lstStyle/>
          <a:p>
            <a:r>
              <a:rPr lang="en-US" dirty="0">
                <a:solidFill>
                  <a:srgbClr val="6CB5B8"/>
                </a:solidFill>
                <a:latin typeface="Calibri" panose="020F0502020204030204" pitchFamily="34" charset="0"/>
                <a:cs typeface="Calibri" panose="020F0502020204030204" pitchFamily="34" charset="0"/>
              </a:rPr>
              <a:t>Version 2.1, August 2026</a:t>
            </a:r>
          </a:p>
        </p:txBody>
      </p:sp>
    </p:spTree>
    <p:extLst>
      <p:ext uri="{BB962C8B-B14F-4D97-AF65-F5344CB8AC3E}">
        <p14:creationId xmlns:p14="http://schemas.microsoft.com/office/powerpoint/2010/main" val="1401475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27974d3ec21_0_12"/>
          <p:cNvSpPr txBox="1">
            <a:spLocks noGrp="1"/>
          </p:cNvSpPr>
          <p:nvPr>
            <p:ph type="body" idx="1"/>
          </p:nvPr>
        </p:nvSpPr>
        <p:spPr>
          <a:xfrm>
            <a:off x="3262825" y="2359325"/>
            <a:ext cx="7314900" cy="4000200"/>
          </a:xfrm>
          <a:prstGeom prst="rect">
            <a:avLst/>
          </a:prstGeom>
          <a:noFill/>
          <a:ln>
            <a:noFill/>
          </a:ln>
        </p:spPr>
        <p:txBody>
          <a:bodyPr spcFirstLastPara="1" wrap="square" lIns="91425" tIns="45700" rIns="91425" bIns="45700" anchor="t" anchorCtr="0">
            <a:noAutofit/>
          </a:bodyPr>
          <a:lstStyle/>
          <a:p>
            <a:pPr marL="457200" lvl="0" indent="-368300" algn="l" rtl="0">
              <a:lnSpc>
                <a:spcPct val="105000"/>
              </a:lnSpc>
              <a:spcBef>
                <a:spcPts val="0"/>
              </a:spcBef>
              <a:spcAft>
                <a:spcPts val="0"/>
              </a:spcAft>
              <a:buSzPts val="2200"/>
              <a:buChar char="•"/>
            </a:pPr>
            <a:r>
              <a:rPr lang="en-US" sz="2200" dirty="0"/>
              <a:t>AI has the </a:t>
            </a:r>
            <a:r>
              <a:rPr lang="en-US" sz="2200" b="1" dirty="0"/>
              <a:t>potential for immense impact</a:t>
            </a:r>
            <a:r>
              <a:rPr lang="en-US" sz="2200" dirty="0"/>
              <a:t>, both positive and negative. </a:t>
            </a:r>
            <a:endParaRPr sz="2200" dirty="0"/>
          </a:p>
          <a:p>
            <a:pPr marL="0" lvl="0" indent="0" algn="l" rtl="0">
              <a:lnSpc>
                <a:spcPct val="105000"/>
              </a:lnSpc>
              <a:spcBef>
                <a:spcPts val="0"/>
              </a:spcBef>
              <a:spcAft>
                <a:spcPts val="0"/>
              </a:spcAft>
              <a:buClr>
                <a:schemeClr val="dk1"/>
              </a:buClr>
              <a:buSzPts val="523"/>
              <a:buFont typeface="Arial"/>
              <a:buNone/>
            </a:pPr>
            <a:endParaRPr sz="2200" dirty="0"/>
          </a:p>
          <a:p>
            <a:pPr marL="457200" lvl="0" indent="-368300" algn="l" rtl="0">
              <a:lnSpc>
                <a:spcPct val="105000"/>
              </a:lnSpc>
              <a:spcBef>
                <a:spcPts val="0"/>
              </a:spcBef>
              <a:spcAft>
                <a:spcPts val="0"/>
              </a:spcAft>
              <a:buSzPts val="2200"/>
              <a:buChar char="•"/>
            </a:pPr>
            <a:r>
              <a:rPr lang="en-US" sz="2200" dirty="0"/>
              <a:t>AI systems are increasingly being </a:t>
            </a:r>
            <a:r>
              <a:rPr lang="en-US" sz="2200" b="1" dirty="0"/>
              <a:t>entrusted with high-stakes decisions</a:t>
            </a:r>
            <a:r>
              <a:rPr lang="en-US" sz="2200" dirty="0"/>
              <a:t> that affect human lives and society. </a:t>
            </a:r>
            <a:endParaRPr sz="2200" dirty="0"/>
          </a:p>
          <a:p>
            <a:pPr marL="0" lvl="0" indent="0" algn="l" rtl="0">
              <a:lnSpc>
                <a:spcPct val="105000"/>
              </a:lnSpc>
              <a:spcBef>
                <a:spcPts val="0"/>
              </a:spcBef>
              <a:spcAft>
                <a:spcPts val="0"/>
              </a:spcAft>
              <a:buClr>
                <a:schemeClr val="dk1"/>
              </a:buClr>
              <a:buSzPts val="523"/>
              <a:buFont typeface="Arial"/>
              <a:buNone/>
            </a:pPr>
            <a:endParaRPr sz="2200" dirty="0"/>
          </a:p>
          <a:p>
            <a:pPr marL="457200" lvl="0" indent="-368300" algn="l" rtl="0">
              <a:lnSpc>
                <a:spcPct val="105000"/>
              </a:lnSpc>
              <a:spcBef>
                <a:spcPts val="0"/>
              </a:spcBef>
              <a:spcAft>
                <a:spcPts val="0"/>
              </a:spcAft>
              <a:buSzPts val="2200"/>
              <a:buChar char="•"/>
            </a:pPr>
            <a:r>
              <a:rPr lang="en-US" sz="2200" dirty="0"/>
              <a:t>AI learns from data, which can </a:t>
            </a:r>
            <a:r>
              <a:rPr lang="en-US" sz="2200" b="1" dirty="0"/>
              <a:t>encode human biases and prejudices</a:t>
            </a:r>
            <a:r>
              <a:rPr lang="en-US" sz="2200" dirty="0"/>
              <a:t>. Unethical applications could automate or worsen injustice.</a:t>
            </a:r>
            <a:endParaRPr sz="2200" dirty="0"/>
          </a:p>
          <a:p>
            <a:pPr marL="0" lvl="0" indent="0" algn="l" rtl="0">
              <a:lnSpc>
                <a:spcPct val="105000"/>
              </a:lnSpc>
              <a:spcBef>
                <a:spcPts val="0"/>
              </a:spcBef>
              <a:spcAft>
                <a:spcPts val="0"/>
              </a:spcAft>
              <a:buClr>
                <a:schemeClr val="dk1"/>
              </a:buClr>
              <a:buSzPts val="523"/>
              <a:buFont typeface="Arial"/>
              <a:buNone/>
            </a:pPr>
            <a:endParaRPr sz="1200" dirty="0"/>
          </a:p>
          <a:p>
            <a:pPr marL="457200" lvl="0" indent="0" algn="l" rtl="0">
              <a:lnSpc>
                <a:spcPct val="105000"/>
              </a:lnSpc>
              <a:spcBef>
                <a:spcPts val="0"/>
              </a:spcBef>
              <a:spcAft>
                <a:spcPts val="0"/>
              </a:spcAft>
              <a:buSzPts val="2800"/>
              <a:buNone/>
            </a:pPr>
            <a:endParaRPr sz="2000" dirty="0"/>
          </a:p>
          <a:p>
            <a:pPr marL="0" lvl="0" indent="0" algn="l" rtl="0">
              <a:lnSpc>
                <a:spcPct val="105000"/>
              </a:lnSpc>
              <a:spcBef>
                <a:spcPts val="0"/>
              </a:spcBef>
              <a:spcAft>
                <a:spcPts val="0"/>
              </a:spcAft>
              <a:buClr>
                <a:schemeClr val="dk1"/>
              </a:buClr>
              <a:buSzPts val="523"/>
              <a:buFont typeface="Arial"/>
              <a:buNone/>
            </a:pPr>
            <a:endParaRPr sz="814" i="1" dirty="0"/>
          </a:p>
          <a:p>
            <a:pPr marL="0" lvl="0" indent="0" algn="ctr" rtl="0">
              <a:lnSpc>
                <a:spcPct val="105000"/>
              </a:lnSpc>
              <a:spcBef>
                <a:spcPts val="0"/>
              </a:spcBef>
              <a:spcAft>
                <a:spcPts val="0"/>
              </a:spcAft>
              <a:buClr>
                <a:schemeClr val="dk1"/>
              </a:buClr>
              <a:buSzPts val="523"/>
              <a:buFont typeface="Arial"/>
              <a:buNone/>
            </a:pPr>
            <a:endParaRPr sz="2215" i="1" dirty="0"/>
          </a:p>
          <a:p>
            <a:pPr marL="228600" lvl="0" indent="-50800" algn="l" rtl="0">
              <a:lnSpc>
                <a:spcPct val="80000"/>
              </a:lnSpc>
              <a:spcBef>
                <a:spcPts val="1000"/>
              </a:spcBef>
              <a:spcAft>
                <a:spcPts val="0"/>
              </a:spcAft>
              <a:buClr>
                <a:schemeClr val="dk1"/>
              </a:buClr>
              <a:buSzPts val="1330"/>
              <a:buNone/>
            </a:pPr>
            <a:endParaRPr sz="100" dirty="0"/>
          </a:p>
        </p:txBody>
      </p:sp>
      <p:sp>
        <p:nvSpPr>
          <p:cNvPr id="306" name="Google Shape;306;g27974d3ec21_0_12"/>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Why does ethics matter for AI</a:t>
            </a:r>
            <a:r>
              <a:rPr lang="en-US" sz="3000"/>
              <a:t>?</a:t>
            </a:r>
            <a:endParaRPr/>
          </a:p>
        </p:txBody>
      </p:sp>
      <p:pic>
        <p:nvPicPr>
          <p:cNvPr id="308" name="Google Shape;308;g27974d3ec21_0_1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00475" y="2203049"/>
            <a:ext cx="1105900" cy="974800"/>
          </a:xfrm>
          <a:prstGeom prst="rect">
            <a:avLst/>
          </a:prstGeom>
          <a:noFill/>
          <a:ln>
            <a:noFill/>
          </a:ln>
        </p:spPr>
      </p:pic>
      <p:pic>
        <p:nvPicPr>
          <p:cNvPr id="309" name="Google Shape;309;g27974d3ec21_0_1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828529" y="3406449"/>
            <a:ext cx="738190" cy="899975"/>
          </a:xfrm>
          <a:prstGeom prst="rect">
            <a:avLst/>
          </a:prstGeom>
          <a:noFill/>
          <a:ln>
            <a:noFill/>
          </a:ln>
        </p:spPr>
      </p:pic>
      <p:pic>
        <p:nvPicPr>
          <p:cNvPr id="310" name="Google Shape;310;g27974d3ec21_0_1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752325" y="4486700"/>
            <a:ext cx="828425" cy="794525"/>
          </a:xfrm>
          <a:prstGeom prst="rect">
            <a:avLst/>
          </a:prstGeom>
          <a:noFill/>
          <a:ln>
            <a:noFill/>
          </a:ln>
        </p:spPr>
      </p:pic>
      <p:grpSp>
        <p:nvGrpSpPr>
          <p:cNvPr id="2" name="Group 1">
            <a:extLst>
              <a:ext uri="{FF2B5EF4-FFF2-40B4-BE49-F238E27FC236}">
                <a16:creationId xmlns:a16="http://schemas.microsoft.com/office/drawing/2014/main" id="{B6E1472F-E1FA-E6E7-4274-146ADD98F589}"/>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22E9A7DB-4B19-3251-26C3-59467E345404}"/>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AE21D470-311C-AB51-D91D-34B525C3244D}"/>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C388BB0B-0BBD-23DA-A4AD-7F361BE7E044}"/>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74F8F30F-A2FD-9C74-48AE-E45B43D77CB5}"/>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5CAF38E5-7411-DABC-7A40-D012CDE43D6D}"/>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391290" y="766727"/>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7b83b13d50_0_0"/>
          <p:cNvSpPr txBox="1">
            <a:spLocks noGrp="1"/>
          </p:cNvSpPr>
          <p:nvPr>
            <p:ph type="body" idx="1"/>
          </p:nvPr>
        </p:nvSpPr>
        <p:spPr>
          <a:xfrm>
            <a:off x="3395675" y="2010625"/>
            <a:ext cx="7321500" cy="4000200"/>
          </a:xfrm>
          <a:prstGeom prst="rect">
            <a:avLst/>
          </a:prstGeom>
          <a:noFill/>
          <a:ln>
            <a:noFill/>
          </a:ln>
        </p:spPr>
        <p:txBody>
          <a:bodyPr spcFirstLastPara="1" wrap="square" lIns="91425" tIns="45700" rIns="91425" bIns="45700" anchor="t" anchorCtr="0">
            <a:noAutofit/>
          </a:bodyPr>
          <a:lstStyle/>
          <a:p>
            <a:pPr marL="0" lvl="0" indent="0" algn="l" rtl="0">
              <a:lnSpc>
                <a:spcPct val="105000"/>
              </a:lnSpc>
              <a:spcBef>
                <a:spcPts val="0"/>
              </a:spcBef>
              <a:spcAft>
                <a:spcPts val="0"/>
              </a:spcAft>
              <a:buClr>
                <a:schemeClr val="dk1"/>
              </a:buClr>
              <a:buSzPts val="523"/>
              <a:buFont typeface="Arial"/>
              <a:buNone/>
            </a:pPr>
            <a:endParaRPr sz="2200" dirty="0"/>
          </a:p>
          <a:p>
            <a:pPr marL="457200" lvl="0" indent="-368300" algn="l" rtl="0">
              <a:lnSpc>
                <a:spcPct val="105000"/>
              </a:lnSpc>
              <a:spcBef>
                <a:spcPts val="0"/>
              </a:spcBef>
              <a:spcAft>
                <a:spcPts val="0"/>
              </a:spcAft>
              <a:buSzPts val="2200"/>
              <a:buChar char="•"/>
            </a:pPr>
            <a:r>
              <a:rPr lang="en-US" sz="2200" dirty="0"/>
              <a:t>As AI gets more capable and autonomous, we need to </a:t>
            </a:r>
            <a:r>
              <a:rPr lang="en-US" sz="2200" b="1" dirty="0"/>
              <a:t>maintain human accountability and control</a:t>
            </a:r>
            <a:r>
              <a:rPr lang="en-US" sz="2200" dirty="0"/>
              <a:t>. </a:t>
            </a:r>
            <a:endParaRPr sz="2200" dirty="0"/>
          </a:p>
          <a:p>
            <a:pPr marL="0" lvl="0" indent="0" algn="l" rtl="0">
              <a:lnSpc>
                <a:spcPct val="105000"/>
              </a:lnSpc>
              <a:spcBef>
                <a:spcPts val="0"/>
              </a:spcBef>
              <a:spcAft>
                <a:spcPts val="0"/>
              </a:spcAft>
              <a:buClr>
                <a:schemeClr val="dk1"/>
              </a:buClr>
              <a:buSzPts val="523"/>
              <a:buFont typeface="Arial"/>
              <a:buNone/>
            </a:pPr>
            <a:endParaRPr sz="2200" dirty="0"/>
          </a:p>
          <a:p>
            <a:pPr marL="457200" lvl="0" indent="-368300" algn="l" rtl="0">
              <a:lnSpc>
                <a:spcPct val="105000"/>
              </a:lnSpc>
              <a:spcBef>
                <a:spcPts val="0"/>
              </a:spcBef>
              <a:spcAft>
                <a:spcPts val="0"/>
              </a:spcAft>
              <a:buSzPts val="2200"/>
              <a:buChar char="•"/>
            </a:pPr>
            <a:r>
              <a:rPr lang="en-US" sz="2200" dirty="0"/>
              <a:t>Ethical issues around AI use, like privacy invasion or job losses, require careful consideration to </a:t>
            </a:r>
            <a:r>
              <a:rPr lang="en-US" sz="2200" b="1" dirty="0"/>
              <a:t>avoid public backlash</a:t>
            </a:r>
            <a:r>
              <a:rPr lang="en-US" sz="2200" dirty="0"/>
              <a:t>.</a:t>
            </a:r>
            <a:endParaRPr sz="2200" dirty="0"/>
          </a:p>
          <a:p>
            <a:pPr marL="0" lvl="0" indent="0" algn="l" rtl="0">
              <a:lnSpc>
                <a:spcPct val="105000"/>
              </a:lnSpc>
              <a:spcBef>
                <a:spcPts val="0"/>
              </a:spcBef>
              <a:spcAft>
                <a:spcPts val="0"/>
              </a:spcAft>
              <a:buClr>
                <a:schemeClr val="dk1"/>
              </a:buClr>
              <a:buSzPts val="523"/>
              <a:buFont typeface="Arial"/>
              <a:buNone/>
            </a:pPr>
            <a:endParaRPr sz="814" i="1" dirty="0"/>
          </a:p>
          <a:p>
            <a:pPr marL="0" lvl="0" indent="0" algn="ctr" rtl="0">
              <a:lnSpc>
                <a:spcPct val="105000"/>
              </a:lnSpc>
              <a:spcBef>
                <a:spcPts val="0"/>
              </a:spcBef>
              <a:spcAft>
                <a:spcPts val="0"/>
              </a:spcAft>
              <a:buClr>
                <a:schemeClr val="dk1"/>
              </a:buClr>
              <a:buSzPts val="523"/>
              <a:buFont typeface="Arial"/>
              <a:buNone/>
            </a:pPr>
            <a:endParaRPr sz="2215" i="1" dirty="0"/>
          </a:p>
          <a:p>
            <a:pPr marL="228600" lvl="0" indent="-50800" algn="l" rtl="0">
              <a:lnSpc>
                <a:spcPct val="80000"/>
              </a:lnSpc>
              <a:spcBef>
                <a:spcPts val="1000"/>
              </a:spcBef>
              <a:spcAft>
                <a:spcPts val="0"/>
              </a:spcAft>
              <a:buClr>
                <a:schemeClr val="dk1"/>
              </a:buClr>
              <a:buSzPts val="1330"/>
              <a:buNone/>
            </a:pPr>
            <a:endParaRPr sz="100" dirty="0"/>
          </a:p>
        </p:txBody>
      </p:sp>
      <p:sp>
        <p:nvSpPr>
          <p:cNvPr id="320" name="Google Shape;320;g27b83b13d50_0_0"/>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Why does ethics matter for AI</a:t>
            </a:r>
            <a:r>
              <a:rPr lang="en-US" sz="3000"/>
              <a:t>?</a:t>
            </a:r>
            <a:endParaRPr/>
          </a:p>
        </p:txBody>
      </p:sp>
      <p:sp>
        <p:nvSpPr>
          <p:cNvPr id="322" name="Google Shape;322;g27b83b13d50_0_0"/>
          <p:cNvSpPr txBox="1"/>
          <p:nvPr/>
        </p:nvSpPr>
        <p:spPr>
          <a:xfrm>
            <a:off x="3470500" y="4696350"/>
            <a:ext cx="8169900" cy="730500"/>
          </a:xfrm>
          <a:prstGeom prst="rect">
            <a:avLst/>
          </a:prstGeom>
          <a:noFill/>
          <a:ln>
            <a:noFill/>
          </a:ln>
        </p:spPr>
        <p:txBody>
          <a:bodyPr spcFirstLastPara="1" wrap="square" lIns="91425" tIns="91425" rIns="91425" bIns="91425" anchor="t" anchorCtr="0">
            <a:noAutofit/>
          </a:bodyPr>
          <a:lstStyle/>
          <a:p>
            <a:pPr marL="0" marR="0" lvl="0" indent="0" algn="ctr" rtl="0">
              <a:lnSpc>
                <a:spcPct val="105000"/>
              </a:lnSpc>
              <a:spcBef>
                <a:spcPts val="0"/>
              </a:spcBef>
              <a:spcAft>
                <a:spcPts val="0"/>
              </a:spcAft>
              <a:buClr>
                <a:schemeClr val="dk1"/>
              </a:buClr>
              <a:buSzPts val="523"/>
              <a:buFont typeface="Arial"/>
              <a:buNone/>
            </a:pPr>
            <a:r>
              <a:rPr lang="en-US" sz="3057" b="1" i="1" u="none" strike="noStrike" cap="none" dirty="0">
                <a:solidFill>
                  <a:schemeClr val="dk2"/>
                </a:solidFill>
                <a:latin typeface="Calibri"/>
                <a:ea typeface="Calibri"/>
                <a:cs typeface="Calibri"/>
                <a:sym typeface="Calibri"/>
              </a:rPr>
              <a:t>Ethics helps ensure AI development and use is guided in a socially responsible direction</a:t>
            </a:r>
            <a:r>
              <a:rPr lang="en-US" sz="2215" b="0" i="1" u="none" strike="noStrike" cap="none" dirty="0">
                <a:solidFill>
                  <a:schemeClr val="dk2"/>
                </a:solidFill>
                <a:latin typeface="Calibri"/>
                <a:ea typeface="Calibri"/>
                <a:cs typeface="Calibri"/>
                <a:sym typeface="Calibri"/>
              </a:rPr>
              <a:t>.</a:t>
            </a:r>
            <a:endParaRPr sz="1400" b="0" i="0" u="none" strike="noStrike" cap="none" dirty="0">
              <a:solidFill>
                <a:schemeClr val="dk2"/>
              </a:solidFill>
              <a:latin typeface="Calibri"/>
              <a:ea typeface="Calibri"/>
              <a:cs typeface="Calibri"/>
              <a:sym typeface="Calibri"/>
            </a:endParaRPr>
          </a:p>
        </p:txBody>
      </p:sp>
      <p:pic>
        <p:nvPicPr>
          <p:cNvPr id="323" name="Google Shape;323;g27b83b13d50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539100" y="2225101"/>
            <a:ext cx="1101300" cy="1088850"/>
          </a:xfrm>
          <a:prstGeom prst="rect">
            <a:avLst/>
          </a:prstGeom>
          <a:noFill/>
          <a:ln>
            <a:noFill/>
          </a:ln>
        </p:spPr>
      </p:pic>
      <p:pic>
        <p:nvPicPr>
          <p:cNvPr id="324" name="Google Shape;324;g27b83b13d50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580737" y="3400600"/>
            <a:ext cx="1018025" cy="904300"/>
          </a:xfrm>
          <a:prstGeom prst="rect">
            <a:avLst/>
          </a:prstGeom>
          <a:noFill/>
          <a:ln>
            <a:noFill/>
          </a:ln>
        </p:spPr>
      </p:pic>
      <p:grpSp>
        <p:nvGrpSpPr>
          <p:cNvPr id="2" name="Group 1">
            <a:extLst>
              <a:ext uri="{FF2B5EF4-FFF2-40B4-BE49-F238E27FC236}">
                <a16:creationId xmlns:a16="http://schemas.microsoft.com/office/drawing/2014/main" id="{F6C31271-680D-36F7-8173-7F06BE8AB885}"/>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C6D5DCAD-66EB-65A7-B430-2C466FBF8BC1}"/>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84F708D4-6138-69A7-94AC-662EA112FF00}"/>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C6826502-0A24-9226-5706-988A60E6077C}"/>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10FC3EC0-5D8E-03C4-690C-9021D2ECFE83}"/>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E33101BA-CA76-57F5-64AC-CFA17C2F4285}"/>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473851" y="700650"/>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eb20be45a5_0_164"/>
          <p:cNvSpPr txBox="1">
            <a:spLocks noGrp="1"/>
          </p:cNvSpPr>
          <p:nvPr>
            <p:ph type="body" idx="1"/>
          </p:nvPr>
        </p:nvSpPr>
        <p:spPr>
          <a:xfrm>
            <a:off x="3379284" y="2508269"/>
            <a:ext cx="6791902" cy="4000200"/>
          </a:xfrm>
          <a:prstGeom prst="rect">
            <a:avLst/>
          </a:prstGeom>
          <a:noFill/>
          <a:ln>
            <a:noFill/>
          </a:ln>
        </p:spPr>
        <p:txBody>
          <a:bodyPr spcFirstLastPara="1" wrap="square" lIns="91425" tIns="45700" rIns="91425" bIns="45700" anchor="t" anchorCtr="0">
            <a:normAutofit/>
          </a:bodyPr>
          <a:lstStyle/>
          <a:p>
            <a:pPr marL="0" lvl="0" indent="0" algn="l" rtl="0">
              <a:lnSpc>
                <a:spcPct val="105000"/>
              </a:lnSpc>
              <a:spcBef>
                <a:spcPts val="0"/>
              </a:spcBef>
              <a:spcAft>
                <a:spcPts val="0"/>
              </a:spcAft>
              <a:buClr>
                <a:schemeClr val="dk1"/>
              </a:buClr>
              <a:buSzPts val="523"/>
              <a:buFont typeface="Arial"/>
              <a:buNone/>
            </a:pPr>
            <a:r>
              <a:rPr lang="en-US" sz="4400" dirty="0"/>
              <a:t>Create a </a:t>
            </a:r>
            <a:r>
              <a:rPr lang="en-US" sz="4400" b="1" dirty="0"/>
              <a:t>set of </a:t>
            </a:r>
            <a:r>
              <a:rPr lang="en-US" sz="440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rules</a:t>
            </a:r>
            <a:r>
              <a:rPr lang="en-US" sz="4400" b="1" dirty="0"/>
              <a:t> for </a:t>
            </a:r>
            <a:r>
              <a:rPr lang="en-US" sz="4400" dirty="0"/>
              <a:t>a scientist who is </a:t>
            </a:r>
            <a:r>
              <a:rPr lang="en-US" sz="4400" b="1" dirty="0"/>
              <a:t>creating an AI bot</a:t>
            </a:r>
            <a:r>
              <a:rPr lang="en-US" sz="4400" dirty="0"/>
              <a:t>.  </a:t>
            </a:r>
            <a:endParaRPr sz="4400" dirty="0"/>
          </a:p>
          <a:p>
            <a:pPr marL="228600" lvl="0" indent="-50800" algn="l" rtl="0">
              <a:lnSpc>
                <a:spcPct val="80000"/>
              </a:lnSpc>
              <a:spcBef>
                <a:spcPts val="1000"/>
              </a:spcBef>
              <a:spcAft>
                <a:spcPts val="0"/>
              </a:spcAft>
              <a:buClr>
                <a:schemeClr val="dk1"/>
              </a:buClr>
              <a:buSzPts val="1330"/>
              <a:buNone/>
            </a:pPr>
            <a:endParaRPr sz="1200" dirty="0"/>
          </a:p>
        </p:txBody>
      </p:sp>
      <p:sp>
        <p:nvSpPr>
          <p:cNvPr id="334" name="Google Shape;334;geb20be45a5_0_164"/>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What rules would you consider</a:t>
            </a:r>
            <a:r>
              <a:rPr lang="en-US" sz="3000"/>
              <a:t>?</a:t>
            </a:r>
            <a:endParaRPr/>
          </a:p>
        </p:txBody>
      </p:sp>
      <p:grpSp>
        <p:nvGrpSpPr>
          <p:cNvPr id="2" name="Group 1">
            <a:extLst>
              <a:ext uri="{FF2B5EF4-FFF2-40B4-BE49-F238E27FC236}">
                <a16:creationId xmlns:a16="http://schemas.microsoft.com/office/drawing/2014/main" id="{404F3D07-B477-D2EC-423F-FD15A5529257}"/>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723900D7-3F16-6072-5480-A9A426F679FE}"/>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D1D53B04-F6BC-9383-F4C4-0CA155CB1FAE}"/>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1F55C820-E457-BE51-20C8-84077DA6EC2A}"/>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612EFECD-32A5-F084-DDFE-FAE8E0F5BE7C}"/>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E8676E24-4F92-DC89-15A0-B9699A85F618}"/>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55379" y="741025"/>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eb20be45a5_0_170"/>
          <p:cNvSpPr txBox="1">
            <a:spLocks noGrp="1"/>
          </p:cNvSpPr>
          <p:nvPr>
            <p:ph type="title"/>
          </p:nvPr>
        </p:nvSpPr>
        <p:spPr>
          <a:xfrm>
            <a:off x="381000" y="493863"/>
            <a:ext cx="100947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Ethical Considerations for AI Development (1 of 2)</a:t>
            </a:r>
            <a:endParaRPr/>
          </a:p>
        </p:txBody>
      </p:sp>
      <p:sp>
        <p:nvSpPr>
          <p:cNvPr id="345" name="Google Shape;345;geb20be45a5_0_170"/>
          <p:cNvSpPr txBox="1"/>
          <p:nvPr/>
        </p:nvSpPr>
        <p:spPr>
          <a:xfrm>
            <a:off x="381000" y="2565325"/>
            <a:ext cx="3886500" cy="3255000"/>
          </a:xfrm>
          <a:prstGeom prst="rect">
            <a:avLst/>
          </a:prstGeom>
          <a:noFill/>
          <a:ln>
            <a:noFill/>
          </a:ln>
        </p:spPr>
        <p:txBody>
          <a:bodyPr spcFirstLastPara="1" wrap="square" lIns="68575" tIns="34275" rIns="68575" bIns="34275" anchor="t" anchorCtr="0">
            <a:noAutofit/>
          </a:bodyPr>
          <a:lstStyle/>
          <a:p>
            <a:pPr marL="457200" marR="0" lvl="0" indent="-362972" algn="l" rtl="0">
              <a:lnSpc>
                <a:spcPct val="80000"/>
              </a:lnSpc>
              <a:spcBef>
                <a:spcPts val="0"/>
              </a:spcBef>
              <a:spcAft>
                <a:spcPts val="0"/>
              </a:spcAft>
              <a:buClr>
                <a:srgbClr val="418391"/>
              </a:buClr>
              <a:buSzPts val="2116"/>
              <a:buFont typeface="Calibri"/>
              <a:buChar char="●"/>
            </a:pPr>
            <a:r>
              <a:rPr lang="en-US" sz="2116" b="1" i="0" u="none" strike="noStrike" cap="none">
                <a:solidFill>
                  <a:srgbClr val="418391"/>
                </a:solidFill>
                <a:latin typeface="Calibri"/>
                <a:ea typeface="Calibri"/>
                <a:cs typeface="Calibri"/>
                <a:sym typeface="Calibri"/>
              </a:rPr>
              <a:t>Human Agency and Oversight</a:t>
            </a:r>
            <a:endParaRPr sz="2116" b="0" i="0" u="none" strike="noStrike" cap="none">
              <a:solidFill>
                <a:srgbClr val="418391"/>
              </a:solidFill>
              <a:latin typeface="Calibri"/>
              <a:ea typeface="Calibri"/>
              <a:cs typeface="Calibri"/>
              <a:sym typeface="Calibri"/>
            </a:endParaRPr>
          </a:p>
          <a:p>
            <a:pPr marL="457200" marR="0" lvl="0" indent="0" algn="l" rtl="0">
              <a:lnSpc>
                <a:spcPct val="80000"/>
              </a:lnSpc>
              <a:spcBef>
                <a:spcPts val="0"/>
              </a:spcBef>
              <a:spcAft>
                <a:spcPts val="0"/>
              </a:spcAft>
              <a:buClr>
                <a:srgbClr val="000000"/>
              </a:buClr>
              <a:buSzPts val="1516"/>
              <a:buFont typeface="Arial"/>
              <a:buNone/>
            </a:pPr>
            <a:r>
              <a:rPr lang="en-US" sz="2116" b="0" i="0" u="none" strike="noStrike" cap="none">
                <a:solidFill>
                  <a:srgbClr val="000000"/>
                </a:solidFill>
                <a:latin typeface="Calibri"/>
                <a:ea typeface="Calibri"/>
                <a:cs typeface="Calibri"/>
                <a:sym typeface="Calibri"/>
              </a:rPr>
              <a:t>All decisions are reviewed by humans and humans are the “in charge” of final decisions. </a:t>
            </a:r>
            <a:endParaRPr sz="2116" b="0" i="0" u="none" strike="noStrike" cap="none">
              <a:solidFill>
                <a:srgbClr val="000000"/>
              </a:solidFill>
              <a:latin typeface="Calibri"/>
              <a:ea typeface="Calibri"/>
              <a:cs typeface="Calibri"/>
              <a:sym typeface="Calibri"/>
            </a:endParaRPr>
          </a:p>
          <a:p>
            <a:pPr marL="457200" marR="0" lvl="0" indent="0" algn="l" rtl="0">
              <a:lnSpc>
                <a:spcPct val="80000"/>
              </a:lnSpc>
              <a:spcBef>
                <a:spcPts val="0"/>
              </a:spcBef>
              <a:spcAft>
                <a:spcPts val="0"/>
              </a:spcAft>
              <a:buClr>
                <a:srgbClr val="000000"/>
              </a:buClr>
              <a:buSzPts val="1516"/>
              <a:buFont typeface="Arial"/>
              <a:buNone/>
            </a:pPr>
            <a:endParaRPr sz="19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9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9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9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650" b="1" i="0" u="none" strike="noStrike" cap="none">
              <a:solidFill>
                <a:srgbClr val="000000"/>
              </a:solidFill>
              <a:latin typeface="Calibri"/>
              <a:ea typeface="Calibri"/>
              <a:cs typeface="Calibri"/>
              <a:sym typeface="Calibri"/>
            </a:endParaRPr>
          </a:p>
        </p:txBody>
      </p:sp>
      <p:pic>
        <p:nvPicPr>
          <p:cNvPr id="346" name="Google Shape;346;geb20be45a5_0_17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04375" y="4134700"/>
            <a:ext cx="1613411" cy="1743350"/>
          </a:xfrm>
          <a:prstGeom prst="rect">
            <a:avLst/>
          </a:prstGeom>
          <a:noFill/>
          <a:ln>
            <a:noFill/>
          </a:ln>
        </p:spPr>
      </p:pic>
      <p:pic>
        <p:nvPicPr>
          <p:cNvPr id="347" name="Google Shape;347;geb20be45a5_0_17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613963" y="4134696"/>
            <a:ext cx="1613400" cy="1780651"/>
          </a:xfrm>
          <a:prstGeom prst="rect">
            <a:avLst/>
          </a:prstGeom>
          <a:noFill/>
          <a:ln>
            <a:noFill/>
          </a:ln>
        </p:spPr>
      </p:pic>
      <p:pic>
        <p:nvPicPr>
          <p:cNvPr id="348" name="Google Shape;348;geb20be45a5_0_17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525425" y="4217588"/>
            <a:ext cx="2011550" cy="1743350"/>
          </a:xfrm>
          <a:prstGeom prst="rect">
            <a:avLst/>
          </a:prstGeom>
          <a:noFill/>
          <a:ln>
            <a:noFill/>
          </a:ln>
        </p:spPr>
      </p:pic>
      <p:sp>
        <p:nvSpPr>
          <p:cNvPr id="349" name="Google Shape;349;geb20be45a5_0_170"/>
          <p:cNvSpPr txBox="1"/>
          <p:nvPr/>
        </p:nvSpPr>
        <p:spPr>
          <a:xfrm>
            <a:off x="4540125" y="2417863"/>
            <a:ext cx="3532200" cy="1731900"/>
          </a:xfrm>
          <a:prstGeom prst="rect">
            <a:avLst/>
          </a:prstGeom>
          <a:noFill/>
          <a:ln>
            <a:noFill/>
          </a:ln>
        </p:spPr>
        <p:txBody>
          <a:bodyPr spcFirstLastPara="1" wrap="square" lIns="91425" tIns="91425" rIns="91425" bIns="91425" anchor="t" anchorCtr="0">
            <a:spAutoFit/>
          </a:bodyPr>
          <a:lstStyle/>
          <a:p>
            <a:pPr marL="457200" marR="0" lvl="0" indent="-362972" algn="l" rtl="0">
              <a:lnSpc>
                <a:spcPct val="95000"/>
              </a:lnSpc>
              <a:spcBef>
                <a:spcPts val="0"/>
              </a:spcBef>
              <a:spcAft>
                <a:spcPts val="0"/>
              </a:spcAft>
              <a:buClr>
                <a:srgbClr val="418391"/>
              </a:buClr>
              <a:buSzPts val="2116"/>
              <a:buFont typeface="Calibri"/>
              <a:buChar char="●"/>
            </a:pPr>
            <a:r>
              <a:rPr lang="en-US" sz="2116" b="1" i="0" u="none" strike="noStrike" cap="none">
                <a:solidFill>
                  <a:srgbClr val="418391"/>
                </a:solidFill>
                <a:latin typeface="Calibri"/>
                <a:ea typeface="Calibri"/>
                <a:cs typeface="Calibri"/>
                <a:sym typeface="Calibri"/>
              </a:rPr>
              <a:t>Technical Robustness and Safety</a:t>
            </a:r>
            <a:endParaRPr sz="2116" b="1" i="0" u="none" strike="noStrike" cap="none">
              <a:solidFill>
                <a:srgbClr val="41839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116"/>
              <a:buFont typeface="Arial"/>
              <a:buNone/>
            </a:pPr>
            <a:r>
              <a:rPr lang="en-US" sz="2116" b="0" i="0" u="none" strike="noStrike" cap="none">
                <a:solidFill>
                  <a:schemeClr val="dk1"/>
                </a:solidFill>
                <a:latin typeface="Calibri"/>
                <a:ea typeface="Calibri"/>
                <a:cs typeface="Calibri"/>
                <a:sym typeface="Calibri"/>
              </a:rPr>
              <a:t>AI tools do not contain errors and their operation does not lead to harm.</a:t>
            </a:r>
            <a:endParaRPr sz="1600" b="0" i="0" u="none" strike="noStrike" cap="none">
              <a:solidFill>
                <a:srgbClr val="000000"/>
              </a:solidFill>
              <a:latin typeface="Arial"/>
              <a:ea typeface="Arial"/>
              <a:cs typeface="Arial"/>
              <a:sym typeface="Arial"/>
            </a:endParaRPr>
          </a:p>
        </p:txBody>
      </p:sp>
      <p:sp>
        <p:nvSpPr>
          <p:cNvPr id="350" name="Google Shape;350;geb20be45a5_0_170"/>
          <p:cNvSpPr txBox="1"/>
          <p:nvPr/>
        </p:nvSpPr>
        <p:spPr>
          <a:xfrm>
            <a:off x="8344950" y="2129188"/>
            <a:ext cx="3532200" cy="2041200"/>
          </a:xfrm>
          <a:prstGeom prst="rect">
            <a:avLst/>
          </a:prstGeom>
          <a:noFill/>
          <a:ln>
            <a:noFill/>
          </a:ln>
        </p:spPr>
        <p:txBody>
          <a:bodyPr spcFirstLastPara="1" wrap="square" lIns="91425" tIns="91425" rIns="91425" bIns="91425" anchor="t" anchorCtr="0">
            <a:spAutoFit/>
          </a:bodyPr>
          <a:lstStyle/>
          <a:p>
            <a:pPr marL="457200" marR="0" lvl="0" indent="0" algn="l" rtl="0">
              <a:lnSpc>
                <a:spcPct val="95000"/>
              </a:lnSpc>
              <a:spcBef>
                <a:spcPts val="0"/>
              </a:spcBef>
              <a:spcAft>
                <a:spcPts val="0"/>
              </a:spcAft>
              <a:buClr>
                <a:srgbClr val="000000"/>
              </a:buClr>
              <a:buSzPts val="2116"/>
              <a:buFont typeface="Arial"/>
              <a:buNone/>
            </a:pPr>
            <a:endParaRPr sz="2116" b="0" i="0" u="none" strike="noStrike" cap="none">
              <a:solidFill>
                <a:schemeClr val="dk1"/>
              </a:solidFill>
              <a:latin typeface="Calibri"/>
              <a:ea typeface="Calibri"/>
              <a:cs typeface="Calibri"/>
              <a:sym typeface="Calibri"/>
            </a:endParaRPr>
          </a:p>
          <a:p>
            <a:pPr marL="457200" marR="0" lvl="0" indent="-362972" algn="l" rtl="0">
              <a:lnSpc>
                <a:spcPct val="95000"/>
              </a:lnSpc>
              <a:spcBef>
                <a:spcPts val="0"/>
              </a:spcBef>
              <a:spcAft>
                <a:spcPts val="0"/>
              </a:spcAft>
              <a:buClr>
                <a:srgbClr val="418391"/>
              </a:buClr>
              <a:buSzPts val="2116"/>
              <a:buFont typeface="Calibri"/>
              <a:buChar char="●"/>
            </a:pPr>
            <a:r>
              <a:rPr lang="en-US" sz="2116" b="1" i="0" u="none" strike="noStrike" cap="none">
                <a:solidFill>
                  <a:srgbClr val="418391"/>
                </a:solidFill>
                <a:latin typeface="Calibri"/>
                <a:ea typeface="Calibri"/>
                <a:cs typeface="Calibri"/>
                <a:sym typeface="Calibri"/>
              </a:rPr>
              <a:t>Privacy and Data Governance</a:t>
            </a:r>
            <a:endParaRPr sz="2116" b="1" i="0" u="none" strike="noStrike" cap="none">
              <a:solidFill>
                <a:srgbClr val="41839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116"/>
              <a:buFont typeface="Arial"/>
              <a:buNone/>
            </a:pPr>
            <a:r>
              <a:rPr lang="en-US" sz="2116" b="0" i="0" u="none" strike="noStrike" cap="none">
                <a:solidFill>
                  <a:schemeClr val="dk1"/>
                </a:solidFill>
                <a:latin typeface="Calibri"/>
                <a:ea typeface="Calibri"/>
                <a:cs typeface="Calibri"/>
                <a:sym typeface="Calibri"/>
              </a:rPr>
              <a:t>There are strict rules about people's data and how AI is able to use it.  </a:t>
            </a:r>
            <a:endParaRPr sz="1600" b="0" i="0" u="none" strike="noStrike" cap="none">
              <a:solidFill>
                <a:srgbClr val="000000"/>
              </a:solidFill>
              <a:latin typeface="Arial"/>
              <a:ea typeface="Arial"/>
              <a:cs typeface="Arial"/>
              <a:sym typeface="Arial"/>
            </a:endParaRPr>
          </a:p>
        </p:txBody>
      </p:sp>
      <p:grpSp>
        <p:nvGrpSpPr>
          <p:cNvPr id="2" name="Group 1">
            <a:extLst>
              <a:ext uri="{FF2B5EF4-FFF2-40B4-BE49-F238E27FC236}">
                <a16:creationId xmlns:a16="http://schemas.microsoft.com/office/drawing/2014/main" id="{EC8E7266-59DF-6A4F-5516-E0065DF101B1}"/>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AEDB6997-891A-60F2-4313-F803F638FEC7}"/>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815453EA-F19E-85CD-78C4-90D8DB5B9913}"/>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E59E583F-5DCA-3E23-48B5-C3ED4DD5ECC1}"/>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375DE874-6D72-A46C-E3D4-B97E2C509B07}"/>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27dda340112_3_13"/>
          <p:cNvSpPr txBox="1">
            <a:spLocks noGrp="1"/>
          </p:cNvSpPr>
          <p:nvPr>
            <p:ph type="title"/>
          </p:nvPr>
        </p:nvSpPr>
        <p:spPr>
          <a:xfrm>
            <a:off x="381000" y="493863"/>
            <a:ext cx="100947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Ethical Considerations for AI Development (2 of 2)</a:t>
            </a:r>
            <a:endParaRPr/>
          </a:p>
        </p:txBody>
      </p:sp>
      <p:sp>
        <p:nvSpPr>
          <p:cNvPr id="360" name="Google Shape;360;g27dda340112_3_13"/>
          <p:cNvSpPr txBox="1"/>
          <p:nvPr/>
        </p:nvSpPr>
        <p:spPr>
          <a:xfrm>
            <a:off x="228600" y="1719075"/>
            <a:ext cx="4783200" cy="3255000"/>
          </a:xfrm>
          <a:prstGeom prst="rect">
            <a:avLst/>
          </a:prstGeom>
          <a:noFill/>
          <a:ln>
            <a:noFill/>
          </a:ln>
        </p:spPr>
        <p:txBody>
          <a:bodyPr spcFirstLastPara="1" wrap="square" lIns="68575" tIns="34275" rIns="68575" bIns="34275" anchor="t" anchorCtr="0">
            <a:noAutofit/>
          </a:bodyPr>
          <a:lstStyle/>
          <a:p>
            <a:pPr marL="457200" marR="0" lvl="0" indent="0" algn="l" rtl="0">
              <a:lnSpc>
                <a:spcPct val="80000"/>
              </a:lnSpc>
              <a:spcBef>
                <a:spcPts val="0"/>
              </a:spcBef>
              <a:spcAft>
                <a:spcPts val="0"/>
              </a:spcAft>
              <a:buClr>
                <a:srgbClr val="000000"/>
              </a:buClr>
              <a:buSzPts val="1516"/>
              <a:buFont typeface="Arial"/>
              <a:buNone/>
            </a:pPr>
            <a:endParaRPr sz="2016" b="1" i="0" u="none" strike="noStrike" cap="none">
              <a:solidFill>
                <a:srgbClr val="418391"/>
              </a:solidFill>
              <a:latin typeface="Calibri"/>
              <a:ea typeface="Calibri"/>
              <a:cs typeface="Calibri"/>
              <a:sym typeface="Calibri"/>
            </a:endParaRPr>
          </a:p>
          <a:p>
            <a:pPr marL="457200" marR="0" lvl="0" indent="0" algn="l" rtl="0">
              <a:lnSpc>
                <a:spcPct val="80000"/>
              </a:lnSpc>
              <a:spcBef>
                <a:spcPts val="0"/>
              </a:spcBef>
              <a:spcAft>
                <a:spcPts val="0"/>
              </a:spcAft>
              <a:buClr>
                <a:srgbClr val="000000"/>
              </a:buClr>
              <a:buSzPts val="1516"/>
              <a:buFont typeface="Arial"/>
              <a:buNone/>
            </a:pPr>
            <a:endParaRPr sz="2016" b="1" i="0" u="none" strike="noStrike" cap="none">
              <a:solidFill>
                <a:srgbClr val="418391"/>
              </a:solidFill>
              <a:latin typeface="Calibri"/>
              <a:ea typeface="Calibri"/>
              <a:cs typeface="Calibri"/>
              <a:sym typeface="Calibri"/>
            </a:endParaRPr>
          </a:p>
          <a:p>
            <a:pPr marL="457200" marR="0" lvl="0" indent="-362966" algn="l" rtl="0">
              <a:lnSpc>
                <a:spcPct val="80000"/>
              </a:lnSpc>
              <a:spcBef>
                <a:spcPts val="0"/>
              </a:spcBef>
              <a:spcAft>
                <a:spcPts val="0"/>
              </a:spcAft>
              <a:buClr>
                <a:srgbClr val="418391"/>
              </a:buClr>
              <a:buSzPts val="2116"/>
              <a:buFont typeface="Calibri"/>
              <a:buChar char="●"/>
            </a:pPr>
            <a:r>
              <a:rPr lang="en-US" sz="2116" b="1" i="0" u="none" strike="noStrike" cap="none">
                <a:solidFill>
                  <a:srgbClr val="418391"/>
                </a:solidFill>
                <a:latin typeface="Calibri"/>
                <a:ea typeface="Calibri"/>
                <a:cs typeface="Calibri"/>
                <a:sym typeface="Calibri"/>
              </a:rPr>
              <a:t>Diversity, Non-Discrimination and Fairness</a:t>
            </a:r>
            <a:endParaRPr sz="2116" b="1" i="0" u="none" strike="noStrike" cap="none">
              <a:solidFill>
                <a:srgbClr val="418391"/>
              </a:solidFill>
              <a:latin typeface="Calibri"/>
              <a:ea typeface="Calibri"/>
              <a:cs typeface="Calibri"/>
              <a:sym typeface="Calibri"/>
            </a:endParaRPr>
          </a:p>
          <a:p>
            <a:pPr marL="457200" marR="0" lvl="0" indent="0" algn="l" rtl="0">
              <a:lnSpc>
                <a:spcPct val="80000"/>
              </a:lnSpc>
              <a:spcBef>
                <a:spcPts val="0"/>
              </a:spcBef>
              <a:spcAft>
                <a:spcPts val="0"/>
              </a:spcAft>
              <a:buClr>
                <a:srgbClr val="000000"/>
              </a:buClr>
              <a:buSzPts val="1516"/>
              <a:buFont typeface="Arial"/>
              <a:buNone/>
            </a:pPr>
            <a:r>
              <a:rPr lang="en-US" sz="2016" b="0" i="0" u="none" strike="noStrike" cap="none">
                <a:solidFill>
                  <a:schemeClr val="dk1"/>
                </a:solidFill>
                <a:latin typeface="Calibri"/>
                <a:ea typeface="Calibri"/>
                <a:cs typeface="Calibri"/>
                <a:sym typeface="Calibri"/>
              </a:rPr>
              <a:t>AI should work equally well for different people and in different contexts. The benefits of AI should be shared equally.</a:t>
            </a:r>
            <a:endParaRPr sz="2016" b="0" i="0" u="none" strike="noStrike" cap="none">
              <a:solidFill>
                <a:schemeClr val="dk1"/>
              </a:solidFill>
              <a:latin typeface="Calibri"/>
              <a:ea typeface="Calibri"/>
              <a:cs typeface="Calibri"/>
              <a:sym typeface="Calibri"/>
            </a:endParaRPr>
          </a:p>
          <a:p>
            <a:pPr marL="457200" marR="0" lvl="0" indent="0" algn="l" rtl="0">
              <a:lnSpc>
                <a:spcPct val="80000"/>
              </a:lnSpc>
              <a:spcBef>
                <a:spcPts val="0"/>
              </a:spcBef>
              <a:spcAft>
                <a:spcPts val="0"/>
              </a:spcAft>
              <a:buClr>
                <a:srgbClr val="000000"/>
              </a:buClr>
              <a:buSzPts val="1516"/>
              <a:buFont typeface="Arial"/>
              <a:buNone/>
            </a:pPr>
            <a:endParaRPr sz="2016" b="1" i="0" u="none" strike="noStrike" cap="none">
              <a:solidFill>
                <a:srgbClr val="418391"/>
              </a:solidFill>
              <a:latin typeface="Calibri"/>
              <a:ea typeface="Calibri"/>
              <a:cs typeface="Calibri"/>
              <a:sym typeface="Calibri"/>
            </a:endParaRPr>
          </a:p>
          <a:p>
            <a:pPr marL="457200" marR="0" lvl="0" indent="0" algn="l" rtl="0">
              <a:lnSpc>
                <a:spcPct val="80000"/>
              </a:lnSpc>
              <a:spcBef>
                <a:spcPts val="0"/>
              </a:spcBef>
              <a:spcAft>
                <a:spcPts val="0"/>
              </a:spcAft>
              <a:buClr>
                <a:srgbClr val="000000"/>
              </a:buClr>
              <a:buSzPts val="1516"/>
              <a:buFont typeface="Arial"/>
              <a:buNone/>
            </a:pPr>
            <a:endParaRPr sz="18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8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8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816" b="0" i="0" u="none" strike="noStrike" cap="none">
              <a:solidFill>
                <a:srgbClr val="000000"/>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1516"/>
              <a:buFont typeface="Arial"/>
              <a:buNone/>
            </a:pPr>
            <a:endParaRPr sz="1550" b="1" i="0" u="none" strike="noStrike" cap="none">
              <a:solidFill>
                <a:srgbClr val="000000"/>
              </a:solidFill>
              <a:latin typeface="Calibri"/>
              <a:ea typeface="Calibri"/>
              <a:cs typeface="Calibri"/>
              <a:sym typeface="Calibri"/>
            </a:endParaRPr>
          </a:p>
        </p:txBody>
      </p:sp>
      <p:sp>
        <p:nvSpPr>
          <p:cNvPr id="361" name="Google Shape;361;g27dda340112_3_13"/>
          <p:cNvSpPr txBox="1"/>
          <p:nvPr/>
        </p:nvSpPr>
        <p:spPr>
          <a:xfrm>
            <a:off x="6241800" y="2109825"/>
            <a:ext cx="4210800" cy="1687800"/>
          </a:xfrm>
          <a:prstGeom prst="rect">
            <a:avLst/>
          </a:prstGeom>
          <a:noFill/>
          <a:ln>
            <a:noFill/>
          </a:ln>
        </p:spPr>
        <p:txBody>
          <a:bodyPr spcFirstLastPara="1" wrap="square" lIns="91425" tIns="91425" rIns="91425" bIns="91425" anchor="t" anchorCtr="0">
            <a:spAutoFit/>
          </a:bodyPr>
          <a:lstStyle/>
          <a:p>
            <a:pPr marL="457200" marR="0" lvl="0" indent="-362966" algn="l" rtl="0">
              <a:lnSpc>
                <a:spcPct val="95000"/>
              </a:lnSpc>
              <a:spcBef>
                <a:spcPts val="0"/>
              </a:spcBef>
              <a:spcAft>
                <a:spcPts val="0"/>
              </a:spcAft>
              <a:buClr>
                <a:srgbClr val="418391"/>
              </a:buClr>
              <a:buSzPts val="2116"/>
              <a:buFont typeface="Calibri"/>
              <a:buChar char="●"/>
            </a:pPr>
            <a:r>
              <a:rPr lang="en-US" sz="2116" b="1" i="0" u="none" strike="noStrike" cap="none">
                <a:solidFill>
                  <a:srgbClr val="418391"/>
                </a:solidFill>
                <a:latin typeface="Calibri"/>
                <a:ea typeface="Calibri"/>
                <a:cs typeface="Calibri"/>
                <a:sym typeface="Calibri"/>
              </a:rPr>
              <a:t>Societal and Environmental Well Being</a:t>
            </a:r>
            <a:endParaRPr sz="2116" b="1" i="0" u="none" strike="noStrike" cap="none">
              <a:solidFill>
                <a:srgbClr val="41839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016"/>
              <a:buFont typeface="Arial"/>
              <a:buNone/>
            </a:pPr>
            <a:r>
              <a:rPr lang="en-US" sz="2016" b="0" i="0" u="none" strike="noStrike" cap="none">
                <a:solidFill>
                  <a:schemeClr val="dk1"/>
                </a:solidFill>
                <a:latin typeface="Calibri"/>
                <a:ea typeface="Calibri"/>
                <a:cs typeface="Calibri"/>
                <a:sym typeface="Calibri"/>
              </a:rPr>
              <a:t>AI should impact the environment and the society in a positive way</a:t>
            </a:r>
            <a:endParaRPr sz="2016" b="1" i="0" u="none" strike="noStrike" cap="none">
              <a:solidFill>
                <a:srgbClr val="41839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016"/>
              <a:buFont typeface="Arial"/>
              <a:buNone/>
            </a:pPr>
            <a:endParaRPr sz="2016" b="1" i="0" u="none" strike="noStrike" cap="none">
              <a:solidFill>
                <a:srgbClr val="418391"/>
              </a:solidFill>
              <a:latin typeface="Calibri"/>
              <a:ea typeface="Calibri"/>
              <a:cs typeface="Calibri"/>
              <a:sym typeface="Calibri"/>
            </a:endParaRPr>
          </a:p>
        </p:txBody>
      </p:sp>
      <p:sp>
        <p:nvSpPr>
          <p:cNvPr id="362" name="Google Shape;362;g27dda340112_3_13"/>
          <p:cNvSpPr txBox="1"/>
          <p:nvPr/>
        </p:nvSpPr>
        <p:spPr>
          <a:xfrm>
            <a:off x="6224488" y="3764575"/>
            <a:ext cx="4856400" cy="2248200"/>
          </a:xfrm>
          <a:prstGeom prst="rect">
            <a:avLst/>
          </a:prstGeom>
          <a:noFill/>
          <a:ln>
            <a:noFill/>
          </a:ln>
        </p:spPr>
        <p:txBody>
          <a:bodyPr spcFirstLastPara="1" wrap="square" lIns="91425" tIns="91425" rIns="91425" bIns="91425" anchor="t" anchorCtr="0">
            <a:spAutoFit/>
          </a:bodyPr>
          <a:lstStyle/>
          <a:p>
            <a:pPr marL="457200" marR="0" lvl="0" indent="0" algn="l" rtl="0">
              <a:lnSpc>
                <a:spcPct val="95000"/>
              </a:lnSpc>
              <a:spcBef>
                <a:spcPts val="0"/>
              </a:spcBef>
              <a:spcAft>
                <a:spcPts val="0"/>
              </a:spcAft>
              <a:buClr>
                <a:srgbClr val="000000"/>
              </a:buClr>
              <a:buSzPts val="2016"/>
              <a:buFont typeface="Arial"/>
              <a:buNone/>
            </a:pPr>
            <a:endParaRPr sz="2016" b="0" i="0" u="none" strike="noStrike" cap="none">
              <a:solidFill>
                <a:schemeClr val="dk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016"/>
              <a:buFont typeface="Arial"/>
              <a:buNone/>
            </a:pPr>
            <a:endParaRPr sz="2016" b="1" i="0" u="none" strike="noStrike" cap="none">
              <a:solidFill>
                <a:srgbClr val="418391"/>
              </a:solidFill>
              <a:latin typeface="Calibri"/>
              <a:ea typeface="Calibri"/>
              <a:cs typeface="Calibri"/>
              <a:sym typeface="Calibri"/>
            </a:endParaRPr>
          </a:p>
          <a:p>
            <a:pPr marL="457200" marR="0" lvl="0" indent="-356616" algn="l" rtl="0">
              <a:lnSpc>
                <a:spcPct val="95000"/>
              </a:lnSpc>
              <a:spcBef>
                <a:spcPts val="0"/>
              </a:spcBef>
              <a:spcAft>
                <a:spcPts val="0"/>
              </a:spcAft>
              <a:buClr>
                <a:srgbClr val="418391"/>
              </a:buClr>
              <a:buSzPts val="2016"/>
              <a:buFont typeface="Calibri"/>
              <a:buChar char="●"/>
            </a:pPr>
            <a:r>
              <a:rPr lang="en-US" sz="2016" b="1" i="0" u="none" strike="noStrike" cap="none">
                <a:solidFill>
                  <a:srgbClr val="418391"/>
                </a:solidFill>
                <a:latin typeface="Calibri"/>
                <a:ea typeface="Calibri"/>
                <a:cs typeface="Calibri"/>
                <a:sym typeface="Calibri"/>
              </a:rPr>
              <a:t>Accountability</a:t>
            </a:r>
            <a:br>
              <a:rPr lang="en-US" sz="2016" b="1" i="0" u="none" strike="noStrike" cap="none">
                <a:solidFill>
                  <a:srgbClr val="418391"/>
                </a:solidFill>
                <a:latin typeface="Calibri"/>
                <a:ea typeface="Calibri"/>
                <a:cs typeface="Calibri"/>
                <a:sym typeface="Calibri"/>
              </a:rPr>
            </a:br>
            <a:r>
              <a:rPr lang="en-US" sz="2016" b="0" i="0" u="none" strike="noStrike" cap="none">
                <a:solidFill>
                  <a:schemeClr val="dk1"/>
                </a:solidFill>
                <a:latin typeface="Calibri"/>
                <a:ea typeface="Calibri"/>
                <a:cs typeface="Calibri"/>
                <a:sym typeface="Calibri"/>
              </a:rPr>
              <a:t>We know who is responsible for the AI and we can fix problems or enforce sanctions when something goes wrong</a:t>
            </a:r>
            <a:endParaRPr sz="2016" b="0" i="0" u="none" strike="noStrike" cap="none">
              <a:solidFill>
                <a:schemeClr val="dk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016"/>
              <a:buFont typeface="Arial"/>
              <a:buNone/>
            </a:pPr>
            <a:r>
              <a:rPr lang="en-US" sz="2016" b="0" i="0" u="none" strike="noStrike" cap="none">
                <a:solidFill>
                  <a:schemeClr val="dk1"/>
                </a:solidFill>
                <a:latin typeface="Calibri"/>
                <a:ea typeface="Calibri"/>
                <a:cs typeface="Calibri"/>
                <a:sym typeface="Calibri"/>
              </a:rPr>
              <a:t>  </a:t>
            </a:r>
            <a:endParaRPr sz="1500" b="0" i="0" u="none" strike="noStrike" cap="none">
              <a:solidFill>
                <a:srgbClr val="000000"/>
              </a:solidFill>
              <a:latin typeface="Arial"/>
              <a:ea typeface="Arial"/>
              <a:cs typeface="Arial"/>
              <a:sym typeface="Arial"/>
            </a:endParaRPr>
          </a:p>
        </p:txBody>
      </p:sp>
      <p:sp>
        <p:nvSpPr>
          <p:cNvPr id="363" name="Google Shape;363;g27dda340112_3_13"/>
          <p:cNvSpPr txBox="1"/>
          <p:nvPr/>
        </p:nvSpPr>
        <p:spPr>
          <a:xfrm>
            <a:off x="-245912" y="3764575"/>
            <a:ext cx="5330400" cy="2543100"/>
          </a:xfrm>
          <a:prstGeom prst="rect">
            <a:avLst/>
          </a:prstGeom>
          <a:noFill/>
          <a:ln>
            <a:noFill/>
          </a:ln>
        </p:spPr>
        <p:txBody>
          <a:bodyPr spcFirstLastPara="1" wrap="square" lIns="91425" tIns="91425" rIns="91425" bIns="91425" anchor="t" anchorCtr="0">
            <a:spAutoFit/>
          </a:bodyPr>
          <a:lstStyle/>
          <a:p>
            <a:pPr marL="457200" marR="0" lvl="0" indent="0" algn="l" rtl="0">
              <a:lnSpc>
                <a:spcPct val="95000"/>
              </a:lnSpc>
              <a:spcBef>
                <a:spcPts val="0"/>
              </a:spcBef>
              <a:spcAft>
                <a:spcPts val="0"/>
              </a:spcAft>
              <a:buClr>
                <a:srgbClr val="000000"/>
              </a:buClr>
              <a:buSzPts val="2016"/>
              <a:buFont typeface="Arial"/>
              <a:buNone/>
            </a:pPr>
            <a:endParaRPr sz="2016" b="0" i="0" u="none" strike="noStrike" cap="none">
              <a:solidFill>
                <a:schemeClr val="dk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016"/>
              <a:buFont typeface="Arial"/>
              <a:buNone/>
            </a:pPr>
            <a:endParaRPr sz="2016" b="1" i="0" u="none" strike="noStrike" cap="none">
              <a:solidFill>
                <a:srgbClr val="418391"/>
              </a:solidFill>
              <a:latin typeface="Calibri"/>
              <a:ea typeface="Calibri"/>
              <a:cs typeface="Calibri"/>
              <a:sym typeface="Calibri"/>
            </a:endParaRPr>
          </a:p>
          <a:p>
            <a:pPr marL="914400" marR="0" lvl="0" indent="-356616" algn="l" rtl="0">
              <a:lnSpc>
                <a:spcPct val="95000"/>
              </a:lnSpc>
              <a:spcBef>
                <a:spcPts val="0"/>
              </a:spcBef>
              <a:spcAft>
                <a:spcPts val="0"/>
              </a:spcAft>
              <a:buClr>
                <a:srgbClr val="418391"/>
              </a:buClr>
              <a:buSzPts val="2016"/>
              <a:buFont typeface="Calibri"/>
              <a:buChar char="●"/>
            </a:pPr>
            <a:r>
              <a:rPr lang="en-US" sz="2016" b="1" i="0" u="none" strike="noStrike" cap="none">
                <a:solidFill>
                  <a:srgbClr val="418391"/>
                </a:solidFill>
                <a:latin typeface="Calibri"/>
                <a:ea typeface="Calibri"/>
                <a:cs typeface="Calibri"/>
                <a:sym typeface="Calibri"/>
              </a:rPr>
              <a:t>Transparency</a:t>
            </a:r>
            <a:br>
              <a:rPr lang="en-US" sz="2016" b="1" i="0" u="none" strike="noStrike" cap="none">
                <a:solidFill>
                  <a:srgbClr val="418391"/>
                </a:solidFill>
                <a:latin typeface="Calibri"/>
                <a:ea typeface="Calibri"/>
                <a:cs typeface="Calibri"/>
                <a:sym typeface="Calibri"/>
              </a:rPr>
            </a:br>
            <a:r>
              <a:rPr lang="en-US" sz="2016" b="0" i="0" u="none" strike="noStrike" cap="none">
                <a:solidFill>
                  <a:schemeClr val="dk1"/>
                </a:solidFill>
                <a:latin typeface="Calibri"/>
                <a:ea typeface="Calibri"/>
                <a:cs typeface="Calibri"/>
                <a:sym typeface="Calibri"/>
              </a:rPr>
              <a:t>It is possible to say what decisions AI makes, what steps led it to those decisions and what data informed them.</a:t>
            </a:r>
            <a:endParaRPr sz="2016" b="0" i="0" u="none" strike="noStrike" cap="none">
              <a:solidFill>
                <a:schemeClr val="dk1"/>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2016"/>
              <a:buFont typeface="Arial"/>
              <a:buNone/>
            </a:pPr>
            <a:endParaRPr sz="2016" b="1" i="0" u="none" strike="noStrike" cap="none">
              <a:solidFill>
                <a:srgbClr val="418391"/>
              </a:solidFill>
              <a:latin typeface="Calibri"/>
              <a:ea typeface="Calibri"/>
              <a:cs typeface="Calibri"/>
              <a:sym typeface="Calibri"/>
            </a:endParaRPr>
          </a:p>
          <a:p>
            <a:pPr marL="457200" marR="0" lvl="0" indent="0" algn="l" rtl="0">
              <a:lnSpc>
                <a:spcPct val="95000"/>
              </a:lnSpc>
              <a:spcBef>
                <a:spcPts val="0"/>
              </a:spcBef>
              <a:spcAft>
                <a:spcPts val="0"/>
              </a:spcAft>
              <a:buClr>
                <a:srgbClr val="000000"/>
              </a:buClr>
              <a:buSzPts val="2016"/>
              <a:buFont typeface="Arial"/>
              <a:buNone/>
            </a:pPr>
            <a:r>
              <a:rPr lang="en-US" sz="2016" b="0" i="0" u="none" strike="noStrike" cap="none">
                <a:solidFill>
                  <a:schemeClr val="dk1"/>
                </a:solidFill>
                <a:latin typeface="Calibri"/>
                <a:ea typeface="Calibri"/>
                <a:cs typeface="Calibri"/>
                <a:sym typeface="Calibri"/>
              </a:rPr>
              <a:t>  </a:t>
            </a:r>
            <a:endParaRPr sz="1500" b="0" i="0" u="none" strike="noStrike" cap="none">
              <a:solidFill>
                <a:srgbClr val="000000"/>
              </a:solidFill>
              <a:latin typeface="Arial"/>
              <a:ea typeface="Arial"/>
              <a:cs typeface="Arial"/>
              <a:sym typeface="Arial"/>
            </a:endParaRPr>
          </a:p>
        </p:txBody>
      </p:sp>
      <p:pic>
        <p:nvPicPr>
          <p:cNvPr id="364" name="Google Shape;364;g27dda340112_3_1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92975" y="2285837"/>
            <a:ext cx="1338872" cy="1422075"/>
          </a:xfrm>
          <a:prstGeom prst="rect">
            <a:avLst/>
          </a:prstGeom>
          <a:noFill/>
          <a:ln>
            <a:noFill/>
          </a:ln>
        </p:spPr>
      </p:pic>
      <p:pic>
        <p:nvPicPr>
          <p:cNvPr id="365" name="Google Shape;365;g27dda340112_3_1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535225" y="2000575"/>
            <a:ext cx="1639020" cy="1687800"/>
          </a:xfrm>
          <a:prstGeom prst="rect">
            <a:avLst/>
          </a:prstGeom>
          <a:noFill/>
          <a:ln>
            <a:noFill/>
          </a:ln>
        </p:spPr>
      </p:pic>
      <p:pic>
        <p:nvPicPr>
          <p:cNvPr id="366" name="Google Shape;366;g27dda340112_3_1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894300" y="4389062"/>
            <a:ext cx="1203752" cy="1307775"/>
          </a:xfrm>
          <a:prstGeom prst="rect">
            <a:avLst/>
          </a:prstGeom>
          <a:noFill/>
          <a:ln>
            <a:noFill/>
          </a:ln>
        </p:spPr>
      </p:pic>
      <p:pic>
        <p:nvPicPr>
          <p:cNvPr id="367" name="Google Shape;367;g27dda340112_3_1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877471" y="4524656"/>
            <a:ext cx="1338875" cy="1032834"/>
          </a:xfrm>
          <a:prstGeom prst="rect">
            <a:avLst/>
          </a:prstGeom>
          <a:noFill/>
          <a:ln>
            <a:noFill/>
          </a:ln>
        </p:spPr>
      </p:pic>
      <p:grpSp>
        <p:nvGrpSpPr>
          <p:cNvPr id="2" name="Group 1">
            <a:extLst>
              <a:ext uri="{FF2B5EF4-FFF2-40B4-BE49-F238E27FC236}">
                <a16:creationId xmlns:a16="http://schemas.microsoft.com/office/drawing/2014/main" id="{5E69FAAD-81FE-00C6-0FD2-ECC8C8FD65CA}"/>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CC9CFB4B-63AF-8A61-C78B-D684D6D63AAF}"/>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D6379FD1-7D3B-B700-64BD-C12D9B5BDA79}"/>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711760B2-0352-F246-892A-4BA166AE6C4A}"/>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A5AB5A6D-742C-5EB5-2407-674D830EE754}"/>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27cc40c2c4c_0_0"/>
          <p:cNvSpPr txBox="1">
            <a:spLocks noGrp="1"/>
          </p:cNvSpPr>
          <p:nvPr>
            <p:ph type="title"/>
          </p:nvPr>
        </p:nvSpPr>
        <p:spPr>
          <a:xfrm>
            <a:off x="381000" y="471516"/>
            <a:ext cx="100947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3600" dirty="0"/>
              <a:t>Scenario A: GenAI and school projects</a:t>
            </a:r>
            <a:endParaRPr dirty="0"/>
          </a:p>
        </p:txBody>
      </p:sp>
      <p:pic>
        <p:nvPicPr>
          <p:cNvPr id="377" name="Google Shape;377;g27cc40c2c4c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1000" y="1852591"/>
            <a:ext cx="4856484" cy="4856484"/>
          </a:xfrm>
          <a:prstGeom prst="rect">
            <a:avLst/>
          </a:prstGeom>
          <a:noFill/>
          <a:ln>
            <a:noFill/>
          </a:ln>
        </p:spPr>
      </p:pic>
      <p:sp>
        <p:nvSpPr>
          <p:cNvPr id="382" name="Google Shape;382;g27cc40c2c4c_0_0"/>
          <p:cNvSpPr txBox="1"/>
          <p:nvPr/>
        </p:nvSpPr>
        <p:spPr>
          <a:xfrm>
            <a:off x="7118100" y="5812100"/>
            <a:ext cx="3969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https://www.youtube.com/watch?v=Fn8jDanbf0c</a:t>
            </a:r>
            <a:endParaRPr sz="1400" b="0" i="0" u="none" strike="noStrike" cap="none">
              <a:solidFill>
                <a:schemeClr val="lt1"/>
              </a:solidFill>
              <a:latin typeface="Calibri"/>
              <a:ea typeface="Calibri"/>
              <a:cs typeface="Calibri"/>
              <a:sym typeface="Calibri"/>
            </a:endParaRPr>
          </a:p>
        </p:txBody>
      </p:sp>
      <p:pic>
        <p:nvPicPr>
          <p:cNvPr id="383" name="Google Shape;383;g27cc40c2c4c_0_0" descr="ChatGPT, a popular new computer program that will write whatever you want quickly and convincingly, has some worried over the potential of cheating in the classroom — leading some districts to ban the artificial intelligence on school devices. NBC’s Stephanie Gosk reports for TODAY.&#10;&#10;» Subscribe to TODAY: http://on.today.com/SubscribeToTODAY&#10;» Watch the latest from TODAY: http://bit.ly/LatestTODAY&#10;About: TODAY brings you the latest headlines and expert tips on money, health and parenting. We wake up every morning to give you and your family all you need to start your day. If it matters to you, it matters to us. We are in the people business. Subscribe to our channel for exclusive TODAY archival footage &amp; our original web series.&#10;&#10;Connect with TODAY Online!&#10;Visit TODAY's Website: http://on.today.com/ReadTODAY&#10;Find TODAY on Facebook: http://on.today.com/LikeTODAY&#10;Follow TODAY on Twitter: http://on.today.com/FollowTODAY&#10;Follow TODAY on Instagram: http://on.today.com/InstaTODAY&#10;&#10;» Stream TODAY All Day: https://www.today.com/allday&#10;About: TODAY All Day is a 24/7 streaming channel bringing you the top stories in news and pop culture, celebrity interviews, cooking, and more. All in one place.&#10;&#10;#ai #chatgpt #technology" title="What is ChatGPT, and why does it have educators worried?">
            <a:hlinkClick r:id="rId4"/>
          </p:cNvPr>
          <p:cNvPicPr preferRelativeResize="0"/>
          <p:nvPr/>
        </p:nvPicPr>
        <p:blipFill rotWithShape="1">
          <a:blip r:embed="rId5">
            <a:alphaModFix/>
          </a:blip>
          <a:srcRect/>
          <a:stretch/>
        </p:blipFill>
        <p:spPr>
          <a:xfrm>
            <a:off x="6633042" y="2653075"/>
            <a:ext cx="4574534" cy="2573175"/>
          </a:xfrm>
          <a:prstGeom prst="rect">
            <a:avLst/>
          </a:prstGeom>
          <a:noFill/>
          <a:ln>
            <a:noFill/>
          </a:ln>
        </p:spPr>
      </p:pic>
      <p:grpSp>
        <p:nvGrpSpPr>
          <p:cNvPr id="2" name="Group 1">
            <a:extLst>
              <a:ext uri="{FF2B5EF4-FFF2-40B4-BE49-F238E27FC236}">
                <a16:creationId xmlns:a16="http://schemas.microsoft.com/office/drawing/2014/main" id="{21810ECC-C8F1-EB36-4BBA-F863164919D4}"/>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7845F877-3F07-3A68-B062-536B22CCE1A2}"/>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71A315E2-210A-5DC6-8982-F289A7F84F3E}"/>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14FC013-D664-C6B7-6918-C18F7FE0553F}"/>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32E31F22-4C1B-06C0-DB15-6F043ED3562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10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9" name="Google Shape;389;geb20be45a5_0_185"/>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4000"/>
              <a:t>Questions for Scenario A </a:t>
            </a:r>
            <a:endParaRPr/>
          </a:p>
        </p:txBody>
      </p:sp>
      <p:grpSp>
        <p:nvGrpSpPr>
          <p:cNvPr id="2" name="Group 1">
            <a:extLst>
              <a:ext uri="{FF2B5EF4-FFF2-40B4-BE49-F238E27FC236}">
                <a16:creationId xmlns:a16="http://schemas.microsoft.com/office/drawing/2014/main" id="{2EF745CB-4F1A-1FA3-F118-60C923A136F5}"/>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0EFB200A-3C17-D4AF-DEB1-D76DCF37D2EB}"/>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EF26E5BE-AED4-E290-2111-C909C6D31188}"/>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38C80F8D-CE6E-13BE-3B94-9E89EB54DCF6}"/>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2BE77C2B-C1F5-F3E6-7F0C-AE60CF5971F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
        <p:nvSpPr>
          <p:cNvPr id="8" name="Text Placeholder 7">
            <a:extLst>
              <a:ext uri="{FF2B5EF4-FFF2-40B4-BE49-F238E27FC236}">
                <a16:creationId xmlns:a16="http://schemas.microsoft.com/office/drawing/2014/main" id="{E6B2976D-C13D-9D0E-AA76-CE96CE2A4DDE}"/>
              </a:ext>
            </a:extLst>
          </p:cNvPr>
          <p:cNvSpPr>
            <a:spLocks noGrp="1"/>
          </p:cNvSpPr>
          <p:nvPr>
            <p:ph type="body" idx="1"/>
          </p:nvPr>
        </p:nvSpPr>
        <p:spPr/>
        <p:txBody>
          <a:bodyPr>
            <a:normAutofit fontScale="77500" lnSpcReduction="20000"/>
          </a:bodyPr>
          <a:lstStyle/>
          <a:p>
            <a:pPr marL="50800" indent="0">
              <a:buNone/>
            </a:pPr>
            <a:r>
              <a:rPr lang="en-US" b="1" i="1" dirty="0"/>
              <a:t>"A student used AI to summarise a book and write their reflection paragraph because they had two other tests to study for.”</a:t>
            </a:r>
            <a:br>
              <a:rPr lang="en-US" i="1" dirty="0"/>
            </a:br>
            <a:endParaRPr lang="en-US" i="1" dirty="0"/>
          </a:p>
          <a:p>
            <a:r>
              <a:rPr lang="en-US" b="1" dirty="0"/>
              <a:t>Group 1 (The Student): </a:t>
            </a:r>
            <a:r>
              <a:rPr lang="en-US" dirty="0"/>
              <a:t>Argues why they used it (stress, time management, tool availability).</a:t>
            </a:r>
          </a:p>
          <a:p>
            <a:r>
              <a:rPr lang="en-US" b="1" dirty="0"/>
              <a:t>Group 2 (The Teacher): </a:t>
            </a:r>
            <a:r>
              <a:rPr lang="en-US" dirty="0"/>
              <a:t>Explains why the assessment was set and what learning was missed.</a:t>
            </a:r>
          </a:p>
          <a:p>
            <a:r>
              <a:rPr lang="en-US" b="1" dirty="0"/>
              <a:t>Group 3 (The Ethics Board): </a:t>
            </a:r>
            <a:r>
              <a:rPr lang="en-US" dirty="0"/>
              <a:t>Questions both sides and proposes a fair resolution.</a:t>
            </a:r>
          </a:p>
          <a:p>
            <a:pPr marL="50800" indent="0">
              <a:buNone/>
            </a:pPr>
            <a:endParaRPr lang="en-US" sz="1800" b="1" dirty="0"/>
          </a:p>
          <a:p>
            <a:pPr marL="50800" indent="0">
              <a:buNone/>
            </a:pPr>
            <a:r>
              <a:rPr lang="en-US" b="1" dirty="0"/>
              <a:t>Ethical Discussion: </a:t>
            </a:r>
            <a:r>
              <a:rPr lang="en-US" i="1" dirty="0"/>
              <a:t>Is using AI to save time on schoolwork always unfair, or does it depend on the task? </a:t>
            </a:r>
            <a:endParaRPr lang="en-US" dirty="0"/>
          </a:p>
        </p:txBody>
      </p:sp>
      <p:pic>
        <p:nvPicPr>
          <p:cNvPr id="9" name="Google Shape;150;g27d80695a2f_2_40" descr="Icon&#10;&#10;Description automatically generated">
            <a:extLst>
              <a:ext uri="{FF2B5EF4-FFF2-40B4-BE49-F238E27FC236}">
                <a16:creationId xmlns:a16="http://schemas.microsoft.com/office/drawing/2014/main" id="{1829CED2-5BD2-0425-5156-479C40F6A48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64331" y="741072"/>
            <a:ext cx="3124911" cy="863679"/>
          </a:xfrm>
          <a:prstGeom prst="rect">
            <a:avLst/>
          </a:prstGeom>
          <a:noFill/>
          <a:ln>
            <a:noFill/>
          </a:ln>
          <a:effectLst>
            <a:glow rad="120733">
              <a:schemeClr val="accent1">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eb20be45a5_0_190"/>
          <p:cNvSpPr txBox="1">
            <a:spLocks noGrp="1"/>
          </p:cNvSpPr>
          <p:nvPr>
            <p:ph type="title"/>
          </p:nvPr>
        </p:nvSpPr>
        <p:spPr>
          <a:xfrm>
            <a:off x="381000" y="471516"/>
            <a:ext cx="100947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3600"/>
              <a:t>Scenario B China’s Social Credit System</a:t>
            </a:r>
            <a:endParaRPr sz="3600"/>
          </a:p>
        </p:txBody>
      </p:sp>
      <p:pic>
        <p:nvPicPr>
          <p:cNvPr id="399" name="Google Shape;399;geb20be45a5_0_19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4275" y="2365250"/>
            <a:ext cx="5561499" cy="2910501"/>
          </a:xfrm>
          <a:prstGeom prst="rect">
            <a:avLst/>
          </a:prstGeom>
          <a:noFill/>
          <a:ln>
            <a:noFill/>
          </a:ln>
        </p:spPr>
      </p:pic>
      <p:pic>
        <p:nvPicPr>
          <p:cNvPr id="404" name="Google Shape;404;geb20be45a5_0_190" descr="In China, jaywalking could land you on a no-fly list. A new scoring system is keeping a critical eye on social behavior. CBS News foreign correspondent Ben Tracy explains.&#10;&#10;Subscribe to the &quot;CBS Evening News&quot; Channel HERE: http://bit.ly/1S7Dhik&#10;Watch Full Episodes of the &quot;CBS Evening News&quot; HERE: http://cbsn.ws/23XekKA&#10;Watch the latest installment of &quot;On the Road,&quot; only on the &quot;CBS Evening News,&quot; HERE: http://cbsn.ws/23XwqMH&#10;Follow &quot;CBS Evening News&quot; on Instagram: http://bit.ly/1T8icTO&#10;Like &quot;CBS Evening News&quot; on Facebook HERE: http://on.fb.me/1KxYobb&#10;Follow the &quot;CBS Evening News&quot; on Twitter HERE: http://bit.ly/1O3dTTe&#10;Follow the &quot;CBS Evening News&quot; on Google+ HERE: http://bit.ly/1Qs0aam&#10;&#10;Get your news on the go! Download CBS News mobile apps HERE: http://cbsn.ws/1Xb1WC8&#10;&#10;Get new episodes of shows you love across devices the next day, stream local news live, and watch full seasons of CBS fan favorites anytime, anywhere with CBS All Access. Try it free! http://bit.ly/1OQA29B&#10;&#10;---&#10;The &quot;CBS Evening News&quot; premiered as a half-hour broadcast on Sept. 2, 1963. Check local listings for CBS Evening News broadcast times." title="China's social credit system keeps a critical eye on everyday behavior">
            <a:hlinkClick r:id="rId4"/>
          </p:cNvPr>
          <p:cNvPicPr preferRelativeResize="0"/>
          <p:nvPr/>
        </p:nvPicPr>
        <p:blipFill>
          <a:blip r:embed="rId5">
            <a:alphaModFix/>
          </a:blip>
          <a:stretch>
            <a:fillRect/>
          </a:stretch>
        </p:blipFill>
        <p:spPr>
          <a:xfrm>
            <a:off x="6271051" y="2315632"/>
            <a:ext cx="5262445" cy="2960125"/>
          </a:xfrm>
          <a:prstGeom prst="rect">
            <a:avLst/>
          </a:prstGeom>
          <a:noFill/>
          <a:ln>
            <a:noFill/>
          </a:ln>
        </p:spPr>
      </p:pic>
      <p:sp>
        <p:nvSpPr>
          <p:cNvPr id="405" name="Google Shape;405;geb20be45a5_0_190"/>
          <p:cNvSpPr txBox="1"/>
          <p:nvPr/>
        </p:nvSpPr>
        <p:spPr>
          <a:xfrm>
            <a:off x="6626100" y="5491700"/>
            <a:ext cx="46476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a:solidFill>
                  <a:schemeClr val="lt1"/>
                </a:solidFill>
                <a:latin typeface="Calibri"/>
                <a:ea typeface="Calibri"/>
                <a:cs typeface="Calibri"/>
                <a:sym typeface="Calibri"/>
              </a:rPr>
              <a:t>https://www.youtube.com/watch?v=Onm6Sb3Pb2Y</a:t>
            </a:r>
            <a:endParaRPr sz="1600">
              <a:solidFill>
                <a:schemeClr val="lt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78D9BEAF-83C6-B22F-AA32-5A547710CAE3}"/>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4D7322C3-7683-9436-499F-3055771D6A89}"/>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01E35F93-0F46-533E-BA3B-9AC47F8D8295}"/>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DBA02AC0-0C57-1153-EBEE-81ABE7A8714B}"/>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15673E8D-6605-FF38-D123-261CECA00E8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eb20be45a5_0_196"/>
          <p:cNvSpPr txBox="1">
            <a:spLocks noGrp="1"/>
          </p:cNvSpPr>
          <p:nvPr>
            <p:ph type="body" idx="1"/>
          </p:nvPr>
        </p:nvSpPr>
        <p:spPr>
          <a:xfrm>
            <a:off x="3377347" y="1955444"/>
            <a:ext cx="7962000" cy="4000200"/>
          </a:xfrm>
          <a:prstGeom prst="rect">
            <a:avLst/>
          </a:prstGeom>
          <a:noFill/>
          <a:ln>
            <a:noFill/>
          </a:ln>
        </p:spPr>
        <p:txBody>
          <a:bodyPr spcFirstLastPara="1" wrap="square" lIns="91425" tIns="45700" rIns="91425" bIns="45700" anchor="t" anchorCtr="0">
            <a:noAutofit/>
          </a:bodyPr>
          <a:lstStyle/>
          <a:p>
            <a:pPr marL="495300" indent="-342900">
              <a:lnSpc>
                <a:spcPct val="115000"/>
              </a:lnSpc>
              <a:spcBef>
                <a:spcPts val="0"/>
              </a:spcBef>
              <a:buSzPts val="2400"/>
            </a:pPr>
            <a:r>
              <a:rPr lang="en-US" sz="2400" dirty="0"/>
              <a:t>What are the potential benefits and risks of such a system?</a:t>
            </a:r>
          </a:p>
          <a:p>
            <a:pPr marL="152400" lvl="0" indent="0" algn="l" rtl="0">
              <a:lnSpc>
                <a:spcPct val="115000"/>
              </a:lnSpc>
              <a:spcBef>
                <a:spcPts val="0"/>
              </a:spcBef>
              <a:spcAft>
                <a:spcPts val="0"/>
              </a:spcAft>
              <a:buSzPts val="2400"/>
              <a:buNone/>
            </a:pPr>
            <a:endParaRPr lang="en-US" sz="2400" dirty="0"/>
          </a:p>
          <a:p>
            <a:pPr marL="152400" lvl="0" indent="0" algn="l" rtl="0">
              <a:lnSpc>
                <a:spcPct val="115000"/>
              </a:lnSpc>
              <a:spcBef>
                <a:spcPts val="0"/>
              </a:spcBef>
              <a:spcAft>
                <a:spcPts val="0"/>
              </a:spcAft>
              <a:buSzPts val="2400"/>
              <a:buNone/>
            </a:pPr>
            <a:r>
              <a:rPr lang="en-US" sz="2400" dirty="0"/>
              <a:t>Within months of a separate commercial opt-in ‘social credit’ system being launched in China in 2015, more than 14 million people opted in. </a:t>
            </a:r>
          </a:p>
          <a:p>
            <a:pPr marL="609600" lvl="0" indent="-457200" algn="l" rtl="0">
              <a:lnSpc>
                <a:spcPct val="115000"/>
              </a:lnSpc>
              <a:spcBef>
                <a:spcPts val="0"/>
              </a:spcBef>
              <a:spcAft>
                <a:spcPts val="0"/>
              </a:spcAft>
              <a:buSzPts val="2400"/>
              <a:buChar char="•"/>
            </a:pPr>
            <a:endParaRPr sz="1600" dirty="0"/>
          </a:p>
          <a:p>
            <a:pPr marL="609600" lvl="0" indent="-457200" algn="l" rtl="0">
              <a:lnSpc>
                <a:spcPct val="100000"/>
              </a:lnSpc>
              <a:spcBef>
                <a:spcPts val="0"/>
              </a:spcBef>
              <a:spcAft>
                <a:spcPts val="0"/>
              </a:spcAft>
              <a:buSzPts val="2400"/>
              <a:buFont typeface="Calibri"/>
              <a:buChar char="•"/>
            </a:pPr>
            <a:r>
              <a:rPr lang="en-US" sz="2400" dirty="0"/>
              <a:t>If such a commercial system were introduced in Ireland,  would you opt in?</a:t>
            </a:r>
            <a:endParaRPr sz="2400" dirty="0"/>
          </a:p>
          <a:p>
            <a:pPr marL="457200" lvl="0" indent="0" algn="l" rtl="0">
              <a:lnSpc>
                <a:spcPct val="100000"/>
              </a:lnSpc>
              <a:spcBef>
                <a:spcPts val="0"/>
              </a:spcBef>
              <a:spcAft>
                <a:spcPts val="0"/>
              </a:spcAft>
              <a:buSzPts val="2800"/>
              <a:buNone/>
            </a:pPr>
            <a:endParaRPr sz="2400" dirty="0"/>
          </a:p>
        </p:txBody>
      </p:sp>
      <p:sp>
        <p:nvSpPr>
          <p:cNvPr id="411" name="Google Shape;411;geb20be45a5_0_196"/>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4000"/>
              <a:t>Questions for Scenario B</a:t>
            </a:r>
            <a:endParaRPr/>
          </a:p>
        </p:txBody>
      </p:sp>
      <p:grpSp>
        <p:nvGrpSpPr>
          <p:cNvPr id="2" name="Group 1">
            <a:extLst>
              <a:ext uri="{FF2B5EF4-FFF2-40B4-BE49-F238E27FC236}">
                <a16:creationId xmlns:a16="http://schemas.microsoft.com/office/drawing/2014/main" id="{131EEEF4-6A82-109A-4C6C-3036D771DACB}"/>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5D47E416-8DE3-48E0-DB6F-1890737E477E}"/>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E0373BCC-DA2F-7BEE-98B1-AB11EBF44596}"/>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6EBA18DF-0D4D-6A98-BEBA-8AD7ADFB0D90}"/>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070F28F2-72E8-E22D-B9F2-CFCF994EAACB}"/>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1DBBF6D2-254B-E19B-8CE4-C735BA61367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77583" y="652276"/>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30"/>
          <p:cNvSpPr txBox="1">
            <a:spLocks noGrp="1"/>
          </p:cNvSpPr>
          <p:nvPr>
            <p:ph type="title"/>
          </p:nvPr>
        </p:nvSpPr>
        <p:spPr>
          <a:xfrm>
            <a:off x="381000" y="471516"/>
            <a:ext cx="10094800" cy="1225200"/>
          </a:xfrm>
          <a:prstGeom prst="rect">
            <a:avLst/>
          </a:prstGeom>
          <a:noFill/>
          <a:ln>
            <a:noFill/>
          </a:ln>
        </p:spPr>
        <p:txBody>
          <a:bodyPr spcFirstLastPara="1" wrap="square" lIns="91433" tIns="45700" rIns="91433" bIns="45700" anchor="ctr" anchorCtr="0">
            <a:normAutofit/>
          </a:bodyPr>
          <a:lstStyle/>
          <a:p>
            <a:pPr>
              <a:buSzPts val="3300"/>
            </a:pPr>
            <a:r>
              <a:rPr lang="en-IE" dirty="0">
                <a:latin typeface="Calibri"/>
                <a:ea typeface="Calibri"/>
                <a:cs typeface="Calibri"/>
                <a:sym typeface="Calibri"/>
              </a:rPr>
              <a:t>What action should the self-driving car take?</a:t>
            </a:r>
          </a:p>
        </p:txBody>
      </p:sp>
      <p:grpSp>
        <p:nvGrpSpPr>
          <p:cNvPr id="2" name="Group 1">
            <a:extLst>
              <a:ext uri="{FF2B5EF4-FFF2-40B4-BE49-F238E27FC236}">
                <a16:creationId xmlns:a16="http://schemas.microsoft.com/office/drawing/2014/main" id="{057261B2-19E2-4189-2951-9ED47DF21645}"/>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2A76C08A-AC54-CBA9-15A0-9FE9AA289938}"/>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C280256E-2EA8-D533-8A1B-DD7399D22172}"/>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51A36CF4-C241-0435-D9D4-C2DEF20D5A83}"/>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5DFC9967-2E73-6D1B-1F62-4507F05F7EA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
        <p:nvSpPr>
          <p:cNvPr id="13" name="TextBox 12">
            <a:extLst>
              <a:ext uri="{FF2B5EF4-FFF2-40B4-BE49-F238E27FC236}">
                <a16:creationId xmlns:a16="http://schemas.microsoft.com/office/drawing/2014/main" id="{D58F18D1-98A8-1567-91B5-5385DFD9DC03}"/>
              </a:ext>
            </a:extLst>
          </p:cNvPr>
          <p:cNvSpPr txBox="1"/>
          <p:nvPr/>
        </p:nvSpPr>
        <p:spPr>
          <a:xfrm>
            <a:off x="485509" y="2256628"/>
            <a:ext cx="1849244" cy="3477875"/>
          </a:xfrm>
          <a:prstGeom prst="rect">
            <a:avLst/>
          </a:prstGeom>
          <a:noFill/>
        </p:spPr>
        <p:txBody>
          <a:bodyPr wrap="square" rtlCol="0">
            <a:spAutoFit/>
          </a:bodyPr>
          <a:lstStyle/>
          <a:p>
            <a:pPr algn="ctr"/>
            <a:r>
              <a:rPr lang="en-US" sz="2000" b="1" dirty="0">
                <a:latin typeface="Calibri" panose="020F0502020204030204" pitchFamily="34" charset="0"/>
                <a:cs typeface="Calibri" panose="020F0502020204030204" pitchFamily="34" charset="0"/>
              </a:rPr>
              <a:t>A.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Continue ahead and crash into a concrete barrier, resulting in 1 dead cat, 1 dead dog, 1 dead woman, 1 dead man, and 1 dead boy?</a:t>
            </a:r>
          </a:p>
        </p:txBody>
      </p:sp>
      <p:sp>
        <p:nvSpPr>
          <p:cNvPr id="559" name="Google Shape;559;p30"/>
          <p:cNvSpPr txBox="1"/>
          <p:nvPr/>
        </p:nvSpPr>
        <p:spPr>
          <a:xfrm>
            <a:off x="4037420" y="6022505"/>
            <a:ext cx="3678000" cy="410379"/>
          </a:xfrm>
          <a:prstGeom prst="rect">
            <a:avLst/>
          </a:prstGeom>
          <a:solidFill>
            <a:srgbClr val="002060"/>
          </a:solidFill>
          <a:ln>
            <a:noFill/>
          </a:ln>
        </p:spPr>
        <p:txBody>
          <a:bodyPr spcFirstLastPara="1" wrap="square" lIns="121900" tIns="60933" rIns="121900" bIns="60933" anchor="t" anchorCtr="0">
            <a:spAutoFit/>
          </a:bodyPr>
          <a:lstStyle/>
          <a:p>
            <a:pPr algn="ctr">
              <a:buSzPts val="1400"/>
            </a:pPr>
            <a:r>
              <a:rPr lang="en-IE" sz="1867" dirty="0">
                <a:solidFill>
                  <a:schemeClr val="lt1"/>
                </a:solidFill>
                <a:latin typeface="Calibri"/>
                <a:ea typeface="Calibri"/>
                <a:cs typeface="Calibri"/>
                <a:sym typeface="Calibri"/>
              </a:rPr>
              <a:t>https://www.moralmachine.net</a:t>
            </a:r>
            <a:endParaRPr sz="1867" dirty="0">
              <a:solidFill>
                <a:schemeClr val="lt1"/>
              </a:solidFill>
              <a:latin typeface="Calibri"/>
              <a:ea typeface="Calibri"/>
              <a:cs typeface="Calibri"/>
              <a:sym typeface="Calibri"/>
            </a:endParaRPr>
          </a:p>
        </p:txBody>
      </p:sp>
      <p:sp>
        <p:nvSpPr>
          <p:cNvPr id="16" name="TextBox 15">
            <a:extLst>
              <a:ext uri="{FF2B5EF4-FFF2-40B4-BE49-F238E27FC236}">
                <a16:creationId xmlns:a16="http://schemas.microsoft.com/office/drawing/2014/main" id="{77C29E9A-B459-D660-E48D-3CA3C18D216A}"/>
              </a:ext>
            </a:extLst>
          </p:cNvPr>
          <p:cNvSpPr txBox="1"/>
          <p:nvPr/>
        </p:nvSpPr>
        <p:spPr>
          <a:xfrm>
            <a:off x="9540739" y="2081354"/>
            <a:ext cx="2319956" cy="3477875"/>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cs typeface="Calibri" panose="020F0502020204030204" pitchFamily="34" charset="0"/>
              </a:rPr>
              <a:t>B.</a:t>
            </a:r>
          </a:p>
          <a:p>
            <a:pPr algn="ctr"/>
            <a:r>
              <a:rPr lang="en-US" sz="2000" dirty="0">
                <a:solidFill>
                  <a:schemeClr val="bg1"/>
                </a:solidFill>
                <a:latin typeface="Calibri" panose="020F0502020204030204" pitchFamily="34" charset="0"/>
                <a:cs typeface="Calibri" panose="020F0502020204030204" pitchFamily="34" charset="0"/>
              </a:rPr>
              <a:t> Swerve and drive through a pedestrian crossing in the other lane, resulting in 1 male executive dead?</a:t>
            </a:r>
            <a:br>
              <a:rPr lang="en-US" sz="2000" dirty="0">
                <a:solidFill>
                  <a:schemeClr val="bg1"/>
                </a:solidFill>
                <a:latin typeface="Calibri" panose="020F0502020204030204" pitchFamily="34" charset="0"/>
                <a:cs typeface="Calibri" panose="020F0502020204030204" pitchFamily="34" charset="0"/>
              </a:rPr>
            </a:br>
            <a:br>
              <a:rPr lang="en-US" sz="2000" dirty="0">
                <a:solidFill>
                  <a:schemeClr val="bg1"/>
                </a:solidFill>
                <a:latin typeface="Calibri" panose="020F0502020204030204" pitchFamily="34" charset="0"/>
                <a:cs typeface="Calibri" panose="020F0502020204030204" pitchFamily="34" charset="0"/>
              </a:rPr>
            </a:br>
            <a:r>
              <a:rPr lang="en-US" sz="2000" dirty="0">
                <a:solidFill>
                  <a:schemeClr val="bg1"/>
                </a:solidFill>
                <a:latin typeface="Calibri" panose="020F0502020204030204" pitchFamily="34" charset="0"/>
                <a:cs typeface="Calibri" panose="020F0502020204030204" pitchFamily="34" charset="0"/>
              </a:rPr>
              <a:t>(The affected pedestrians are crossing on green)</a:t>
            </a:r>
          </a:p>
        </p:txBody>
      </p:sp>
      <p:pic>
        <p:nvPicPr>
          <p:cNvPr id="9" name="Picture 8">
            <a:extLst>
              <a:ext uri="{FF2B5EF4-FFF2-40B4-BE49-F238E27FC236}">
                <a16:creationId xmlns:a16="http://schemas.microsoft.com/office/drawing/2014/main" id="{B7A0C29D-7CCF-BECB-8C83-CD05D3219B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15478" y="1778901"/>
            <a:ext cx="2816681" cy="4161418"/>
          </a:xfrm>
          <a:prstGeom prst="rect">
            <a:avLst/>
          </a:prstGeom>
        </p:spPr>
      </p:pic>
      <p:pic>
        <p:nvPicPr>
          <p:cNvPr id="11" name="Picture 10">
            <a:extLst>
              <a:ext uri="{FF2B5EF4-FFF2-40B4-BE49-F238E27FC236}">
                <a16:creationId xmlns:a16="http://schemas.microsoft.com/office/drawing/2014/main" id="{3FBEF3EE-6393-1143-16B7-C96DCC746D3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20104" y="1778901"/>
            <a:ext cx="2765212" cy="4161418"/>
          </a:xfrm>
          <a:prstGeom prst="rect">
            <a:avLst/>
          </a:prstGeom>
        </p:spPr>
      </p:pic>
    </p:spTree>
    <p:extLst>
      <p:ext uri="{BB962C8B-B14F-4D97-AF65-F5344CB8AC3E}">
        <p14:creationId xmlns:p14="http://schemas.microsoft.com/office/powerpoint/2010/main" val="881266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84A0A-8F36-1E0F-2DCB-02359445C46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97EAC82-583E-BD69-24C3-FA170F4C1014}"/>
              </a:ext>
            </a:extLst>
          </p:cNvPr>
          <p:cNvSpPr/>
          <p:nvPr/>
        </p:nvSpPr>
        <p:spPr>
          <a:xfrm>
            <a:off x="1308100" y="5393687"/>
            <a:ext cx="10858500" cy="420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pic>
        <p:nvPicPr>
          <p:cNvPr id="3" name="Picture 2">
            <a:extLst>
              <a:ext uri="{FF2B5EF4-FFF2-40B4-BE49-F238E27FC236}">
                <a16:creationId xmlns:a16="http://schemas.microsoft.com/office/drawing/2014/main" id="{76105533-2021-351A-20F5-909E12FC7D31}"/>
              </a:ext>
            </a:extLst>
          </p:cNvPr>
          <p:cNvPicPr>
            <a:picLocks noChangeAspect="1"/>
          </p:cNvPicPr>
          <p:nvPr/>
        </p:nvPicPr>
        <p:blipFill>
          <a:blip r:embed="rId3" cstate="screen">
            <a:extLst>
              <a:ext uri="{28A0092B-C50C-407E-A947-70E740481C1C}">
                <a14:useLocalDpi xmlns:a14="http://schemas.microsoft.com/office/drawing/2010/main"/>
              </a:ext>
            </a:extLst>
          </a:blip>
          <a:srcRect l="-2"/>
          <a:stretch>
            <a:fillRect/>
          </a:stretch>
        </p:blipFill>
        <p:spPr>
          <a:xfrm>
            <a:off x="0" y="412065"/>
            <a:ext cx="12192000" cy="5944285"/>
          </a:xfrm>
          <a:prstGeom prst="rect">
            <a:avLst/>
          </a:prstGeom>
        </p:spPr>
      </p:pic>
      <p:grpSp>
        <p:nvGrpSpPr>
          <p:cNvPr id="6" name="Group 5">
            <a:extLst>
              <a:ext uri="{FF2B5EF4-FFF2-40B4-BE49-F238E27FC236}">
                <a16:creationId xmlns:a16="http://schemas.microsoft.com/office/drawing/2014/main" id="{ACF3D965-240E-109C-F287-0A133B77E4BE}"/>
              </a:ext>
            </a:extLst>
          </p:cNvPr>
          <p:cNvGrpSpPr/>
          <p:nvPr/>
        </p:nvGrpSpPr>
        <p:grpSpPr>
          <a:xfrm>
            <a:off x="-1474580" y="6356350"/>
            <a:ext cx="13676173" cy="510185"/>
            <a:chOff x="-1474580" y="6356350"/>
            <a:chExt cx="13676173" cy="510185"/>
          </a:xfrm>
        </p:grpSpPr>
        <p:sp>
          <p:nvSpPr>
            <p:cNvPr id="2" name="Rectangle 1">
              <a:extLst>
                <a:ext uri="{FF2B5EF4-FFF2-40B4-BE49-F238E27FC236}">
                  <a16:creationId xmlns:a16="http://schemas.microsoft.com/office/drawing/2014/main" id="{232C308F-0E6E-2CD0-31D6-E3CE4504907A}"/>
                </a:ext>
              </a:extLst>
            </p:cNvPr>
            <p:cNvSpPr/>
            <p:nvPr/>
          </p:nvSpPr>
          <p:spPr>
            <a:xfrm>
              <a:off x="0" y="6356350"/>
              <a:ext cx="12201593"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3C6C13C4-426B-3949-5222-2727B2028364}"/>
                </a:ext>
              </a:extLst>
            </p:cNvPr>
            <p:cNvGrpSpPr/>
            <p:nvPr/>
          </p:nvGrpSpPr>
          <p:grpSpPr>
            <a:xfrm>
              <a:off x="-1474580" y="6445935"/>
              <a:ext cx="9913500" cy="420600"/>
              <a:chOff x="-1761018" y="6437400"/>
              <a:chExt cx="9913500" cy="420600"/>
            </a:xfrm>
          </p:grpSpPr>
          <p:sp>
            <p:nvSpPr>
              <p:cNvPr id="4" name="Google Shape;180;p16">
                <a:extLst>
                  <a:ext uri="{FF2B5EF4-FFF2-40B4-BE49-F238E27FC236}">
                    <a16:creationId xmlns:a16="http://schemas.microsoft.com/office/drawing/2014/main" id="{19A09ABF-698A-84D7-D8D3-CB3838571FB3}"/>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7" name="Google Shape;192;p20">
                <a:extLst>
                  <a:ext uri="{FF2B5EF4-FFF2-40B4-BE49-F238E27FC236}">
                    <a16:creationId xmlns:a16="http://schemas.microsoft.com/office/drawing/2014/main" id="{26D011AE-6448-9F94-7961-A7368AC56C1D}"/>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sp>
        <p:nvSpPr>
          <p:cNvPr id="12" name="TextBox 11">
            <a:extLst>
              <a:ext uri="{FF2B5EF4-FFF2-40B4-BE49-F238E27FC236}">
                <a16:creationId xmlns:a16="http://schemas.microsoft.com/office/drawing/2014/main" id="{70BCEA49-E763-2153-2480-B90339A1FB64}"/>
              </a:ext>
            </a:extLst>
          </p:cNvPr>
          <p:cNvSpPr txBox="1"/>
          <p:nvPr/>
        </p:nvSpPr>
        <p:spPr>
          <a:xfrm>
            <a:off x="654292" y="1680959"/>
            <a:ext cx="6229108" cy="3785652"/>
          </a:xfrm>
          <a:prstGeom prst="rect">
            <a:avLst/>
          </a:prstGeom>
          <a:noFill/>
        </p:spPr>
        <p:txBody>
          <a:bodyPr wrap="square">
            <a:spAutoFit/>
          </a:bodyPr>
          <a:lstStyle/>
          <a:p>
            <a:r>
              <a:rPr lang="en-US" sz="2400" dirty="0">
                <a:latin typeface="Calibri" panose="020F0502020204030204" pitchFamily="34" charset="0"/>
                <a:cs typeface="Calibri" panose="020F0502020204030204" pitchFamily="34" charset="0"/>
              </a:rPr>
              <a:t>A 4-part workshop series on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Artificial Intelligence </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Developed by the ADAPT research centre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at DCU and partners</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Designed to help you explore the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role of AI in your life and in society</a:t>
            </a:r>
          </a:p>
          <a:p>
            <a:endParaRPr lang="en-US" sz="2400" dirty="0">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255CC809-4CB9-BEBB-E304-AC50C94B6C94}"/>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C165F80-8BCE-E14C-453C-8F4F149C4F7F}"/>
              </a:ext>
            </a:extLst>
          </p:cNvPr>
          <p:cNvSpPr txBox="1"/>
          <p:nvPr/>
        </p:nvSpPr>
        <p:spPr>
          <a:xfrm>
            <a:off x="657259" y="152400"/>
            <a:ext cx="5131511" cy="646331"/>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What is AI in My Life?</a:t>
            </a:r>
          </a:p>
        </p:txBody>
      </p:sp>
      <p:sp>
        <p:nvSpPr>
          <p:cNvPr id="16" name="TextBox 15">
            <a:extLst>
              <a:ext uri="{FF2B5EF4-FFF2-40B4-BE49-F238E27FC236}">
                <a16:creationId xmlns:a16="http://schemas.microsoft.com/office/drawing/2014/main" id="{22DD8CF2-F8A4-E119-095A-B18CFAA7AF4D}"/>
              </a:ext>
            </a:extLst>
          </p:cNvPr>
          <p:cNvSpPr txBox="1"/>
          <p:nvPr/>
        </p:nvSpPr>
        <p:spPr>
          <a:xfrm>
            <a:off x="6678310" y="5635737"/>
            <a:ext cx="5488290" cy="523220"/>
          </a:xfrm>
          <a:prstGeom prst="rect">
            <a:avLst/>
          </a:prstGeom>
          <a:noFill/>
        </p:spPr>
        <p:txBody>
          <a:bodyPr wrap="square" rtlCol="0">
            <a:spAutoFit/>
          </a:bodyPr>
          <a:lstStyle/>
          <a:p>
            <a:pPr algn="ctr"/>
            <a:r>
              <a:rPr lang="en-US" sz="1400" dirty="0"/>
              <a:t>Lone </a:t>
            </a:r>
            <a:r>
              <a:rPr lang="en-US" sz="1400" dirty="0" err="1"/>
              <a:t>Thomasky</a:t>
            </a:r>
            <a:r>
              <a:rPr lang="en-US" sz="1400" dirty="0"/>
              <a:t> &amp; </a:t>
            </a:r>
            <a:r>
              <a:rPr lang="en-US" sz="1400" dirty="0" err="1">
                <a:latin typeface="Calibri" panose="020F0502020204030204" pitchFamily="34" charset="0"/>
                <a:cs typeface="Calibri" panose="020F0502020204030204" pitchFamily="34" charset="0"/>
              </a:rPr>
              <a:t>Bits</a:t>
            </a:r>
            <a:r>
              <a:rPr lang="en-US" sz="1400" dirty="0" err="1"/>
              <a:t>&amp;Bäume</a:t>
            </a:r>
            <a:r>
              <a:rPr lang="en-US" sz="1400" dirty="0"/>
              <a:t> / https://</a:t>
            </a:r>
            <a:r>
              <a:rPr lang="en-US" sz="1400" dirty="0" err="1"/>
              <a:t>betterimagesofai.org</a:t>
            </a:r>
            <a:r>
              <a:rPr lang="en-US" sz="1400" dirty="0"/>
              <a:t> / https://</a:t>
            </a:r>
            <a:r>
              <a:rPr lang="en-US" sz="1400" dirty="0" err="1"/>
              <a:t>creativecommons.org</a:t>
            </a:r>
            <a:r>
              <a:rPr lang="en-US" sz="1400" dirty="0"/>
              <a:t>/licenses/by/4.0/</a:t>
            </a:r>
          </a:p>
        </p:txBody>
      </p:sp>
      <p:pic>
        <p:nvPicPr>
          <p:cNvPr id="10" name="Picture 9">
            <a:extLst>
              <a:ext uri="{FF2B5EF4-FFF2-40B4-BE49-F238E27FC236}">
                <a16:creationId xmlns:a16="http://schemas.microsoft.com/office/drawing/2014/main" id="{9327C097-8D18-7C75-1518-0B25F016FAF1}"/>
              </a:ext>
            </a:extLst>
          </p:cNvPr>
          <p:cNvPicPr>
            <a:picLocks noChangeAspect="1"/>
          </p:cNvPicPr>
          <p:nvPr/>
        </p:nvPicPr>
        <p:blipFill>
          <a:blip r:embed="rId6"/>
          <a:stretch>
            <a:fillRect/>
          </a:stretch>
        </p:blipFill>
        <p:spPr>
          <a:xfrm>
            <a:off x="6776373" y="855595"/>
            <a:ext cx="5425220" cy="4713160"/>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E99ED9B8-8A9E-264D-0985-B85A0036B2E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788400" y="17057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3085669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8"/>
          <p:cNvSpPr txBox="1">
            <a:spLocks noGrp="1"/>
          </p:cNvSpPr>
          <p:nvPr>
            <p:ph type="title"/>
          </p:nvPr>
        </p:nvSpPr>
        <p:spPr>
          <a:xfrm>
            <a:off x="381000" y="471516"/>
            <a:ext cx="100948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latin typeface="Calibri"/>
                <a:ea typeface="Calibri"/>
                <a:cs typeface="Calibri"/>
                <a:sym typeface="Calibri"/>
              </a:rPr>
              <a:t>Ethical Decisions of AI: How does Ireland compare?</a:t>
            </a:r>
            <a:endParaRPr>
              <a:latin typeface="Calibri"/>
              <a:ea typeface="Calibri"/>
              <a:cs typeface="Calibri"/>
              <a:sym typeface="Calibri"/>
            </a:endParaRPr>
          </a:p>
        </p:txBody>
      </p:sp>
      <p:sp>
        <p:nvSpPr>
          <p:cNvPr id="434" name="Google Shape;434;p8"/>
          <p:cNvSpPr txBox="1"/>
          <p:nvPr/>
        </p:nvSpPr>
        <p:spPr>
          <a:xfrm>
            <a:off x="3960424" y="6095682"/>
            <a:ext cx="3678000" cy="3798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67"/>
              <a:buFont typeface="Arial"/>
              <a:buNone/>
            </a:pPr>
            <a:r>
              <a:rPr lang="en-US" sz="1800" b="0" i="0" u="none" strike="noStrike" cap="none" dirty="0" err="1">
                <a:solidFill>
                  <a:schemeClr val="lt1"/>
                </a:solidFill>
                <a:latin typeface="Calibri"/>
                <a:ea typeface="Calibri"/>
                <a:cs typeface="Calibri"/>
                <a:sym typeface="Calibri"/>
              </a:rPr>
              <a:t>www.moralmachine.net</a:t>
            </a:r>
            <a:endParaRPr sz="1800" b="0" i="0" u="none" strike="noStrike" cap="none" dirty="0">
              <a:solidFill>
                <a:schemeClr val="lt1"/>
              </a:solidFill>
              <a:latin typeface="Calibri"/>
              <a:ea typeface="Calibri"/>
              <a:cs typeface="Calibri"/>
              <a:sym typeface="Calibri"/>
            </a:endParaRPr>
          </a:p>
        </p:txBody>
      </p:sp>
      <p:grpSp>
        <p:nvGrpSpPr>
          <p:cNvPr id="435" name="Google Shape;435;p8"/>
          <p:cNvGrpSpPr/>
          <p:nvPr/>
        </p:nvGrpSpPr>
        <p:grpSpPr>
          <a:xfrm>
            <a:off x="1038588" y="1746257"/>
            <a:ext cx="4546169" cy="4068029"/>
            <a:chOff x="778940" y="1309693"/>
            <a:chExt cx="3409627" cy="3051022"/>
          </a:xfrm>
        </p:grpSpPr>
        <p:pic>
          <p:nvPicPr>
            <p:cNvPr id="436" name="Google Shape;436;p8" descr="A diagram of a diagram&#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7645" y="1309693"/>
              <a:ext cx="2792219" cy="2791255"/>
            </a:xfrm>
            <a:prstGeom prst="rect">
              <a:avLst/>
            </a:prstGeom>
            <a:noFill/>
            <a:ln>
              <a:noFill/>
            </a:ln>
          </p:spPr>
        </p:pic>
        <p:sp>
          <p:nvSpPr>
            <p:cNvPr id="437" name="Google Shape;437;p8"/>
            <p:cNvSpPr txBox="1"/>
            <p:nvPr/>
          </p:nvSpPr>
          <p:spPr>
            <a:xfrm>
              <a:off x="778940" y="4106799"/>
              <a:ext cx="3409627" cy="25391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The grey area is the world average</a:t>
              </a:r>
              <a:endParaRPr sz="1400" b="0" i="0" u="none" strike="noStrike" cap="none">
                <a:solidFill>
                  <a:srgbClr val="000000"/>
                </a:solidFill>
                <a:latin typeface="Arial"/>
                <a:ea typeface="Arial"/>
                <a:cs typeface="Arial"/>
                <a:sym typeface="Arial"/>
              </a:endParaRPr>
            </a:p>
          </p:txBody>
        </p:sp>
      </p:grpSp>
      <p:grpSp>
        <p:nvGrpSpPr>
          <p:cNvPr id="438" name="Google Shape;438;p8"/>
          <p:cNvGrpSpPr/>
          <p:nvPr/>
        </p:nvGrpSpPr>
        <p:grpSpPr>
          <a:xfrm>
            <a:off x="6195640" y="1798013"/>
            <a:ext cx="5069027" cy="4213230"/>
            <a:chOff x="4646730" y="1348510"/>
            <a:chExt cx="3801770" cy="3159922"/>
          </a:xfrm>
        </p:grpSpPr>
        <p:pic>
          <p:nvPicPr>
            <p:cNvPr id="439" name="Google Shape;439;p8" descr="A diagram of a circle with white tex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083612" y="1348510"/>
              <a:ext cx="2773238" cy="2724730"/>
            </a:xfrm>
            <a:prstGeom prst="rect">
              <a:avLst/>
            </a:prstGeom>
            <a:noFill/>
            <a:ln>
              <a:noFill/>
            </a:ln>
          </p:spPr>
        </p:pic>
        <p:sp>
          <p:nvSpPr>
            <p:cNvPr id="440" name="Google Shape;440;p8"/>
            <p:cNvSpPr txBox="1"/>
            <p:nvPr/>
          </p:nvSpPr>
          <p:spPr>
            <a:xfrm>
              <a:off x="4646730" y="4069851"/>
              <a:ext cx="3801770" cy="4385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The grey area is the world average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The yellow area is the average of responses from Ireland</a:t>
              </a:r>
              <a:endParaRPr sz="1400" b="0" i="0" u="none" strike="noStrike" cap="none">
                <a:solidFill>
                  <a:srgbClr val="000000"/>
                </a:solidFill>
                <a:latin typeface="Arial"/>
                <a:ea typeface="Arial"/>
                <a:cs typeface="Arial"/>
                <a:sym typeface="Arial"/>
              </a:endParaRPr>
            </a:p>
          </p:txBody>
        </p:sp>
      </p:grpSp>
      <p:grpSp>
        <p:nvGrpSpPr>
          <p:cNvPr id="2" name="Group 1">
            <a:extLst>
              <a:ext uri="{FF2B5EF4-FFF2-40B4-BE49-F238E27FC236}">
                <a16:creationId xmlns:a16="http://schemas.microsoft.com/office/drawing/2014/main" id="{7334200E-8F0F-AFC0-D230-F39863BC8519}"/>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FC832A2E-D0CF-34E3-5C31-93ABF517A748}"/>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8FD48E96-06ED-6923-60A3-137462B2D5F8}"/>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1768AC11-7725-ED0C-1E9E-A19E666A7207}"/>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8657C1E0-3427-AF88-4216-60AA6CC4E769}"/>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g27d786d0c3a_0_0"/>
          <p:cNvSpPr txBox="1">
            <a:spLocks noGrp="1"/>
          </p:cNvSpPr>
          <p:nvPr>
            <p:ph type="title"/>
          </p:nvPr>
        </p:nvSpPr>
        <p:spPr>
          <a:xfrm>
            <a:off x="381000" y="471516"/>
            <a:ext cx="100947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latin typeface="Calibri"/>
                <a:ea typeface="Calibri"/>
                <a:cs typeface="Calibri"/>
                <a:sym typeface="Calibri"/>
              </a:rPr>
              <a:t>Will we all be able to find work in a world with AI?</a:t>
            </a:r>
            <a:endParaRPr>
              <a:latin typeface="Calibri"/>
              <a:ea typeface="Calibri"/>
              <a:cs typeface="Calibri"/>
              <a:sym typeface="Calibri"/>
            </a:endParaRPr>
          </a:p>
        </p:txBody>
      </p:sp>
      <p:sp>
        <p:nvSpPr>
          <p:cNvPr id="464" name="Google Shape;464;g27d786d0c3a_0_0"/>
          <p:cNvSpPr/>
          <p:nvPr/>
        </p:nvSpPr>
        <p:spPr>
          <a:xfrm>
            <a:off x="5910020" y="1662850"/>
            <a:ext cx="6881100" cy="519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465" name="Google Shape;465;g27d786d0c3a_0_0"/>
          <p:cNvSpPr/>
          <p:nvPr/>
        </p:nvSpPr>
        <p:spPr>
          <a:xfrm>
            <a:off x="5910021" y="-25284"/>
            <a:ext cx="6451200" cy="496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466" name="Google Shape;466;g27d786d0c3a_0_0"/>
          <p:cNvSpPr txBox="1"/>
          <p:nvPr/>
        </p:nvSpPr>
        <p:spPr>
          <a:xfrm>
            <a:off x="5813275" y="2208113"/>
            <a:ext cx="5622000" cy="101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Automation</a:t>
            </a:r>
            <a:r>
              <a:rPr lang="en-US" sz="1800" b="0" i="0" u="none" strike="noStrike" cap="none">
                <a:solidFill>
                  <a:srgbClr val="000000"/>
                </a:solidFill>
                <a:latin typeface="Calibri"/>
                <a:ea typeface="Calibri"/>
                <a:cs typeface="Calibri"/>
                <a:sym typeface="Calibri"/>
              </a:rPr>
              <a:t> is often seen as a threat to manual labour. Robots replace factory workers and farmers, while self-driving cars come after human drivers’ jobs.</a:t>
            </a:r>
            <a:endParaRPr sz="1800" b="0" i="0" u="none" strike="noStrike" cap="none">
              <a:solidFill>
                <a:srgbClr val="000000"/>
              </a:solidFill>
              <a:latin typeface="Calibri"/>
              <a:ea typeface="Calibri"/>
              <a:cs typeface="Calibri"/>
              <a:sym typeface="Calibri"/>
            </a:endParaRPr>
          </a:p>
        </p:txBody>
      </p:sp>
      <p:sp>
        <p:nvSpPr>
          <p:cNvPr id="467" name="Google Shape;467;g27d786d0c3a_0_0"/>
          <p:cNvSpPr txBox="1"/>
          <p:nvPr/>
        </p:nvSpPr>
        <p:spPr>
          <a:xfrm>
            <a:off x="5757625" y="3550800"/>
            <a:ext cx="4967700" cy="101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But </a:t>
            </a:r>
            <a:r>
              <a:rPr lang="en-US" sz="1800" b="1" i="0" u="none" strike="noStrike" cap="none">
                <a:solidFill>
                  <a:srgbClr val="000000"/>
                </a:solidFill>
                <a:latin typeface="Calibri"/>
                <a:ea typeface="Calibri"/>
                <a:cs typeface="Calibri"/>
                <a:sym typeface="Calibri"/>
              </a:rPr>
              <a:t>AI is also trained to perform</a:t>
            </a:r>
            <a:r>
              <a:rPr lang="en-US" sz="1800" b="0" i="0" u="none" strike="noStrike" cap="none">
                <a:solidFill>
                  <a:srgbClr val="000000"/>
                </a:solidFill>
                <a:latin typeface="Calibri"/>
                <a:ea typeface="Calibri"/>
                <a:cs typeface="Calibri"/>
                <a:sym typeface="Calibri"/>
              </a:rPr>
              <a:t> more intellectual tasks such as translation, programming, writing, medical diagnosis or teaching.</a:t>
            </a:r>
            <a:endParaRPr sz="1800" b="0" i="0" u="none" strike="noStrike" cap="none">
              <a:solidFill>
                <a:srgbClr val="000000"/>
              </a:solidFill>
              <a:latin typeface="Calibri"/>
              <a:ea typeface="Calibri"/>
              <a:cs typeface="Calibri"/>
              <a:sym typeface="Calibri"/>
            </a:endParaRPr>
          </a:p>
        </p:txBody>
      </p:sp>
      <p:sp>
        <p:nvSpPr>
          <p:cNvPr id="468" name="Google Shape;468;g27d786d0c3a_0_0"/>
          <p:cNvSpPr txBox="1"/>
          <p:nvPr/>
        </p:nvSpPr>
        <p:spPr>
          <a:xfrm>
            <a:off x="5764975" y="4893475"/>
            <a:ext cx="5718600" cy="101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rgbClr val="000000"/>
                </a:solidFill>
                <a:latin typeface="Calibri"/>
                <a:ea typeface="Calibri"/>
                <a:cs typeface="Calibri"/>
                <a:sym typeface="Calibri"/>
              </a:rPr>
              <a:t>How do we make sure that entire professions do not disappear and that we all have a chance at meaningful employment and a decent standard of living?</a:t>
            </a:r>
            <a:endParaRPr sz="1800" b="1" i="1" u="none" strike="noStrike" cap="none">
              <a:solidFill>
                <a:srgbClr val="000000"/>
              </a:solidFill>
              <a:latin typeface="Calibri"/>
              <a:ea typeface="Calibri"/>
              <a:cs typeface="Calibri"/>
              <a:sym typeface="Calibri"/>
            </a:endParaRPr>
          </a:p>
        </p:txBody>
      </p:sp>
      <p:pic>
        <p:nvPicPr>
          <p:cNvPr id="469" name="Google Shape;469;g27d786d0c3a_0_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3350" y="1706666"/>
            <a:ext cx="4856484" cy="4856484"/>
          </a:xfrm>
          <a:prstGeom prst="rect">
            <a:avLst/>
          </a:prstGeom>
          <a:noFill/>
          <a:ln>
            <a:noFill/>
          </a:ln>
        </p:spPr>
      </p:pic>
      <p:grpSp>
        <p:nvGrpSpPr>
          <p:cNvPr id="2" name="Group 1">
            <a:extLst>
              <a:ext uri="{FF2B5EF4-FFF2-40B4-BE49-F238E27FC236}">
                <a16:creationId xmlns:a16="http://schemas.microsoft.com/office/drawing/2014/main" id="{5A4F2A17-2067-518B-4C54-EF7E7B2035F9}"/>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C5B381A6-19B9-8C1D-F25E-B4B4C0F511CE}"/>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8601DD74-6DDF-B90A-F945-BABB18276495}"/>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8DBC7855-3781-D7FD-77D8-C6901613B186}"/>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63FA85B6-CCA7-E4DB-D56B-AD996919A97B}"/>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27d786d0c3a_0_14"/>
          <p:cNvSpPr txBox="1">
            <a:spLocks noGrp="1"/>
          </p:cNvSpPr>
          <p:nvPr>
            <p:ph type="title"/>
          </p:nvPr>
        </p:nvSpPr>
        <p:spPr>
          <a:xfrm>
            <a:off x="381000" y="471516"/>
            <a:ext cx="100947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sz="3400">
                <a:latin typeface="Calibri"/>
                <a:ea typeface="Calibri"/>
                <a:cs typeface="Calibri"/>
                <a:sym typeface="Calibri"/>
              </a:rPr>
              <a:t>What about the impact of AI on our planet?</a:t>
            </a:r>
            <a:endParaRPr sz="3400">
              <a:latin typeface="Calibri"/>
              <a:ea typeface="Calibri"/>
              <a:cs typeface="Calibri"/>
              <a:sym typeface="Calibri"/>
            </a:endParaRPr>
          </a:p>
        </p:txBody>
      </p:sp>
      <p:sp>
        <p:nvSpPr>
          <p:cNvPr id="479" name="Google Shape;479;g27d786d0c3a_0_14"/>
          <p:cNvSpPr/>
          <p:nvPr/>
        </p:nvSpPr>
        <p:spPr>
          <a:xfrm>
            <a:off x="5910020" y="1662850"/>
            <a:ext cx="6881100" cy="5195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480" name="Google Shape;480;g27d786d0c3a_0_14"/>
          <p:cNvSpPr/>
          <p:nvPr/>
        </p:nvSpPr>
        <p:spPr>
          <a:xfrm>
            <a:off x="5910021" y="-25284"/>
            <a:ext cx="6451200" cy="496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pic>
        <p:nvPicPr>
          <p:cNvPr id="481" name="Google Shape;481;g27d786d0c3a_0_14"/>
          <p:cNvPicPr preferRelativeResize="0"/>
          <p:nvPr/>
        </p:nvPicPr>
        <p:blipFill rotWithShape="1">
          <a:blip r:embed="rId3">
            <a:alphaModFix/>
          </a:blip>
          <a:srcRect/>
          <a:stretch/>
        </p:blipFill>
        <p:spPr>
          <a:xfrm>
            <a:off x="6586775" y="1852528"/>
            <a:ext cx="5605220" cy="3152936"/>
          </a:xfrm>
          <a:prstGeom prst="rect">
            <a:avLst/>
          </a:prstGeom>
          <a:noFill/>
          <a:ln>
            <a:noFill/>
          </a:ln>
        </p:spPr>
      </p:pic>
      <p:sp>
        <p:nvSpPr>
          <p:cNvPr id="482" name="Google Shape;482;g27d786d0c3a_0_14"/>
          <p:cNvSpPr txBox="1"/>
          <p:nvPr/>
        </p:nvSpPr>
        <p:spPr>
          <a:xfrm>
            <a:off x="553200" y="1863050"/>
            <a:ext cx="5741583" cy="295462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IE" sz="2000" b="1" i="0" u="none" strike="noStrike" cap="none" dirty="0">
                <a:solidFill>
                  <a:srgbClr val="000000"/>
                </a:solidFill>
                <a:latin typeface="Calibri"/>
                <a:ea typeface="Calibri"/>
                <a:cs typeface="Calibri"/>
                <a:sym typeface="Calibri"/>
              </a:rPr>
              <a:t>Energy: </a:t>
            </a:r>
            <a:r>
              <a:rPr lang="en-IE" sz="2000" b="0" i="0" u="none" strike="noStrike" cap="none" dirty="0">
                <a:solidFill>
                  <a:srgbClr val="000000"/>
                </a:solidFill>
                <a:latin typeface="Calibri"/>
                <a:ea typeface="Calibri"/>
                <a:cs typeface="Calibri"/>
                <a:sym typeface="Calibri"/>
              </a:rPr>
              <a:t>Data centres accounted for 22% of Ireland’s metered energy consumption in 2024</a:t>
            </a:r>
          </a:p>
          <a:p>
            <a:pPr marL="0" marR="0" lvl="0" indent="0" algn="l" rtl="0">
              <a:lnSpc>
                <a:spcPct val="100000"/>
              </a:lnSpc>
              <a:spcBef>
                <a:spcPts val="0"/>
              </a:spcBef>
              <a:spcAft>
                <a:spcPts val="0"/>
              </a:spcAft>
              <a:buClr>
                <a:srgbClr val="000000"/>
              </a:buClr>
              <a:buSzPts val="1700"/>
              <a:buFont typeface="Arial"/>
              <a:buNone/>
            </a:pPr>
            <a:endParaRPr lang="en-IE"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en-IE" sz="2000" b="1" i="0" u="none" strike="noStrike" cap="none" dirty="0">
                <a:solidFill>
                  <a:srgbClr val="000000"/>
                </a:solidFill>
                <a:latin typeface="Calibri"/>
                <a:ea typeface="Calibri"/>
                <a:cs typeface="Calibri"/>
                <a:sym typeface="Calibri"/>
              </a:rPr>
              <a:t>Water: </a:t>
            </a:r>
            <a:r>
              <a:rPr lang="en-IE" sz="2000" b="0" i="0" u="none" strike="noStrike" cap="none" dirty="0">
                <a:solidFill>
                  <a:srgbClr val="000000"/>
                </a:solidFill>
                <a:latin typeface="Calibri"/>
                <a:ea typeface="Calibri"/>
                <a:cs typeface="Calibri"/>
                <a:sym typeface="Calibri"/>
              </a:rPr>
              <a:t>Server cooling consumes roughly 500ml of water per 5 to 50 prompts </a:t>
            </a:r>
          </a:p>
          <a:p>
            <a:pPr marL="0" marR="0" lvl="0" indent="0" algn="l" rtl="0">
              <a:lnSpc>
                <a:spcPct val="100000"/>
              </a:lnSpc>
              <a:spcBef>
                <a:spcPts val="0"/>
              </a:spcBef>
              <a:spcAft>
                <a:spcPts val="0"/>
              </a:spcAft>
              <a:buClr>
                <a:srgbClr val="000000"/>
              </a:buClr>
              <a:buSzPts val="1700"/>
              <a:buFont typeface="Arial"/>
              <a:buNone/>
            </a:pPr>
            <a:endParaRPr lang="en-IE" sz="2000"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en-IE" sz="2000" b="1" i="0" u="none" strike="noStrike" cap="none" dirty="0">
                <a:solidFill>
                  <a:srgbClr val="000000"/>
                </a:solidFill>
                <a:latin typeface="Calibri"/>
                <a:ea typeface="Calibri"/>
                <a:cs typeface="Calibri"/>
                <a:sym typeface="Calibri"/>
              </a:rPr>
              <a:t>Resources: </a:t>
            </a:r>
            <a:r>
              <a:rPr lang="en-IE" sz="2000" b="0" i="0" u="none" strike="noStrike" cap="none" dirty="0">
                <a:solidFill>
                  <a:srgbClr val="000000"/>
                </a:solidFill>
                <a:latin typeface="Calibri"/>
                <a:ea typeface="Calibri"/>
                <a:cs typeface="Calibri"/>
                <a:sym typeface="Calibri"/>
              </a:rPr>
              <a:t>Hardware manufacturing relies heavily on rare-earth mining, driving local environmental destruction and labour concerns.</a:t>
            </a:r>
          </a:p>
        </p:txBody>
      </p:sp>
      <p:sp>
        <p:nvSpPr>
          <p:cNvPr id="486" name="Google Shape;486;g27d786d0c3a_0_14"/>
          <p:cNvSpPr txBox="1"/>
          <p:nvPr/>
        </p:nvSpPr>
        <p:spPr>
          <a:xfrm>
            <a:off x="2606399" y="5558825"/>
            <a:ext cx="8604939" cy="800189"/>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2000" b="1" i="1" u="none" strike="noStrike" cap="none" dirty="0">
                <a:solidFill>
                  <a:srgbClr val="38761D"/>
                </a:solidFill>
                <a:latin typeface="Calibri"/>
                <a:ea typeface="Calibri"/>
                <a:cs typeface="Calibri"/>
                <a:sym typeface="Calibri"/>
              </a:rPr>
              <a:t>Can we justify the rapid expansion of AI in the middle of a climate crisis? </a:t>
            </a:r>
            <a:br>
              <a:rPr lang="en-US" sz="2000" b="1" i="1" u="none" strike="noStrike" cap="none" dirty="0">
                <a:solidFill>
                  <a:srgbClr val="38761D"/>
                </a:solidFill>
                <a:latin typeface="Calibri"/>
                <a:ea typeface="Calibri"/>
                <a:cs typeface="Calibri"/>
                <a:sym typeface="Calibri"/>
              </a:rPr>
            </a:br>
            <a:r>
              <a:rPr lang="en-US" sz="2000" b="1" i="1" u="none" strike="noStrike" cap="none" dirty="0">
                <a:solidFill>
                  <a:srgbClr val="38761D"/>
                </a:solidFill>
                <a:latin typeface="Calibri"/>
                <a:ea typeface="Calibri"/>
                <a:cs typeface="Calibri"/>
                <a:sym typeface="Calibri"/>
              </a:rPr>
              <a:t>Is it possible to produce the necessary equipment in a sustainable and fair way?</a:t>
            </a:r>
            <a:endParaRPr sz="2000" b="1" i="1" u="none" strike="noStrike" cap="none" dirty="0">
              <a:solidFill>
                <a:srgbClr val="38761D"/>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94EEDFCC-0A85-AF03-A842-16FDE2DE4772}"/>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C6B34C7A-9876-A4BC-1293-7C3ABDD72E9C}"/>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653D1EF1-0DB6-D244-B690-90885D9FF45E}"/>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ED68CC3A-955C-885C-4F5A-DC58FF97D99D}"/>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6C8C5AA2-6AC3-CFF5-49FF-9EBD0861A86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10"/>
          <p:cNvSpPr txBox="1">
            <a:spLocks noGrp="1"/>
          </p:cNvSpPr>
          <p:nvPr>
            <p:ph type="title"/>
          </p:nvPr>
        </p:nvSpPr>
        <p:spPr>
          <a:xfrm>
            <a:off x="381000" y="471525"/>
            <a:ext cx="106149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300"/>
              <a:buFont typeface="Arial"/>
              <a:buNone/>
            </a:pPr>
            <a:r>
              <a:rPr lang="en-US" sz="3900">
                <a:latin typeface="Calibri"/>
                <a:ea typeface="Calibri"/>
                <a:cs typeface="Calibri"/>
                <a:sym typeface="Calibri"/>
              </a:rPr>
              <a:t>Questions to consider</a:t>
            </a:r>
            <a:endParaRPr>
              <a:latin typeface="Calibri"/>
              <a:ea typeface="Calibri"/>
              <a:cs typeface="Calibri"/>
              <a:sym typeface="Calibri"/>
            </a:endParaRPr>
          </a:p>
        </p:txBody>
      </p:sp>
      <p:sp>
        <p:nvSpPr>
          <p:cNvPr id="496" name="Google Shape;496;p10"/>
          <p:cNvSpPr txBox="1">
            <a:spLocks noGrp="1"/>
          </p:cNvSpPr>
          <p:nvPr>
            <p:ph type="body" idx="2"/>
          </p:nvPr>
        </p:nvSpPr>
        <p:spPr>
          <a:xfrm>
            <a:off x="6332775" y="1999050"/>
            <a:ext cx="5515200" cy="373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100"/>
              </a:spcBef>
              <a:spcAft>
                <a:spcPts val="0"/>
              </a:spcAft>
              <a:buClr>
                <a:schemeClr val="dk1"/>
              </a:buClr>
              <a:buSzPts val="865"/>
              <a:buFont typeface="Arial"/>
              <a:buNone/>
            </a:pPr>
            <a:r>
              <a:rPr lang="en-US" sz="2200">
                <a:latin typeface="Calibri"/>
                <a:ea typeface="Calibri"/>
                <a:cs typeface="Calibri"/>
                <a:sym typeface="Calibri"/>
              </a:rPr>
              <a:t>Who should be blamed when decisions made by AI lead to harm?</a:t>
            </a:r>
            <a:endParaRPr sz="2000">
              <a:latin typeface="Calibri"/>
              <a:ea typeface="Calibri"/>
              <a:cs typeface="Calibri"/>
              <a:sym typeface="Calibri"/>
            </a:endParaRPr>
          </a:p>
          <a:p>
            <a:pPr marL="0" lvl="0" indent="0" algn="l" rtl="0">
              <a:lnSpc>
                <a:spcPct val="100000"/>
              </a:lnSpc>
              <a:spcBef>
                <a:spcPts val="1100"/>
              </a:spcBef>
              <a:spcAft>
                <a:spcPts val="0"/>
              </a:spcAft>
              <a:buClr>
                <a:schemeClr val="dk1"/>
              </a:buClr>
              <a:buSzPts val="865"/>
              <a:buFont typeface="Arial"/>
              <a:buNone/>
            </a:pPr>
            <a:r>
              <a:rPr lang="en-US" sz="2200">
                <a:latin typeface="Calibri"/>
                <a:ea typeface="Calibri"/>
                <a:cs typeface="Calibri"/>
                <a:sym typeface="Calibri"/>
              </a:rPr>
              <a:t>What are the differences between the rules that should apply to ethical AI and those that govern our own ethical behaviour?</a:t>
            </a:r>
            <a:endParaRPr sz="2200">
              <a:latin typeface="Calibri"/>
              <a:ea typeface="Calibri"/>
              <a:cs typeface="Calibri"/>
              <a:sym typeface="Calibri"/>
            </a:endParaRPr>
          </a:p>
          <a:p>
            <a:pPr marL="0" lvl="0" indent="0" algn="l" rtl="0">
              <a:lnSpc>
                <a:spcPct val="100000"/>
              </a:lnSpc>
              <a:spcBef>
                <a:spcPts val="1100"/>
              </a:spcBef>
              <a:spcAft>
                <a:spcPts val="0"/>
              </a:spcAft>
              <a:buClr>
                <a:schemeClr val="dk1"/>
              </a:buClr>
              <a:buSzPts val="865"/>
              <a:buFont typeface="Arial"/>
              <a:buNone/>
            </a:pPr>
            <a:r>
              <a:rPr lang="en-US" sz="2200">
                <a:latin typeface="Calibri"/>
                <a:ea typeface="Calibri"/>
                <a:cs typeface="Calibri"/>
                <a:sym typeface="Calibri"/>
              </a:rPr>
              <a:t>To what extent can we ignore the risks of AI to enjoy the benefits it provides?</a:t>
            </a:r>
            <a:endParaRPr sz="2200">
              <a:latin typeface="Calibri"/>
              <a:ea typeface="Calibri"/>
              <a:cs typeface="Calibri"/>
              <a:sym typeface="Calibri"/>
            </a:endParaRPr>
          </a:p>
          <a:p>
            <a:pPr marL="0" lvl="0" indent="0" algn="l" rtl="0">
              <a:lnSpc>
                <a:spcPct val="100000"/>
              </a:lnSpc>
              <a:spcBef>
                <a:spcPts val="1100"/>
              </a:spcBef>
              <a:spcAft>
                <a:spcPts val="0"/>
              </a:spcAft>
              <a:buClr>
                <a:schemeClr val="dk1"/>
              </a:buClr>
              <a:buSzPts val="865"/>
              <a:buFont typeface="Arial"/>
              <a:buNone/>
            </a:pPr>
            <a:r>
              <a:rPr lang="en-US" sz="2200">
                <a:latin typeface="Calibri"/>
                <a:ea typeface="Calibri"/>
                <a:cs typeface="Calibri"/>
                <a:sym typeface="Calibri"/>
              </a:rPr>
              <a:t>What can we do as citizens to influence how AI is used?</a:t>
            </a:r>
            <a:endParaRPr sz="2000">
              <a:latin typeface="Calibri"/>
              <a:ea typeface="Calibri"/>
              <a:cs typeface="Calibri"/>
              <a:sym typeface="Calibri"/>
            </a:endParaRPr>
          </a:p>
        </p:txBody>
      </p:sp>
      <p:pic>
        <p:nvPicPr>
          <p:cNvPr id="497" name="Google Shape;497;p10"/>
          <p:cNvPicPr preferRelativeResize="0"/>
          <p:nvPr/>
        </p:nvPicPr>
        <p:blipFill rotWithShape="1">
          <a:blip r:embed="rId3">
            <a:alphaModFix/>
          </a:blip>
          <a:srcRect/>
          <a:stretch/>
        </p:blipFill>
        <p:spPr>
          <a:xfrm>
            <a:off x="1420375" y="2242442"/>
            <a:ext cx="3251200" cy="3251200"/>
          </a:xfrm>
          <a:prstGeom prst="rect">
            <a:avLst/>
          </a:prstGeom>
          <a:noFill/>
          <a:ln>
            <a:noFill/>
          </a:ln>
        </p:spPr>
      </p:pic>
      <p:grpSp>
        <p:nvGrpSpPr>
          <p:cNvPr id="2" name="Group 1">
            <a:extLst>
              <a:ext uri="{FF2B5EF4-FFF2-40B4-BE49-F238E27FC236}">
                <a16:creationId xmlns:a16="http://schemas.microsoft.com/office/drawing/2014/main" id="{6A94AD2D-B866-8E6A-EE7C-13199369727A}"/>
              </a:ext>
            </a:extLst>
          </p:cNvPr>
          <p:cNvGrpSpPr/>
          <p:nvPr/>
        </p:nvGrpSpPr>
        <p:grpSpPr>
          <a:xfrm>
            <a:off x="-1761019" y="6457121"/>
            <a:ext cx="14047845" cy="472000"/>
            <a:chOff x="-1320764" y="4789500"/>
            <a:chExt cx="10464764" cy="354000"/>
          </a:xfrm>
        </p:grpSpPr>
        <p:sp>
          <p:nvSpPr>
            <p:cNvPr id="3" name="Google Shape;259;p4">
              <a:extLst>
                <a:ext uri="{FF2B5EF4-FFF2-40B4-BE49-F238E27FC236}">
                  <a16:creationId xmlns:a16="http://schemas.microsoft.com/office/drawing/2014/main" id="{E39DB53E-EB4F-8B98-D207-82D3820217E4}"/>
                </a:ext>
              </a:extLst>
            </p:cNvPr>
            <p:cNvSpPr txBox="1"/>
            <p:nvPr/>
          </p:nvSpPr>
          <p:spPr>
            <a:xfrm>
              <a:off x="0" y="4789500"/>
              <a:ext cx="9144000" cy="353961"/>
            </a:xfrm>
            <a:prstGeom prst="rect">
              <a:avLst/>
            </a:prstGeom>
            <a:solidFill>
              <a:schemeClr val="lt1"/>
            </a:solidFill>
            <a:ln>
              <a:noFill/>
            </a:ln>
          </p:spPr>
          <p:txBody>
            <a:bodyPr spcFirstLastPara="1" wrap="square" lIns="121900" tIns="121900" rIns="121900" bIns="121900" anchor="t" anchorCtr="0">
              <a:spAutoFit/>
            </a:bodyPr>
            <a:lstStyle/>
            <a:p>
              <a:pPr algn="r">
                <a:buSzPts val="1100"/>
              </a:pPr>
              <a:endParaRPr sz="1467" dirty="0">
                <a:solidFill>
                  <a:srgbClr val="5B9BD5"/>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B584EDFC-29B4-BC1D-92EE-72B971696953}"/>
                </a:ext>
              </a:extLst>
            </p:cNvPr>
            <p:cNvGrpSpPr/>
            <p:nvPr/>
          </p:nvGrpSpPr>
          <p:grpSpPr>
            <a:xfrm>
              <a:off x="-1320764" y="4828050"/>
              <a:ext cx="7435125" cy="315450"/>
              <a:chOff x="-1761018" y="6437400"/>
              <a:chExt cx="9913500" cy="420600"/>
            </a:xfrm>
          </p:grpSpPr>
          <p:sp>
            <p:nvSpPr>
              <p:cNvPr id="5" name="Google Shape;180;p16">
                <a:extLst>
                  <a:ext uri="{FF2B5EF4-FFF2-40B4-BE49-F238E27FC236}">
                    <a16:creationId xmlns:a16="http://schemas.microsoft.com/office/drawing/2014/main" id="{AAD69995-383C-7338-8329-FE81895868E4}"/>
                  </a:ext>
                </a:extLst>
              </p:cNvPr>
              <p:cNvSpPr txBox="1"/>
              <p:nvPr/>
            </p:nvSpPr>
            <p:spPr>
              <a:xfrm>
                <a:off x="-1761018" y="6437400"/>
                <a:ext cx="9913500" cy="353913"/>
              </a:xfrm>
              <a:prstGeom prst="rect">
                <a:avLst/>
              </a:prstGeom>
              <a:noFill/>
              <a:ln>
                <a:noFill/>
              </a:ln>
            </p:spPr>
            <p:txBody>
              <a:bodyPr spcFirstLastPara="1" wrap="square" lIns="91425" tIns="91425" rIns="91425" bIns="91425" anchor="t" anchorCtr="0">
                <a:spAutoFit/>
              </a:bodyPr>
              <a:lstStyle/>
              <a:p>
                <a:pPr algn="r">
                  <a:buSzPts val="1100"/>
                </a:pPr>
                <a:r>
                  <a:rPr lang="en-US" sz="1100" dirty="0">
                    <a:solidFill>
                      <a:schemeClr val="dk1"/>
                    </a:solidFill>
                  </a:rPr>
                  <a:t>T</a:t>
                </a:r>
                <a:r>
                  <a:rPr lang="en-US" sz="1100" dirty="0">
                    <a:solidFill>
                      <a:schemeClr val="dk1"/>
                    </a:solidFill>
                    <a:latin typeface="Calibri"/>
                    <a:ea typeface="Calibri"/>
                    <a:cs typeface="Calibri"/>
                    <a:sym typeface="Calibri"/>
                  </a:rPr>
                  <a:t>his work is licensed under a </a:t>
                </a:r>
                <a:r>
                  <a:rPr lang="en-US" sz="1100" u="sng"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885CFD03-DAB0-3F4D-66A7-700B4178486B}"/>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87493" y="6437400"/>
                <a:ext cx="1496075" cy="420600"/>
              </a:xfrm>
              <a:prstGeom prst="rect">
                <a:avLst/>
              </a:prstGeom>
              <a:noFill/>
              <a:ln>
                <a:noFill/>
              </a:ln>
            </p:spPr>
          </p:pic>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2"/>
          <p:cNvSpPr txBox="1">
            <a:spLocks noGrp="1"/>
          </p:cNvSpPr>
          <p:nvPr>
            <p:ph type="title"/>
          </p:nvPr>
        </p:nvSpPr>
        <p:spPr>
          <a:xfrm>
            <a:off x="381000" y="471525"/>
            <a:ext cx="75600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000"/>
              <a:buNone/>
            </a:pPr>
            <a:r>
              <a:rPr lang="en-US">
                <a:latin typeface="Calibri"/>
                <a:ea typeface="Calibri"/>
                <a:cs typeface="Calibri"/>
                <a:sym typeface="Calibri"/>
              </a:rPr>
              <a:t>What have we learned?</a:t>
            </a:r>
            <a:endParaRPr>
              <a:latin typeface="Calibri"/>
              <a:ea typeface="Calibri"/>
              <a:cs typeface="Calibri"/>
              <a:sym typeface="Calibri"/>
            </a:endParaRPr>
          </a:p>
        </p:txBody>
      </p:sp>
      <p:grpSp>
        <p:nvGrpSpPr>
          <p:cNvPr id="507" name="Google Shape;507;p22"/>
          <p:cNvGrpSpPr/>
          <p:nvPr/>
        </p:nvGrpSpPr>
        <p:grpSpPr>
          <a:xfrm>
            <a:off x="4953545" y="1795574"/>
            <a:ext cx="6777416" cy="4602756"/>
            <a:chOff x="3715320" y="1346679"/>
            <a:chExt cx="5056264" cy="3586656"/>
          </a:xfrm>
        </p:grpSpPr>
        <p:sp>
          <p:nvSpPr>
            <p:cNvPr id="508" name="Google Shape;508;p22"/>
            <p:cNvSpPr/>
            <p:nvPr/>
          </p:nvSpPr>
          <p:spPr>
            <a:xfrm rot="10800000">
              <a:off x="4654222" y="3802306"/>
              <a:ext cx="4088936" cy="1131029"/>
            </a:xfrm>
            <a:prstGeom prst="flowChartManualInput">
              <a:avLst/>
            </a:prstGeom>
            <a:gradFill>
              <a:gsLst>
                <a:gs pos="0">
                  <a:srgbClr val="89C766"/>
                </a:gs>
                <a:gs pos="100000">
                  <a:srgbClr val="89C766"/>
                </a:gs>
              </a:gsLst>
              <a:lin ang="16200000" scaled="0"/>
            </a:gradFill>
            <a:ln w="9525" cap="flat" cmpd="sng">
              <a:solidFill>
                <a:srgbClr val="89C766"/>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9" name="Google Shape;509;p22"/>
            <p:cNvSpPr/>
            <p:nvPr/>
          </p:nvSpPr>
          <p:spPr>
            <a:xfrm rot="10800000">
              <a:off x="4358792" y="2874052"/>
              <a:ext cx="4400244" cy="1255457"/>
            </a:xfrm>
            <a:prstGeom prst="flowChartManualInput">
              <a:avLst/>
            </a:prstGeom>
            <a:gradFill>
              <a:gsLst>
                <a:gs pos="0">
                  <a:srgbClr val="6993CD"/>
                </a:gs>
                <a:gs pos="100000">
                  <a:srgbClr val="6993CD"/>
                </a:gs>
              </a:gsLst>
              <a:lin ang="16200000" scaled="0"/>
            </a:gradFill>
            <a:ln w="9525" cap="flat" cmpd="sng">
              <a:solidFill>
                <a:srgbClr val="6993CD"/>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0" name="Google Shape;510;p22"/>
            <p:cNvSpPr/>
            <p:nvPr/>
          </p:nvSpPr>
          <p:spPr>
            <a:xfrm rot="10800000">
              <a:off x="4064285" y="1911607"/>
              <a:ext cx="4707297" cy="1418034"/>
            </a:xfrm>
            <a:prstGeom prst="flowChartManualInput">
              <a:avLst/>
            </a:prstGeom>
            <a:gradFill>
              <a:gsLst>
                <a:gs pos="0">
                  <a:srgbClr val="59358A"/>
                </a:gs>
                <a:gs pos="50000">
                  <a:srgbClr val="59358A"/>
                </a:gs>
                <a:gs pos="100000">
                  <a:srgbClr val="59358A"/>
                </a:gs>
              </a:gsLst>
              <a:lin ang="16200000" scaled="0"/>
            </a:gradFill>
            <a:ln w="9525" cap="flat" cmpd="sng">
              <a:solidFill>
                <a:srgbClr val="59358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1" name="Google Shape;511;p22"/>
            <p:cNvSpPr/>
            <p:nvPr/>
          </p:nvSpPr>
          <p:spPr>
            <a:xfrm rot="10800000">
              <a:off x="3715320" y="1346679"/>
              <a:ext cx="5056264" cy="1054711"/>
            </a:xfrm>
            <a:prstGeom prst="flowChartManualInput">
              <a:avLst/>
            </a:prstGeom>
            <a:gradFill>
              <a:gsLst>
                <a:gs pos="0">
                  <a:srgbClr val="0BB79D"/>
                </a:gs>
                <a:gs pos="100000">
                  <a:srgbClr val="0BB79D"/>
                </a:gs>
              </a:gsLst>
              <a:lin ang="16200000" scaled="0"/>
            </a:gradFill>
            <a:ln w="9525" cap="flat" cmpd="sng">
              <a:solidFill>
                <a:srgbClr val="0BB79D"/>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2" name="Google Shape;512;p22"/>
            <p:cNvSpPr txBox="1"/>
            <p:nvPr/>
          </p:nvSpPr>
          <p:spPr>
            <a:xfrm>
              <a:off x="5138773" y="4103239"/>
              <a:ext cx="3516900" cy="647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It is vital for us to balance the advantages and disadvantages of AI</a:t>
              </a:r>
              <a:endParaRPr sz="1400" b="0" i="0" u="none" strike="noStrike" cap="none">
                <a:solidFill>
                  <a:srgbClr val="000000"/>
                </a:solidFill>
                <a:latin typeface="Arial"/>
                <a:ea typeface="Arial"/>
                <a:cs typeface="Arial"/>
                <a:sym typeface="Arial"/>
              </a:endParaRPr>
            </a:p>
          </p:txBody>
        </p:sp>
        <p:sp>
          <p:nvSpPr>
            <p:cNvPr id="513" name="Google Shape;513;p22"/>
            <p:cNvSpPr txBox="1"/>
            <p:nvPr/>
          </p:nvSpPr>
          <p:spPr>
            <a:xfrm>
              <a:off x="4073638" y="1626255"/>
              <a:ext cx="4482300" cy="359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AI presents important ethical questions</a:t>
              </a:r>
              <a:endParaRPr sz="1400" b="0" i="0" u="none" strike="noStrike" cap="none">
                <a:solidFill>
                  <a:srgbClr val="000000"/>
                </a:solidFill>
                <a:latin typeface="Arial"/>
                <a:ea typeface="Arial"/>
                <a:cs typeface="Arial"/>
                <a:sym typeface="Arial"/>
              </a:endParaRPr>
            </a:p>
          </p:txBody>
        </p:sp>
        <p:sp>
          <p:nvSpPr>
            <p:cNvPr id="514" name="Google Shape;514;p22"/>
            <p:cNvSpPr txBox="1"/>
            <p:nvPr/>
          </p:nvSpPr>
          <p:spPr>
            <a:xfrm>
              <a:off x="4908285" y="2401390"/>
              <a:ext cx="3385800" cy="647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Those developing AI need </a:t>
              </a:r>
              <a:br>
                <a:rPr lang="en-US" sz="2400" b="0" i="0" u="none" strike="noStrike" cap="none">
                  <a:solidFill>
                    <a:schemeClr val="lt1"/>
                  </a:solidFill>
                  <a:latin typeface="Calibri"/>
                  <a:ea typeface="Calibri"/>
                  <a:cs typeface="Calibri"/>
                  <a:sym typeface="Calibri"/>
                </a:rPr>
              </a:br>
              <a:r>
                <a:rPr lang="en-US" sz="2400" b="0" i="0" u="none" strike="noStrike" cap="none">
                  <a:solidFill>
                    <a:schemeClr val="lt1"/>
                  </a:solidFill>
                  <a:latin typeface="Calibri"/>
                  <a:ea typeface="Calibri"/>
                  <a:cs typeface="Calibri"/>
                  <a:sym typeface="Calibri"/>
                </a:rPr>
                <a:t>to think and act ethically</a:t>
              </a:r>
              <a:endParaRPr sz="1400" b="0" i="0" u="none" strike="noStrike" cap="none">
                <a:solidFill>
                  <a:srgbClr val="000000"/>
                </a:solidFill>
                <a:latin typeface="Arial"/>
                <a:ea typeface="Arial"/>
                <a:cs typeface="Arial"/>
                <a:sym typeface="Arial"/>
              </a:endParaRPr>
            </a:p>
          </p:txBody>
        </p:sp>
        <p:sp>
          <p:nvSpPr>
            <p:cNvPr id="515" name="Google Shape;515;p22"/>
            <p:cNvSpPr txBox="1"/>
            <p:nvPr/>
          </p:nvSpPr>
          <p:spPr>
            <a:xfrm>
              <a:off x="5253066" y="3275069"/>
              <a:ext cx="3200400" cy="647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Our use of AI also needs </a:t>
              </a:r>
              <a:br>
                <a:rPr lang="en-US" sz="2400" b="0" i="0" u="none" strike="noStrike" cap="none">
                  <a:solidFill>
                    <a:schemeClr val="lt1"/>
                  </a:solidFill>
                  <a:latin typeface="Calibri"/>
                  <a:ea typeface="Calibri"/>
                  <a:cs typeface="Calibri"/>
                  <a:sym typeface="Calibri"/>
                </a:rPr>
              </a:br>
              <a:r>
                <a:rPr lang="en-US" sz="2400" b="0" i="0" u="none" strike="noStrike" cap="none">
                  <a:solidFill>
                    <a:schemeClr val="lt1"/>
                  </a:solidFill>
                  <a:latin typeface="Calibri"/>
                  <a:ea typeface="Calibri"/>
                  <a:cs typeface="Calibri"/>
                  <a:sym typeface="Calibri"/>
                </a:rPr>
                <a:t>to be ethical</a:t>
              </a:r>
              <a:endParaRPr sz="1400" b="0" i="0" u="none" strike="noStrike" cap="none">
                <a:solidFill>
                  <a:srgbClr val="000000"/>
                </a:solidFill>
                <a:latin typeface="Arial"/>
                <a:ea typeface="Arial"/>
                <a:cs typeface="Arial"/>
                <a:sym typeface="Arial"/>
              </a:endParaRPr>
            </a:p>
          </p:txBody>
        </p:sp>
      </p:grpSp>
      <p:pic>
        <p:nvPicPr>
          <p:cNvPr id="2" name="Google Shape;150;g27d80695a2f_2_40" descr="Icon&#10;&#10;Description automatically generated">
            <a:extLst>
              <a:ext uri="{FF2B5EF4-FFF2-40B4-BE49-F238E27FC236}">
                <a16:creationId xmlns:a16="http://schemas.microsoft.com/office/drawing/2014/main" id="{176D13A2-57A7-5B77-346D-29F5291F87F8}"/>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67948" y="652285"/>
            <a:ext cx="3124911" cy="863679"/>
          </a:xfrm>
          <a:prstGeom prst="rect">
            <a:avLst/>
          </a:prstGeom>
          <a:noFill/>
          <a:ln>
            <a:noFill/>
          </a:ln>
          <a:effectLst>
            <a:glow rad="120733">
              <a:schemeClr val="accent1">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5">
          <a:extLst>
            <a:ext uri="{FF2B5EF4-FFF2-40B4-BE49-F238E27FC236}">
              <a16:creationId xmlns:a16="http://schemas.microsoft.com/office/drawing/2014/main" id="{E9961777-EE36-966B-9E76-02B31A539D6F}"/>
            </a:ext>
          </a:extLst>
        </p:cNvPr>
        <p:cNvGrpSpPr/>
        <p:nvPr/>
      </p:nvGrpSpPr>
      <p:grpSpPr>
        <a:xfrm>
          <a:off x="0" y="0"/>
          <a:ext cx="0" cy="0"/>
          <a:chOff x="0" y="0"/>
          <a:chExt cx="0" cy="0"/>
        </a:xfrm>
      </p:grpSpPr>
      <p:sp>
        <p:nvSpPr>
          <p:cNvPr id="226" name="Google Shape;226;g35f7d15afe0_2_60">
            <a:extLst>
              <a:ext uri="{FF2B5EF4-FFF2-40B4-BE49-F238E27FC236}">
                <a16:creationId xmlns:a16="http://schemas.microsoft.com/office/drawing/2014/main" id="{42FCE104-720A-AC76-1122-0DA4E9480108}"/>
              </a:ext>
            </a:extLst>
          </p:cNvPr>
          <p:cNvSpPr txBox="1">
            <a:spLocks noGrp="1"/>
          </p:cNvSpPr>
          <p:nvPr>
            <p:ph type="subTitle" idx="1"/>
          </p:nvPr>
        </p:nvSpPr>
        <p:spPr>
          <a:xfrm>
            <a:off x="838200" y="2644767"/>
            <a:ext cx="8171400" cy="993600"/>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Clr>
                <a:schemeClr val="lt1"/>
              </a:buClr>
              <a:buSzPts val="2400"/>
              <a:buNone/>
            </a:pPr>
            <a:r>
              <a:rPr lang="en-US" sz="2200" b="1" dirty="0"/>
              <a:t>Additional AI in My Life modules:</a:t>
            </a:r>
          </a:p>
          <a:p>
            <a:pPr marL="457200" lvl="0" indent="-406400" algn="l" rtl="0">
              <a:lnSpc>
                <a:spcPct val="90000"/>
              </a:lnSpc>
              <a:spcBef>
                <a:spcPts val="1000"/>
              </a:spcBef>
              <a:spcAft>
                <a:spcPts val="0"/>
              </a:spcAft>
              <a:buClr>
                <a:schemeClr val="lt1"/>
              </a:buClr>
              <a:buSzPts val="2400"/>
              <a:buNone/>
            </a:pPr>
            <a:r>
              <a:rPr lang="en-US" sz="2200" dirty="0"/>
              <a:t>AI and Ethics</a:t>
            </a:r>
          </a:p>
          <a:p>
            <a:pPr marL="457200" lvl="0" indent="-406400" algn="l" rtl="0">
              <a:lnSpc>
                <a:spcPct val="90000"/>
              </a:lnSpc>
              <a:spcBef>
                <a:spcPts val="1000"/>
              </a:spcBef>
              <a:spcAft>
                <a:spcPts val="0"/>
              </a:spcAft>
              <a:buClr>
                <a:schemeClr val="lt1"/>
              </a:buClr>
              <a:buSzPts val="2400"/>
              <a:buNone/>
            </a:pPr>
            <a:r>
              <a:rPr lang="en-US" sz="2200" dirty="0"/>
              <a:t>AI and the Future of Work</a:t>
            </a:r>
          </a:p>
          <a:p>
            <a:pPr marL="457200" lvl="0" indent="-406400" algn="l" rtl="0">
              <a:lnSpc>
                <a:spcPct val="90000"/>
              </a:lnSpc>
              <a:spcBef>
                <a:spcPts val="1000"/>
              </a:spcBef>
              <a:spcAft>
                <a:spcPts val="0"/>
              </a:spcAft>
              <a:buClr>
                <a:schemeClr val="lt1"/>
              </a:buClr>
              <a:buSzPts val="2400"/>
              <a:buNone/>
            </a:pPr>
            <a:r>
              <a:rPr lang="en-US" sz="2200" dirty="0"/>
              <a:t>AI Careers</a:t>
            </a:r>
            <a:endParaRPr sz="2200" dirty="0"/>
          </a:p>
        </p:txBody>
      </p:sp>
      <p:sp>
        <p:nvSpPr>
          <p:cNvPr id="227" name="Google Shape;227;g35f7d15afe0_2_60">
            <a:extLst>
              <a:ext uri="{FF2B5EF4-FFF2-40B4-BE49-F238E27FC236}">
                <a16:creationId xmlns:a16="http://schemas.microsoft.com/office/drawing/2014/main" id="{2833CD2D-D284-A4C9-7334-FA161D785DBE}"/>
              </a:ext>
            </a:extLst>
          </p:cNvPr>
          <p:cNvSpPr txBox="1">
            <a:spLocks noGrp="1"/>
          </p:cNvSpPr>
          <p:nvPr>
            <p:ph type="title"/>
          </p:nvPr>
        </p:nvSpPr>
        <p:spPr>
          <a:xfrm>
            <a:off x="838200" y="1936974"/>
            <a:ext cx="8171400" cy="7856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Calibri"/>
              <a:buNone/>
            </a:pPr>
            <a:r>
              <a:rPr lang="en-IE" i="1" dirty="0">
                <a:latin typeface="Calibri" panose="020F0502020204030204" pitchFamily="34" charset="0"/>
                <a:cs typeface="Calibri" panose="020F0502020204030204" pitchFamily="34" charset="0"/>
              </a:rPr>
              <a:t>How’s your AI Literacy now?</a:t>
            </a:r>
            <a:endParaRPr i="1" dirty="0">
              <a:latin typeface="Calibri" panose="020F0502020204030204" pitchFamily="34" charset="0"/>
              <a:cs typeface="Calibri" panose="020F0502020204030204" pitchFamily="34" charset="0"/>
            </a:endParaRPr>
          </a:p>
        </p:txBody>
      </p:sp>
      <p:pic>
        <p:nvPicPr>
          <p:cNvPr id="2" name="Google Shape;150;g27d80695a2f_2_40" descr="Icon&#10;&#10;Description automatically generated">
            <a:extLst>
              <a:ext uri="{FF2B5EF4-FFF2-40B4-BE49-F238E27FC236}">
                <a16:creationId xmlns:a16="http://schemas.microsoft.com/office/drawing/2014/main" id="{0809911D-60E9-6970-CB60-2A3DDCCDD369}"/>
              </a:ext>
            </a:extLst>
          </p:cNvPr>
          <p:cNvPicPr preferRelativeResize="0"/>
          <p:nvPr/>
        </p:nvPicPr>
        <p:blipFill rotWithShape="1">
          <a:blip r:embed="rId3">
            <a:alphaModFix/>
          </a:blip>
          <a:srcRect/>
          <a:stretch/>
        </p:blipFill>
        <p:spPr>
          <a:xfrm>
            <a:off x="596900" y="334853"/>
            <a:ext cx="4826000" cy="1293476"/>
          </a:xfrm>
          <a:prstGeom prst="rect">
            <a:avLst/>
          </a:prstGeom>
          <a:noFill/>
          <a:ln>
            <a:noFill/>
          </a:ln>
          <a:effectLst>
            <a:glow rad="120733">
              <a:schemeClr val="accent1">
                <a:alpha val="40000"/>
              </a:schemeClr>
            </a:glow>
          </a:effectLst>
        </p:spPr>
      </p:pic>
      <p:pic>
        <p:nvPicPr>
          <p:cNvPr id="3" name="Picture 2">
            <a:extLst>
              <a:ext uri="{FF2B5EF4-FFF2-40B4-BE49-F238E27FC236}">
                <a16:creationId xmlns:a16="http://schemas.microsoft.com/office/drawing/2014/main" id="{B89F72E3-1D23-B012-6CCB-3FD8453AC0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56289" y="334853"/>
            <a:ext cx="3626457" cy="1293476"/>
          </a:xfrm>
          <a:prstGeom prst="rect">
            <a:avLst/>
          </a:prstGeom>
        </p:spPr>
      </p:pic>
      <p:sp>
        <p:nvSpPr>
          <p:cNvPr id="5" name="TextBox 4">
            <a:extLst>
              <a:ext uri="{FF2B5EF4-FFF2-40B4-BE49-F238E27FC236}">
                <a16:creationId xmlns:a16="http://schemas.microsoft.com/office/drawing/2014/main" id="{2DD336A2-2674-11EB-B9E1-CF0D7CAAE706}"/>
              </a:ext>
            </a:extLst>
          </p:cNvPr>
          <p:cNvSpPr txBox="1"/>
          <p:nvPr/>
        </p:nvSpPr>
        <p:spPr>
          <a:xfrm>
            <a:off x="838200" y="4637987"/>
            <a:ext cx="7823200" cy="400110"/>
          </a:xfrm>
          <a:prstGeom prst="rect">
            <a:avLst/>
          </a:prstGeom>
          <a:solidFill>
            <a:srgbClr val="532E85"/>
          </a:solidFill>
        </p:spPr>
        <p:txBody>
          <a:bodyPr wrap="square">
            <a:spAutoFit/>
          </a:bodyPr>
          <a:lstStyle/>
          <a:p>
            <a:pPr algn="ctr"/>
            <a:r>
              <a:rPr lang="en-US" sz="2000" b="1" dirty="0">
                <a:solidFill>
                  <a:schemeClr val="bg1"/>
                </a:solidFill>
                <a:latin typeface="Calibri" panose="020F0502020204030204" pitchFamily="34" charset="0"/>
                <a:cs typeface="Calibri" panose="020F0502020204030204" pitchFamily="34" charset="0"/>
              </a:rPr>
              <a:t>www.adaptcentre.ie/public-engagement/ai-in-my-life-lessons/</a:t>
            </a:r>
          </a:p>
        </p:txBody>
      </p:sp>
    </p:spTree>
    <p:extLst>
      <p:ext uri="{BB962C8B-B14F-4D97-AF65-F5344CB8AC3E}">
        <p14:creationId xmlns:p14="http://schemas.microsoft.com/office/powerpoint/2010/main" val="1780872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BC8DC-F4E3-608D-A625-5D4BA29BD3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BD4EF8-9CF1-7F35-7CB7-635D1F5C55E3}"/>
              </a:ext>
            </a:extLst>
          </p:cNvPr>
          <p:cNvPicPr>
            <a:picLocks noChangeAspect="1"/>
          </p:cNvPicPr>
          <p:nvPr/>
        </p:nvPicPr>
        <p:blipFill>
          <a:blip r:embed="rId3" cstate="screen">
            <a:extLst>
              <a:ext uri="{28A0092B-C50C-407E-A947-70E740481C1C}">
                <a14:useLocalDpi xmlns:a14="http://schemas.microsoft.com/office/drawing/2010/main"/>
              </a:ext>
            </a:extLst>
          </a:blip>
          <a:srcRect l="-2"/>
          <a:stretch>
            <a:fillRect/>
          </a:stretch>
        </p:blipFill>
        <p:spPr>
          <a:xfrm>
            <a:off x="-1" y="-1"/>
            <a:ext cx="12191999" cy="6439691"/>
          </a:xfrm>
          <a:prstGeom prst="rect">
            <a:avLst/>
          </a:prstGeom>
        </p:spPr>
      </p:pic>
      <p:sp>
        <p:nvSpPr>
          <p:cNvPr id="12" name="TextBox 11">
            <a:extLst>
              <a:ext uri="{FF2B5EF4-FFF2-40B4-BE49-F238E27FC236}">
                <a16:creationId xmlns:a16="http://schemas.microsoft.com/office/drawing/2014/main" id="{CA42B1C3-41B4-6208-F6D9-0C24AEEE316B}"/>
              </a:ext>
            </a:extLst>
          </p:cNvPr>
          <p:cNvSpPr txBox="1"/>
          <p:nvPr/>
        </p:nvSpPr>
        <p:spPr>
          <a:xfrm>
            <a:off x="4386626" y="1743173"/>
            <a:ext cx="7196485" cy="3231654"/>
          </a:xfrm>
          <a:prstGeom prst="rect">
            <a:avLst/>
          </a:prstGeom>
          <a:noFill/>
        </p:spPr>
        <p:txBody>
          <a:bodyPr wrap="square">
            <a:spAutoFit/>
          </a:bodyPr>
          <a:lstStyle/>
          <a:p>
            <a:r>
              <a:rPr lang="en-US" sz="2800" dirty="0">
                <a:latin typeface="Calibri" panose="020F0502020204030204" pitchFamily="34" charset="0"/>
                <a:cs typeface="Calibri" panose="020F0502020204030204" pitchFamily="34" charset="0"/>
              </a:rPr>
              <a:t>By the end of this lesson, you should be able to:</a:t>
            </a:r>
          </a:p>
          <a:p>
            <a:endParaRPr lang="en-US" sz="1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latin typeface="Calibri" panose="020F0502020204030204" pitchFamily="34" charset="0"/>
                <a:cs typeface="Calibri" panose="020F0502020204030204" pitchFamily="34" charset="0"/>
              </a:rPr>
              <a:t>Define AI and give examples of how it’s used</a:t>
            </a:r>
          </a:p>
          <a:p>
            <a:pPr marL="457200" indent="-457200">
              <a:buFont typeface="Arial" panose="020B0604020202020204" pitchFamily="34" charset="0"/>
              <a:buChar char="•"/>
            </a:pPr>
            <a:endParaRPr lang="en-US" sz="1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latin typeface="Calibri" panose="020F0502020204030204" pitchFamily="34" charset="0"/>
                <a:cs typeface="Calibri" panose="020F0502020204030204" pitchFamily="34" charset="0"/>
              </a:rPr>
              <a:t>Outline key ethical and privacy implications of AI systems</a:t>
            </a:r>
          </a:p>
          <a:p>
            <a:pPr marL="457200" indent="-457200">
              <a:buFont typeface="Arial" panose="020B0604020202020204" pitchFamily="34" charset="0"/>
              <a:buChar char="•"/>
            </a:pPr>
            <a:endParaRPr lang="en-US" sz="12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latin typeface="Calibri" panose="020F0502020204030204" pitchFamily="34" charset="0"/>
                <a:cs typeface="Calibri" panose="020F0502020204030204" pitchFamily="34" charset="0"/>
              </a:rPr>
              <a:t>Evaluate the role AI plays in your life and in society</a:t>
            </a:r>
          </a:p>
        </p:txBody>
      </p:sp>
      <p:sp>
        <p:nvSpPr>
          <p:cNvPr id="13" name="Rectangle 12">
            <a:extLst>
              <a:ext uri="{FF2B5EF4-FFF2-40B4-BE49-F238E27FC236}">
                <a16:creationId xmlns:a16="http://schemas.microsoft.com/office/drawing/2014/main" id="{DBFB85EB-C1ED-2756-C7DC-E03A72DE4D78}"/>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1A40970-F993-BAAA-1917-DD8135A04755}"/>
              </a:ext>
            </a:extLst>
          </p:cNvPr>
          <p:cNvSpPr txBox="1"/>
          <p:nvPr/>
        </p:nvSpPr>
        <p:spPr>
          <a:xfrm>
            <a:off x="657258" y="152400"/>
            <a:ext cx="5131511" cy="646331"/>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Learning Intentions</a:t>
            </a:r>
          </a:p>
        </p:txBody>
      </p:sp>
      <p:pic>
        <p:nvPicPr>
          <p:cNvPr id="5" name="Google Shape;150;g27d80695a2f_2_40" descr="Icon&#10;&#10;Description automatically generated">
            <a:extLst>
              <a:ext uri="{FF2B5EF4-FFF2-40B4-BE49-F238E27FC236}">
                <a16:creationId xmlns:a16="http://schemas.microsoft.com/office/drawing/2014/main" id="{32126757-28D1-BFCC-9A01-48CF2399A54B}"/>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788400" y="170570"/>
            <a:ext cx="3124911" cy="863679"/>
          </a:xfrm>
          <a:prstGeom prst="rect">
            <a:avLst/>
          </a:prstGeom>
          <a:noFill/>
          <a:ln>
            <a:noFill/>
          </a:ln>
          <a:effectLst>
            <a:glow rad="120733">
              <a:schemeClr val="accent1">
                <a:alpha val="40000"/>
              </a:schemeClr>
            </a:glow>
          </a:effectLst>
        </p:spPr>
      </p:pic>
      <p:pic>
        <p:nvPicPr>
          <p:cNvPr id="10" name="Picture 9">
            <a:extLst>
              <a:ext uri="{FF2B5EF4-FFF2-40B4-BE49-F238E27FC236}">
                <a16:creationId xmlns:a16="http://schemas.microsoft.com/office/drawing/2014/main" id="{9B79F488-2BB7-5FE5-41FB-C40CD4542F4D}"/>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0" y="865195"/>
            <a:ext cx="3739639" cy="5574495"/>
          </a:xfrm>
          <a:prstGeom prst="rect">
            <a:avLst/>
          </a:prstGeom>
        </p:spPr>
      </p:pic>
      <p:grpSp>
        <p:nvGrpSpPr>
          <p:cNvPr id="2" name="Group 1">
            <a:extLst>
              <a:ext uri="{FF2B5EF4-FFF2-40B4-BE49-F238E27FC236}">
                <a16:creationId xmlns:a16="http://schemas.microsoft.com/office/drawing/2014/main" id="{D99783C0-6728-B64D-8DA7-EBEDF72FABEC}"/>
              </a:ext>
            </a:extLst>
          </p:cNvPr>
          <p:cNvGrpSpPr/>
          <p:nvPr/>
        </p:nvGrpSpPr>
        <p:grpSpPr>
          <a:xfrm>
            <a:off x="-1496613" y="6356350"/>
            <a:ext cx="13688613" cy="510185"/>
            <a:chOff x="-1474580" y="6356350"/>
            <a:chExt cx="13666579" cy="510185"/>
          </a:xfrm>
        </p:grpSpPr>
        <p:sp>
          <p:nvSpPr>
            <p:cNvPr id="4" name="Rectangle 3">
              <a:extLst>
                <a:ext uri="{FF2B5EF4-FFF2-40B4-BE49-F238E27FC236}">
                  <a16:creationId xmlns:a16="http://schemas.microsoft.com/office/drawing/2014/main" id="{38D4FB2B-5490-68F8-B4E1-461AE7C4A7C3}"/>
                </a:ext>
              </a:extLst>
            </p:cNvPr>
            <p:cNvSpPr/>
            <p:nvPr/>
          </p:nvSpPr>
          <p:spPr>
            <a:xfrm>
              <a:off x="1" y="6356350"/>
              <a:ext cx="12191998"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BA9A25B-3BF6-0200-CA43-B36B57399552}"/>
                </a:ext>
              </a:extLst>
            </p:cNvPr>
            <p:cNvGrpSpPr/>
            <p:nvPr/>
          </p:nvGrpSpPr>
          <p:grpSpPr>
            <a:xfrm>
              <a:off x="-1474580" y="6445935"/>
              <a:ext cx="9913500" cy="420600"/>
              <a:chOff x="-1761018" y="6437400"/>
              <a:chExt cx="9913500" cy="420600"/>
            </a:xfrm>
          </p:grpSpPr>
          <p:sp>
            <p:nvSpPr>
              <p:cNvPr id="7" name="Google Shape;180;p16">
                <a:extLst>
                  <a:ext uri="{FF2B5EF4-FFF2-40B4-BE49-F238E27FC236}">
                    <a16:creationId xmlns:a16="http://schemas.microsoft.com/office/drawing/2014/main" id="{EC53CDDC-8F4C-9317-616F-F350336721BD}"/>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8" name="Google Shape;192;p20">
                <a:extLst>
                  <a:ext uri="{FF2B5EF4-FFF2-40B4-BE49-F238E27FC236}">
                    <a16:creationId xmlns:a16="http://schemas.microsoft.com/office/drawing/2014/main" id="{A16F95DB-1AAC-4210-38F0-DE237C19EFF6}"/>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spTree>
    <p:extLst>
      <p:ext uri="{BB962C8B-B14F-4D97-AF65-F5344CB8AC3E}">
        <p14:creationId xmlns:p14="http://schemas.microsoft.com/office/powerpoint/2010/main" val="2037955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691951-77F4-074D-9FA3-24C870AF03F1}"/>
              </a:ext>
            </a:extLst>
          </p:cNvPr>
          <p:cNvPicPr>
            <a:picLocks noChangeAspect="1"/>
          </p:cNvPicPr>
          <p:nvPr/>
        </p:nvPicPr>
        <p:blipFill>
          <a:blip r:embed="rId3" cstate="screen">
            <a:extLst>
              <a:ext uri="{28A0092B-C50C-407E-A947-70E740481C1C}">
                <a14:useLocalDpi xmlns:a14="http://schemas.microsoft.com/office/drawing/2010/main"/>
              </a:ext>
            </a:extLst>
          </a:blip>
          <a:srcRect l="-2"/>
          <a:stretch>
            <a:fillRect/>
          </a:stretch>
        </p:blipFill>
        <p:spPr>
          <a:xfrm>
            <a:off x="0" y="0"/>
            <a:ext cx="12192000" cy="6382618"/>
          </a:xfrm>
          <a:prstGeom prst="rect">
            <a:avLst/>
          </a:prstGeom>
        </p:spPr>
      </p:pic>
      <p:sp>
        <p:nvSpPr>
          <p:cNvPr id="12" name="TextBox 11">
            <a:extLst>
              <a:ext uri="{FF2B5EF4-FFF2-40B4-BE49-F238E27FC236}">
                <a16:creationId xmlns:a16="http://schemas.microsoft.com/office/drawing/2014/main" id="{C9E49D2E-98E7-5FC8-46D7-877150C77C25}"/>
              </a:ext>
            </a:extLst>
          </p:cNvPr>
          <p:cNvSpPr txBox="1"/>
          <p:nvPr/>
        </p:nvSpPr>
        <p:spPr>
          <a:xfrm>
            <a:off x="717792" y="1796505"/>
            <a:ext cx="5054600" cy="3539430"/>
          </a:xfrm>
          <a:prstGeom prst="rect">
            <a:avLst/>
          </a:prstGeom>
          <a:noFill/>
        </p:spPr>
        <p:txBody>
          <a:bodyPr wrap="square">
            <a:spAutoFit/>
          </a:bodyPr>
          <a:lstStyle/>
          <a:p>
            <a:r>
              <a:rPr lang="en-US" sz="2800" dirty="0">
                <a:latin typeface="Calibri" panose="020F0502020204030204" pitchFamily="34" charset="0"/>
                <a:cs typeface="Calibri" panose="020F0502020204030204" pitchFamily="34" charset="0"/>
              </a:rPr>
              <a:t>Artificial Intelligence (AI) refers to technologies designed to carry out tasks that </a:t>
            </a:r>
            <a:r>
              <a:rPr lang="en-US" sz="2800" b="1" dirty="0">
                <a:latin typeface="Calibri" panose="020F0502020204030204" pitchFamily="34" charset="0"/>
                <a:cs typeface="Calibri" panose="020F0502020204030204" pitchFamily="34" charset="0"/>
              </a:rPr>
              <a:t>normally require human intelligence</a:t>
            </a:r>
            <a:r>
              <a:rPr lang="en-US" sz="2800" dirty="0">
                <a:latin typeface="Calibri" panose="020F0502020204030204" pitchFamily="34" charset="0"/>
                <a:cs typeface="Calibri" panose="020F0502020204030204" pitchFamily="34" charset="0"/>
              </a:rPr>
              <a:t>.</a:t>
            </a:r>
          </a:p>
          <a:p>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Things like </a:t>
            </a:r>
            <a:r>
              <a:rPr lang="en-US" sz="2800" b="1" dirty="0">
                <a:latin typeface="Calibri" panose="020F0502020204030204" pitchFamily="34" charset="0"/>
                <a:cs typeface="Calibri" panose="020F0502020204030204" pitchFamily="34" charset="0"/>
              </a:rPr>
              <a:t>recognising</a:t>
            </a:r>
            <a:r>
              <a:rPr lang="en-US" sz="2800" dirty="0">
                <a:latin typeface="Calibri" panose="020F0502020204030204" pitchFamily="34" charset="0"/>
                <a:cs typeface="Calibri" panose="020F0502020204030204" pitchFamily="34" charset="0"/>
              </a:rPr>
              <a:t> images, </a:t>
            </a:r>
            <a:r>
              <a:rPr lang="en-US" sz="2800" b="1" dirty="0">
                <a:latin typeface="Calibri" panose="020F0502020204030204" pitchFamily="34" charset="0"/>
                <a:cs typeface="Calibri" panose="020F0502020204030204" pitchFamily="34" charset="0"/>
              </a:rPr>
              <a:t>understanding</a:t>
            </a:r>
            <a:r>
              <a:rPr lang="en-US" sz="2800" dirty="0">
                <a:latin typeface="Calibri" panose="020F0502020204030204" pitchFamily="34" charset="0"/>
                <a:cs typeface="Calibri" panose="020F0502020204030204" pitchFamily="34" charset="0"/>
              </a:rPr>
              <a:t> language, or </a:t>
            </a:r>
            <a:r>
              <a:rPr lang="en-US" sz="2800" b="1" dirty="0">
                <a:latin typeface="Calibri" panose="020F0502020204030204" pitchFamily="34" charset="0"/>
                <a:cs typeface="Calibri" panose="020F0502020204030204" pitchFamily="34" charset="0"/>
              </a:rPr>
              <a:t>solving</a:t>
            </a:r>
            <a:r>
              <a:rPr lang="en-US" sz="2800" dirty="0">
                <a:latin typeface="Calibri" panose="020F0502020204030204" pitchFamily="34" charset="0"/>
                <a:cs typeface="Calibri" panose="020F0502020204030204" pitchFamily="34" charset="0"/>
              </a:rPr>
              <a:t> problems.</a:t>
            </a:r>
          </a:p>
        </p:txBody>
      </p:sp>
      <p:sp>
        <p:nvSpPr>
          <p:cNvPr id="13" name="Rectangle 12">
            <a:extLst>
              <a:ext uri="{FF2B5EF4-FFF2-40B4-BE49-F238E27FC236}">
                <a16:creationId xmlns:a16="http://schemas.microsoft.com/office/drawing/2014/main" id="{B6075CBD-7723-E59B-F608-4CD7E7DE5A0B}"/>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B07A93F-1362-D680-FE8C-70F98838DF35}"/>
              </a:ext>
            </a:extLst>
          </p:cNvPr>
          <p:cNvSpPr txBox="1"/>
          <p:nvPr/>
        </p:nvSpPr>
        <p:spPr>
          <a:xfrm>
            <a:off x="773989" y="152400"/>
            <a:ext cx="5131511" cy="646331"/>
          </a:xfrm>
          <a:prstGeom prst="rect">
            <a:avLst/>
          </a:prstGeom>
          <a:noFill/>
        </p:spPr>
        <p:txBody>
          <a:bodyPr wrap="square" rtlCol="0">
            <a:spAutoFit/>
          </a:bodyPr>
          <a:lstStyle/>
          <a:p>
            <a:r>
              <a:rPr lang="en-US" sz="3600" dirty="0">
                <a:solidFill>
                  <a:schemeClr val="bg1"/>
                </a:solidFill>
                <a:latin typeface="Calibri" panose="020F0502020204030204" pitchFamily="34" charset="0"/>
                <a:cs typeface="Calibri" panose="020F0502020204030204" pitchFamily="34" charset="0"/>
              </a:rPr>
              <a:t>What is AI?</a:t>
            </a:r>
          </a:p>
        </p:txBody>
      </p:sp>
      <p:sp>
        <p:nvSpPr>
          <p:cNvPr id="16" name="TextBox 15">
            <a:extLst>
              <a:ext uri="{FF2B5EF4-FFF2-40B4-BE49-F238E27FC236}">
                <a16:creationId xmlns:a16="http://schemas.microsoft.com/office/drawing/2014/main" id="{1BFDCF4D-F779-E935-0144-6681203DD448}"/>
              </a:ext>
            </a:extLst>
          </p:cNvPr>
          <p:cNvSpPr txBox="1"/>
          <p:nvPr/>
        </p:nvSpPr>
        <p:spPr>
          <a:xfrm>
            <a:off x="6703710" y="5859398"/>
            <a:ext cx="5488290" cy="523220"/>
          </a:xfrm>
          <a:prstGeom prst="rect">
            <a:avLst/>
          </a:prstGeom>
          <a:noFill/>
        </p:spPr>
        <p:txBody>
          <a:bodyPr wrap="square" rtlCol="0">
            <a:spAutoFit/>
          </a:bodyPr>
          <a:lstStyle/>
          <a:p>
            <a:pPr algn="ctr"/>
            <a:r>
              <a:rPr lang="en-US" sz="1400" dirty="0">
                <a:latin typeface="Calibri" panose="020F0502020204030204" pitchFamily="34" charset="0"/>
                <a:cs typeface="Calibri" panose="020F0502020204030204" pitchFamily="34" charset="0"/>
              </a:rPr>
              <a:t>Alyssa Chen / https://betterimagesofai.org / https://creativecommons.org/licenses/by/4.0/</a:t>
            </a:r>
          </a:p>
        </p:txBody>
      </p:sp>
      <p:grpSp>
        <p:nvGrpSpPr>
          <p:cNvPr id="19" name="Group 18">
            <a:extLst>
              <a:ext uri="{FF2B5EF4-FFF2-40B4-BE49-F238E27FC236}">
                <a16:creationId xmlns:a16="http://schemas.microsoft.com/office/drawing/2014/main" id="{DE765440-EA4A-A58C-D996-4ED4453E6D8F}"/>
              </a:ext>
            </a:extLst>
          </p:cNvPr>
          <p:cNvGrpSpPr/>
          <p:nvPr/>
        </p:nvGrpSpPr>
        <p:grpSpPr>
          <a:xfrm>
            <a:off x="-1761018" y="6437400"/>
            <a:ext cx="9913500" cy="420600"/>
            <a:chOff x="-1761018" y="6437400"/>
            <a:chExt cx="9913500" cy="420600"/>
          </a:xfrm>
        </p:grpSpPr>
        <p:sp>
          <p:nvSpPr>
            <p:cNvPr id="20" name="Google Shape;180;p16">
              <a:extLst>
                <a:ext uri="{FF2B5EF4-FFF2-40B4-BE49-F238E27FC236}">
                  <a16:creationId xmlns:a16="http://schemas.microsoft.com/office/drawing/2014/main" id="{E847EA71-E120-E450-1BFE-BBA0DEC6351A}"/>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1" name="Google Shape;192;p20">
              <a:extLst>
                <a:ext uri="{FF2B5EF4-FFF2-40B4-BE49-F238E27FC236}">
                  <a16:creationId xmlns:a16="http://schemas.microsoft.com/office/drawing/2014/main" id="{3758E9A3-86E0-E0B0-EAFC-3DD5A2A8F38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4" name="Picture 3">
            <a:extLst>
              <a:ext uri="{FF2B5EF4-FFF2-40B4-BE49-F238E27FC236}">
                <a16:creationId xmlns:a16="http://schemas.microsoft.com/office/drawing/2014/main" id="{2D7E6EB5-A89C-AF64-AF3F-E64E1E9FA635}"/>
              </a:ext>
            </a:extLst>
          </p:cNvPr>
          <p:cNvPicPr>
            <a:picLocks noChangeAspect="1"/>
          </p:cNvPicPr>
          <p:nvPr/>
        </p:nvPicPr>
        <p:blipFill>
          <a:blip r:embed="rId6"/>
          <a:stretch>
            <a:fillRect/>
          </a:stretch>
        </p:blipFill>
        <p:spPr>
          <a:xfrm>
            <a:off x="6665609" y="858980"/>
            <a:ext cx="5526390" cy="4991021"/>
          </a:xfrm>
          <a:prstGeom prst="rect">
            <a:avLst/>
          </a:prstGeom>
        </p:spPr>
      </p:pic>
      <p:grpSp>
        <p:nvGrpSpPr>
          <p:cNvPr id="2" name="Group 1">
            <a:extLst>
              <a:ext uri="{FF2B5EF4-FFF2-40B4-BE49-F238E27FC236}">
                <a16:creationId xmlns:a16="http://schemas.microsoft.com/office/drawing/2014/main" id="{5E7EE3C1-4B74-0CC1-5406-351562CBF9A2}"/>
              </a:ext>
            </a:extLst>
          </p:cNvPr>
          <p:cNvGrpSpPr/>
          <p:nvPr/>
        </p:nvGrpSpPr>
        <p:grpSpPr>
          <a:xfrm>
            <a:off x="-1480966" y="6369385"/>
            <a:ext cx="13688613" cy="510185"/>
            <a:chOff x="-1474580" y="6356350"/>
            <a:chExt cx="13666579" cy="510185"/>
          </a:xfrm>
        </p:grpSpPr>
        <p:sp>
          <p:nvSpPr>
            <p:cNvPr id="6" name="Rectangle 5">
              <a:extLst>
                <a:ext uri="{FF2B5EF4-FFF2-40B4-BE49-F238E27FC236}">
                  <a16:creationId xmlns:a16="http://schemas.microsoft.com/office/drawing/2014/main" id="{6AFEDE9E-F98C-86C5-720F-615D0FBF6E76}"/>
                </a:ext>
              </a:extLst>
            </p:cNvPr>
            <p:cNvSpPr/>
            <p:nvPr/>
          </p:nvSpPr>
          <p:spPr>
            <a:xfrm>
              <a:off x="1" y="6356350"/>
              <a:ext cx="12191998"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0A2ED19E-F5D3-711D-9C2C-467AE2D26A7F}"/>
                </a:ext>
              </a:extLst>
            </p:cNvPr>
            <p:cNvGrpSpPr/>
            <p:nvPr/>
          </p:nvGrpSpPr>
          <p:grpSpPr>
            <a:xfrm>
              <a:off x="-1474580" y="6445935"/>
              <a:ext cx="9913500" cy="420600"/>
              <a:chOff x="-1761018" y="6437400"/>
              <a:chExt cx="9913500" cy="420600"/>
            </a:xfrm>
          </p:grpSpPr>
          <p:sp>
            <p:nvSpPr>
              <p:cNvPr id="8" name="Google Shape;180;p16">
                <a:extLst>
                  <a:ext uri="{FF2B5EF4-FFF2-40B4-BE49-F238E27FC236}">
                    <a16:creationId xmlns:a16="http://schemas.microsoft.com/office/drawing/2014/main" id="{E7662B1F-9D79-2F49-E056-48329A30AF81}"/>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9" name="Google Shape;192;p20">
                <a:extLst>
                  <a:ext uri="{FF2B5EF4-FFF2-40B4-BE49-F238E27FC236}">
                    <a16:creationId xmlns:a16="http://schemas.microsoft.com/office/drawing/2014/main" id="{8008DB86-9D1D-0788-3681-2A20A9FC7C8B}"/>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5" name="Google Shape;150;g27d80695a2f_2_40" descr="Icon&#10;&#10;Description automatically generated">
            <a:extLst>
              <a:ext uri="{FF2B5EF4-FFF2-40B4-BE49-F238E27FC236}">
                <a16:creationId xmlns:a16="http://schemas.microsoft.com/office/drawing/2014/main" id="{CCD2541C-D28A-3522-3E47-59D7CAF936ED}"/>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788400" y="19046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397415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
          <p:cNvSpPr txBox="1">
            <a:spLocks noGrp="1"/>
          </p:cNvSpPr>
          <p:nvPr>
            <p:ph type="title"/>
          </p:nvPr>
        </p:nvSpPr>
        <p:spPr>
          <a:xfrm>
            <a:off x="381000" y="471516"/>
            <a:ext cx="7082481" cy="12251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3600"/>
              <a:t>Ethics and AI</a:t>
            </a:r>
            <a:endParaRPr/>
          </a:p>
        </p:txBody>
      </p:sp>
      <p:sp>
        <p:nvSpPr>
          <p:cNvPr id="247" name="Google Shape;247;p4"/>
          <p:cNvSpPr txBox="1"/>
          <p:nvPr/>
        </p:nvSpPr>
        <p:spPr>
          <a:xfrm>
            <a:off x="5498802" y="5858154"/>
            <a:ext cx="4756200" cy="43085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dirty="0">
                <a:latin typeface="Calibri"/>
                <a:ea typeface="Calibri"/>
                <a:cs typeface="Calibri"/>
                <a:sym typeface="Calibri"/>
              </a:rPr>
              <a:t>https://</a:t>
            </a:r>
            <a:r>
              <a:rPr lang="en-US" sz="1600" dirty="0" err="1">
                <a:latin typeface="Calibri"/>
                <a:ea typeface="Calibri"/>
                <a:cs typeface="Calibri"/>
                <a:sym typeface="Calibri"/>
              </a:rPr>
              <a:t>www.youtube.com</a:t>
            </a:r>
            <a:r>
              <a:rPr lang="en-US" sz="1600" dirty="0">
                <a:latin typeface="Calibri"/>
                <a:ea typeface="Calibri"/>
                <a:cs typeface="Calibri"/>
                <a:sym typeface="Calibri"/>
              </a:rPr>
              <a:t>/</a:t>
            </a:r>
            <a:r>
              <a:rPr lang="en-US" sz="1600" dirty="0" err="1">
                <a:latin typeface="Calibri"/>
                <a:ea typeface="Calibri"/>
                <a:cs typeface="Calibri"/>
                <a:sym typeface="Calibri"/>
              </a:rPr>
              <a:t>watch?v</a:t>
            </a:r>
            <a:r>
              <a:rPr lang="en-US" sz="1600" dirty="0">
                <a:latin typeface="Calibri"/>
                <a:ea typeface="Calibri"/>
                <a:cs typeface="Calibri"/>
                <a:sym typeface="Calibri"/>
              </a:rPr>
              <a:t>=1LyacmzB1Og</a:t>
            </a:r>
            <a:endParaRPr sz="1600" dirty="0">
              <a:latin typeface="Calibri"/>
              <a:ea typeface="Calibri"/>
              <a:cs typeface="Calibri"/>
              <a:sym typeface="Calibri"/>
            </a:endParaRPr>
          </a:p>
        </p:txBody>
      </p:sp>
      <p:pic>
        <p:nvPicPr>
          <p:cNvPr id="248" name="Google Shape;248;p4" descr="Artificial intelligence provides a range of new opportunities in day-to-day life, but what are the downfalls?&#10;&#10;Frank Rudzicz is an artificial intelligence researcher at the University of Toronto and at the Vector Institute. The Vector Institute is an independent, not-for-profit corporation dedicated to research in the field AI, with special focus in machine and deep learning.&#10;&#10;ABOUT MaRS DISCOVERY DISTRICT&#10;MaRS is the world's largest innovation hub located in Toronto. We support impact-driven startups in health, cleantech, fintech and enterprise.&#10;&#10;---------------------------------------------------------------&#10;▶ SUBSCRIBE TO OUR NEWSLETTER  ▶ https://marsdd.it/2BBqDoC&#10;---------------------------------------------------------------&#10;&#10;FOLLOW MaRS ▹&#10;&#10;INSTAGRAM ‣ http://instagram.com/marsdiscoverydistrict&#10;TWITTER ‣ http://twitter.com/marsdd&#10;LINKEDIN ‣ https://www.linkedin.com/company/mars-discovery-district&#10;FACEBOOK ‣ http://facebook.com/marsdiscoverydistrict" title="The three big ethical concerns with artificial intelligence">
            <a:hlinkClick r:id="rId3"/>
          </p:cNvPr>
          <p:cNvPicPr preferRelativeResize="0"/>
          <p:nvPr/>
        </p:nvPicPr>
        <p:blipFill>
          <a:blip r:embed="rId4">
            <a:alphaModFix/>
          </a:blip>
          <a:stretch>
            <a:fillRect/>
          </a:stretch>
        </p:blipFill>
        <p:spPr>
          <a:xfrm>
            <a:off x="4477925" y="1923273"/>
            <a:ext cx="6797955" cy="3823850"/>
          </a:xfrm>
          <a:prstGeom prst="rect">
            <a:avLst/>
          </a:prstGeom>
          <a:noFill/>
          <a:ln>
            <a:noFill/>
          </a:ln>
        </p:spPr>
      </p:pic>
      <p:grpSp>
        <p:nvGrpSpPr>
          <p:cNvPr id="3" name="Group 2">
            <a:extLst>
              <a:ext uri="{FF2B5EF4-FFF2-40B4-BE49-F238E27FC236}">
                <a16:creationId xmlns:a16="http://schemas.microsoft.com/office/drawing/2014/main" id="{26D89EFD-0A1C-8A6B-5FFE-FCE94741A897}"/>
              </a:ext>
            </a:extLst>
          </p:cNvPr>
          <p:cNvGrpSpPr/>
          <p:nvPr/>
        </p:nvGrpSpPr>
        <p:grpSpPr>
          <a:xfrm>
            <a:off x="-1480966" y="6369385"/>
            <a:ext cx="13688613" cy="510185"/>
            <a:chOff x="-1474580" y="6356350"/>
            <a:chExt cx="13666579" cy="510185"/>
          </a:xfrm>
        </p:grpSpPr>
        <p:sp>
          <p:nvSpPr>
            <p:cNvPr id="4" name="Rectangle 3">
              <a:extLst>
                <a:ext uri="{FF2B5EF4-FFF2-40B4-BE49-F238E27FC236}">
                  <a16:creationId xmlns:a16="http://schemas.microsoft.com/office/drawing/2014/main" id="{16969568-E5BB-EC18-8FCB-27C1206CC887}"/>
                </a:ext>
              </a:extLst>
            </p:cNvPr>
            <p:cNvSpPr/>
            <p:nvPr/>
          </p:nvSpPr>
          <p:spPr>
            <a:xfrm>
              <a:off x="1" y="6356350"/>
              <a:ext cx="12191998"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003D4E6-8C3B-C110-17B4-A449CF785348}"/>
                </a:ext>
              </a:extLst>
            </p:cNvPr>
            <p:cNvGrpSpPr/>
            <p:nvPr/>
          </p:nvGrpSpPr>
          <p:grpSpPr>
            <a:xfrm>
              <a:off x="-1474580" y="6445935"/>
              <a:ext cx="9913500" cy="420600"/>
              <a:chOff x="-1761018" y="6437400"/>
              <a:chExt cx="9913500" cy="420600"/>
            </a:xfrm>
          </p:grpSpPr>
          <p:sp>
            <p:nvSpPr>
              <p:cNvPr id="6" name="Google Shape;180;p16">
                <a:extLst>
                  <a:ext uri="{FF2B5EF4-FFF2-40B4-BE49-F238E27FC236}">
                    <a16:creationId xmlns:a16="http://schemas.microsoft.com/office/drawing/2014/main" id="{B43DB1F0-39E4-0F6D-5598-BA6AD0BA6F73}"/>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7" name="Google Shape;192;p20">
                <a:extLst>
                  <a:ext uri="{FF2B5EF4-FFF2-40B4-BE49-F238E27FC236}">
                    <a16:creationId xmlns:a16="http://schemas.microsoft.com/office/drawing/2014/main" id="{05E6EFB8-6989-C08F-BC13-D8162B7765C3}"/>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8" name="Google Shape;150;g27d80695a2f_2_40" descr="Icon&#10;&#10;Description automatically generated">
            <a:extLst>
              <a:ext uri="{FF2B5EF4-FFF2-40B4-BE49-F238E27FC236}">
                <a16:creationId xmlns:a16="http://schemas.microsoft.com/office/drawing/2014/main" id="{2E191AAC-BB63-03B1-CD5E-9DB0D2CBFC4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150969" y="643661"/>
            <a:ext cx="3124911" cy="863679"/>
          </a:xfrm>
          <a:prstGeom prst="rect">
            <a:avLst/>
          </a:prstGeom>
          <a:noFill/>
          <a:ln>
            <a:noFill/>
          </a:ln>
          <a:effectLst>
            <a:glow rad="120733">
              <a:schemeClr val="accent1">
                <a:alpha val="40000"/>
              </a:schemeClr>
            </a:glo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1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
          <p:cNvSpPr txBox="1">
            <a:spLocks noGrp="1"/>
          </p:cNvSpPr>
          <p:nvPr>
            <p:ph type="title"/>
          </p:nvPr>
        </p:nvSpPr>
        <p:spPr>
          <a:xfrm>
            <a:off x="3586755" y="3176015"/>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4200" i="1" dirty="0">
                <a:solidFill>
                  <a:schemeClr val="dk1"/>
                </a:solidFill>
              </a:rPr>
              <a:t>What do we mean by “ethics”?</a:t>
            </a:r>
            <a:endParaRPr sz="4200" i="1" dirty="0">
              <a:solidFill>
                <a:schemeClr val="dk1"/>
              </a:solidFill>
            </a:endParaRPr>
          </a:p>
          <a:p>
            <a:pPr marL="0" lvl="0" indent="0" algn="l" rtl="0">
              <a:lnSpc>
                <a:spcPct val="90000"/>
              </a:lnSpc>
              <a:spcBef>
                <a:spcPts val="0"/>
              </a:spcBef>
              <a:spcAft>
                <a:spcPts val="0"/>
              </a:spcAft>
              <a:buClr>
                <a:schemeClr val="lt1"/>
              </a:buClr>
              <a:buSzPts val="3000"/>
              <a:buFont typeface="Calibri"/>
              <a:buNone/>
            </a:pPr>
            <a:endParaRPr sz="4200" i="1" dirty="0">
              <a:solidFill>
                <a:schemeClr val="dk1"/>
              </a:solidFill>
            </a:endParaRPr>
          </a:p>
        </p:txBody>
      </p:sp>
      <p:sp>
        <p:nvSpPr>
          <p:cNvPr id="255" name="Google Shape;255;p5"/>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3600"/>
              <a:t>Let’s start</a:t>
            </a:r>
            <a:endParaRPr/>
          </a:p>
        </p:txBody>
      </p:sp>
      <p:grpSp>
        <p:nvGrpSpPr>
          <p:cNvPr id="4" name="Group 3">
            <a:extLst>
              <a:ext uri="{FF2B5EF4-FFF2-40B4-BE49-F238E27FC236}">
                <a16:creationId xmlns:a16="http://schemas.microsoft.com/office/drawing/2014/main" id="{9734D260-DE76-EBED-8789-0A98F61DC0BF}"/>
              </a:ext>
            </a:extLst>
          </p:cNvPr>
          <p:cNvGrpSpPr/>
          <p:nvPr/>
        </p:nvGrpSpPr>
        <p:grpSpPr>
          <a:xfrm>
            <a:off x="-1474580" y="6356350"/>
            <a:ext cx="13676173" cy="510185"/>
            <a:chOff x="-1474580" y="6356350"/>
            <a:chExt cx="13676173" cy="510185"/>
          </a:xfrm>
        </p:grpSpPr>
        <p:sp>
          <p:nvSpPr>
            <p:cNvPr id="5" name="Rectangle 4">
              <a:extLst>
                <a:ext uri="{FF2B5EF4-FFF2-40B4-BE49-F238E27FC236}">
                  <a16:creationId xmlns:a16="http://schemas.microsoft.com/office/drawing/2014/main" id="{4A0940C9-28D4-325E-F562-586B99C3B1A3}"/>
                </a:ext>
              </a:extLst>
            </p:cNvPr>
            <p:cNvSpPr/>
            <p:nvPr/>
          </p:nvSpPr>
          <p:spPr>
            <a:xfrm>
              <a:off x="0" y="6356350"/>
              <a:ext cx="12201593"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3A1CB09-D2A2-CA9C-ACFE-EE8C93C56C83}"/>
                </a:ext>
              </a:extLst>
            </p:cNvPr>
            <p:cNvGrpSpPr/>
            <p:nvPr/>
          </p:nvGrpSpPr>
          <p:grpSpPr>
            <a:xfrm>
              <a:off x="-1474580" y="6445935"/>
              <a:ext cx="9913500" cy="420600"/>
              <a:chOff x="-1761018" y="6437400"/>
              <a:chExt cx="9913500" cy="420600"/>
            </a:xfrm>
          </p:grpSpPr>
          <p:sp>
            <p:nvSpPr>
              <p:cNvPr id="7" name="Google Shape;180;p16">
                <a:extLst>
                  <a:ext uri="{FF2B5EF4-FFF2-40B4-BE49-F238E27FC236}">
                    <a16:creationId xmlns:a16="http://schemas.microsoft.com/office/drawing/2014/main" id="{3A98C313-C450-2E99-BCD3-2D6526A345FF}"/>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8" name="Google Shape;192;p20">
                <a:extLst>
                  <a:ext uri="{FF2B5EF4-FFF2-40B4-BE49-F238E27FC236}">
                    <a16:creationId xmlns:a16="http://schemas.microsoft.com/office/drawing/2014/main" id="{1696567D-B087-5894-2834-DB7C570105D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9" name="Google Shape;150;g27d80695a2f_2_40" descr="Icon&#10;&#10;Description automatically generated">
            <a:extLst>
              <a:ext uri="{FF2B5EF4-FFF2-40B4-BE49-F238E27FC236}">
                <a16:creationId xmlns:a16="http://schemas.microsoft.com/office/drawing/2014/main" id="{4ACFE6D4-C12C-27FD-8CF2-9A5B4DF3D82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58313" y="684268"/>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g27974d3ec21_0_0"/>
          <p:cNvSpPr txBox="1">
            <a:spLocks noGrp="1"/>
          </p:cNvSpPr>
          <p:nvPr>
            <p:ph type="body" idx="1"/>
          </p:nvPr>
        </p:nvSpPr>
        <p:spPr>
          <a:xfrm>
            <a:off x="3412272" y="2326119"/>
            <a:ext cx="7962000" cy="4000200"/>
          </a:xfrm>
          <a:prstGeom prst="rect">
            <a:avLst/>
          </a:prstGeom>
          <a:noFill/>
          <a:ln>
            <a:noFill/>
          </a:ln>
        </p:spPr>
        <p:txBody>
          <a:bodyPr spcFirstLastPara="1" wrap="square" lIns="91425" tIns="45700" rIns="91425" bIns="45700" anchor="t" anchorCtr="0">
            <a:normAutofit/>
          </a:bodyPr>
          <a:lstStyle/>
          <a:p>
            <a:pPr marL="0" lvl="0" indent="0" algn="l" rtl="0">
              <a:lnSpc>
                <a:spcPct val="105000"/>
              </a:lnSpc>
              <a:spcBef>
                <a:spcPts val="0"/>
              </a:spcBef>
              <a:spcAft>
                <a:spcPts val="0"/>
              </a:spcAft>
              <a:buClr>
                <a:schemeClr val="dk1"/>
              </a:buClr>
              <a:buSzPts val="484"/>
              <a:buFont typeface="Arial"/>
              <a:buNone/>
            </a:pPr>
            <a:r>
              <a:rPr lang="en-US" sz="4200" i="1" dirty="0"/>
              <a:t>Our </a:t>
            </a:r>
            <a:r>
              <a:rPr lang="en-US" sz="4200" b="1" i="1" dirty="0"/>
              <a:t>understanding</a:t>
            </a:r>
            <a:r>
              <a:rPr lang="en-US" sz="4200" i="1" dirty="0"/>
              <a:t> of </a:t>
            </a:r>
            <a:r>
              <a:rPr lang="en-US" sz="4200" b="1" i="1" dirty="0"/>
              <a:t>what is right and wrong,</a:t>
            </a:r>
            <a:r>
              <a:rPr lang="en-US" sz="4200" i="1" dirty="0"/>
              <a:t> as well as the </a:t>
            </a:r>
            <a:r>
              <a:rPr lang="en-US" sz="4200" b="1" i="1" dirty="0"/>
              <a:t>rules</a:t>
            </a:r>
            <a:r>
              <a:rPr lang="en-US" sz="4200" i="1" dirty="0"/>
              <a:t> that individuals and the society should follow.</a:t>
            </a:r>
            <a:endParaRPr sz="4200" i="1" dirty="0"/>
          </a:p>
          <a:p>
            <a:pPr marL="228600" lvl="0" indent="-50800" algn="l" rtl="0">
              <a:lnSpc>
                <a:spcPct val="80000"/>
              </a:lnSpc>
              <a:spcBef>
                <a:spcPts val="1000"/>
              </a:spcBef>
              <a:spcAft>
                <a:spcPts val="0"/>
              </a:spcAft>
              <a:buClr>
                <a:schemeClr val="dk1"/>
              </a:buClr>
              <a:buSzPct val="100000"/>
              <a:buNone/>
            </a:pPr>
            <a:endParaRPr sz="1330" dirty="0"/>
          </a:p>
          <a:p>
            <a:pPr marL="228600" lvl="0" indent="-50800" algn="l" rtl="0">
              <a:lnSpc>
                <a:spcPct val="80000"/>
              </a:lnSpc>
              <a:spcBef>
                <a:spcPts val="1000"/>
              </a:spcBef>
              <a:spcAft>
                <a:spcPts val="0"/>
              </a:spcAft>
              <a:buClr>
                <a:schemeClr val="dk1"/>
              </a:buClr>
              <a:buSzPct val="100000"/>
              <a:buNone/>
            </a:pPr>
            <a:endParaRPr sz="1330" dirty="0"/>
          </a:p>
          <a:p>
            <a:pPr marL="228600" lvl="0" indent="-50800" algn="l" rtl="0">
              <a:lnSpc>
                <a:spcPct val="80000"/>
              </a:lnSpc>
              <a:spcBef>
                <a:spcPts val="1000"/>
              </a:spcBef>
              <a:spcAft>
                <a:spcPts val="0"/>
              </a:spcAft>
              <a:buClr>
                <a:schemeClr val="dk1"/>
              </a:buClr>
              <a:buSzPct val="100000"/>
              <a:buNone/>
            </a:pPr>
            <a:endParaRPr sz="1330" dirty="0"/>
          </a:p>
          <a:p>
            <a:pPr marL="228600" lvl="0" indent="-50800" algn="l" rtl="0">
              <a:lnSpc>
                <a:spcPct val="80000"/>
              </a:lnSpc>
              <a:spcBef>
                <a:spcPts val="1000"/>
              </a:spcBef>
              <a:spcAft>
                <a:spcPts val="0"/>
              </a:spcAft>
              <a:buClr>
                <a:schemeClr val="dk1"/>
              </a:buClr>
              <a:buSzPct val="100000"/>
              <a:buNone/>
            </a:pPr>
            <a:endParaRPr sz="1330" dirty="0"/>
          </a:p>
          <a:p>
            <a:pPr marL="228600" lvl="0" indent="-50800" algn="l" rtl="0">
              <a:lnSpc>
                <a:spcPct val="80000"/>
              </a:lnSpc>
              <a:spcBef>
                <a:spcPts val="1000"/>
              </a:spcBef>
              <a:spcAft>
                <a:spcPts val="0"/>
              </a:spcAft>
              <a:buClr>
                <a:schemeClr val="dk1"/>
              </a:buClr>
              <a:buSzPct val="100000"/>
              <a:buNone/>
            </a:pPr>
            <a:endParaRPr sz="1330" dirty="0"/>
          </a:p>
          <a:p>
            <a:pPr marL="177800" lvl="0" indent="0" algn="r" rtl="0">
              <a:lnSpc>
                <a:spcPct val="80000"/>
              </a:lnSpc>
              <a:spcBef>
                <a:spcPts val="1000"/>
              </a:spcBef>
              <a:spcAft>
                <a:spcPts val="0"/>
              </a:spcAft>
              <a:buClr>
                <a:schemeClr val="dk1"/>
              </a:buClr>
              <a:buSzPct val="59641"/>
              <a:buNone/>
            </a:pPr>
            <a:endParaRPr sz="2230" dirty="0"/>
          </a:p>
        </p:txBody>
      </p:sp>
      <p:sp>
        <p:nvSpPr>
          <p:cNvPr id="265" name="Google Shape;265;g27974d3ec21_0_0"/>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What do we mean by “ethics”</a:t>
            </a:r>
            <a:r>
              <a:rPr lang="en-US" sz="3000"/>
              <a:t>?</a:t>
            </a:r>
            <a:endParaRPr/>
          </a:p>
        </p:txBody>
      </p:sp>
      <p:grpSp>
        <p:nvGrpSpPr>
          <p:cNvPr id="2" name="Group 1">
            <a:extLst>
              <a:ext uri="{FF2B5EF4-FFF2-40B4-BE49-F238E27FC236}">
                <a16:creationId xmlns:a16="http://schemas.microsoft.com/office/drawing/2014/main" id="{5D437DE0-CECF-57B3-A18B-16C0498BBEF8}"/>
              </a:ext>
            </a:extLst>
          </p:cNvPr>
          <p:cNvGrpSpPr/>
          <p:nvPr/>
        </p:nvGrpSpPr>
        <p:grpSpPr>
          <a:xfrm>
            <a:off x="-1474580" y="6356350"/>
            <a:ext cx="13676173" cy="510185"/>
            <a:chOff x="-1474580" y="6356350"/>
            <a:chExt cx="13676173" cy="510185"/>
          </a:xfrm>
        </p:grpSpPr>
        <p:sp>
          <p:nvSpPr>
            <p:cNvPr id="3" name="Rectangle 2">
              <a:extLst>
                <a:ext uri="{FF2B5EF4-FFF2-40B4-BE49-F238E27FC236}">
                  <a16:creationId xmlns:a16="http://schemas.microsoft.com/office/drawing/2014/main" id="{52314571-0BBD-0A45-9A07-5E0661CACF46}"/>
                </a:ext>
              </a:extLst>
            </p:cNvPr>
            <p:cNvSpPr/>
            <p:nvPr/>
          </p:nvSpPr>
          <p:spPr>
            <a:xfrm>
              <a:off x="0" y="6356350"/>
              <a:ext cx="12201593"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6B4C870-E0A5-E332-152F-CC4E4FA5C5D2}"/>
                </a:ext>
              </a:extLst>
            </p:cNvPr>
            <p:cNvGrpSpPr/>
            <p:nvPr/>
          </p:nvGrpSpPr>
          <p:grpSpPr>
            <a:xfrm>
              <a:off x="-1474580" y="6445935"/>
              <a:ext cx="9913500" cy="420600"/>
              <a:chOff x="-1761018" y="6437400"/>
              <a:chExt cx="9913500" cy="420600"/>
            </a:xfrm>
          </p:grpSpPr>
          <p:sp>
            <p:nvSpPr>
              <p:cNvPr id="5" name="Google Shape;180;p16">
                <a:extLst>
                  <a:ext uri="{FF2B5EF4-FFF2-40B4-BE49-F238E27FC236}">
                    <a16:creationId xmlns:a16="http://schemas.microsoft.com/office/drawing/2014/main" id="{83D1570D-1252-236B-4F22-F60F1C8D8B8A}"/>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3781BCA8-3AF8-5B86-61CB-B2F6EF1AF19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1F491B30-CCB8-2D5E-878F-066376CCEA2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49361" y="715899"/>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27974d3ec21_0_6"/>
          <p:cNvSpPr txBox="1">
            <a:spLocks noGrp="1"/>
          </p:cNvSpPr>
          <p:nvPr>
            <p:ph type="body" idx="1"/>
          </p:nvPr>
        </p:nvSpPr>
        <p:spPr>
          <a:xfrm>
            <a:off x="3412271" y="2176669"/>
            <a:ext cx="8209885" cy="4000200"/>
          </a:xfrm>
          <a:prstGeom prst="rect">
            <a:avLst/>
          </a:prstGeom>
          <a:noFill/>
          <a:ln>
            <a:noFill/>
          </a:ln>
        </p:spPr>
        <p:txBody>
          <a:bodyPr spcFirstLastPara="1" wrap="square" lIns="91425" tIns="45700" rIns="91425" bIns="45700" anchor="t" anchorCtr="0">
            <a:normAutofit fontScale="92500"/>
          </a:bodyPr>
          <a:lstStyle/>
          <a:p>
            <a:pPr marL="228600" lvl="0" indent="-50800" algn="l" rtl="0">
              <a:lnSpc>
                <a:spcPct val="80000"/>
              </a:lnSpc>
              <a:spcBef>
                <a:spcPts val="1000"/>
              </a:spcBef>
              <a:spcAft>
                <a:spcPts val="0"/>
              </a:spcAft>
              <a:buClr>
                <a:schemeClr val="dk1"/>
              </a:buClr>
              <a:buSzPct val="100000"/>
              <a:buNone/>
            </a:pPr>
            <a:r>
              <a:rPr lang="en-IE" sz="2400" b="1" i="1" dirty="0"/>
              <a:t>Moral principles and values guiding the creation and use of AI systems</a:t>
            </a:r>
          </a:p>
          <a:p>
            <a:pPr marL="228600" lvl="0" indent="-50800" algn="l" rtl="0">
              <a:lnSpc>
                <a:spcPct val="80000"/>
              </a:lnSpc>
              <a:spcBef>
                <a:spcPts val="1000"/>
              </a:spcBef>
              <a:spcAft>
                <a:spcPts val="0"/>
              </a:spcAft>
              <a:buClr>
                <a:schemeClr val="dk1"/>
              </a:buClr>
              <a:buSzPct val="100000"/>
              <a:buNone/>
            </a:pPr>
            <a:endParaRPr lang="en-IE" sz="2400" dirty="0"/>
          </a:p>
          <a:p>
            <a:pPr marL="228600" lvl="0" indent="-50800" algn="l" rtl="0">
              <a:lnSpc>
                <a:spcPct val="80000"/>
              </a:lnSpc>
              <a:spcBef>
                <a:spcPts val="1000"/>
              </a:spcBef>
              <a:spcAft>
                <a:spcPts val="0"/>
              </a:spcAft>
              <a:buClr>
                <a:schemeClr val="dk1"/>
              </a:buClr>
              <a:buSzPct val="100000"/>
              <a:buNone/>
            </a:pPr>
            <a:r>
              <a:rPr lang="en-IE" sz="2400" b="1" dirty="0"/>
              <a:t>Goal: </a:t>
            </a:r>
            <a:r>
              <a:rPr lang="en-IE" sz="2400" dirty="0"/>
              <a:t>Ensure AI systems </a:t>
            </a:r>
            <a:r>
              <a:rPr lang="en-IE" sz="2400" b="1" dirty="0"/>
              <a:t>benefit society </a:t>
            </a:r>
            <a:r>
              <a:rPr lang="en-IE" sz="2400" dirty="0"/>
              <a:t>and follow </a:t>
            </a:r>
            <a:r>
              <a:rPr lang="en-IE" sz="2400" b="1" dirty="0"/>
              <a:t>ethical principles</a:t>
            </a:r>
          </a:p>
          <a:p>
            <a:pPr marL="228600" lvl="0" indent="-50800" algn="l" rtl="0">
              <a:lnSpc>
                <a:spcPct val="80000"/>
              </a:lnSpc>
              <a:spcBef>
                <a:spcPts val="1000"/>
              </a:spcBef>
              <a:spcAft>
                <a:spcPts val="0"/>
              </a:spcAft>
              <a:buClr>
                <a:schemeClr val="dk1"/>
              </a:buClr>
              <a:buSzPct val="100000"/>
              <a:buNone/>
            </a:pPr>
            <a:endParaRPr lang="en-IE" sz="2400" dirty="0"/>
          </a:p>
          <a:p>
            <a:pPr marL="228600" lvl="0" indent="-50800" algn="l" rtl="0">
              <a:lnSpc>
                <a:spcPct val="80000"/>
              </a:lnSpc>
              <a:spcBef>
                <a:spcPts val="1000"/>
              </a:spcBef>
              <a:spcAft>
                <a:spcPts val="0"/>
              </a:spcAft>
              <a:buClr>
                <a:schemeClr val="dk1"/>
              </a:buClr>
              <a:buSzPct val="100000"/>
              <a:buNone/>
            </a:pPr>
            <a:r>
              <a:rPr lang="en-IE" sz="2400" b="1" dirty="0"/>
              <a:t>Key Ethical Concerns:</a:t>
            </a:r>
          </a:p>
          <a:p>
            <a:pPr marL="463550" indent="-285750">
              <a:lnSpc>
                <a:spcPct val="80000"/>
              </a:lnSpc>
              <a:buSzPct val="100000"/>
            </a:pPr>
            <a:r>
              <a:rPr lang="en-IE" sz="2400" b="1" dirty="0"/>
              <a:t>Fairness: </a:t>
            </a:r>
            <a:r>
              <a:rPr lang="en-IE" sz="2400" dirty="0"/>
              <a:t>Preventing bias</a:t>
            </a:r>
          </a:p>
          <a:p>
            <a:pPr marL="463550" indent="-285750">
              <a:lnSpc>
                <a:spcPct val="80000"/>
              </a:lnSpc>
              <a:buSzPct val="100000"/>
            </a:pPr>
            <a:r>
              <a:rPr lang="en-IE" sz="2400" b="1" dirty="0"/>
              <a:t>Transparency: </a:t>
            </a:r>
            <a:r>
              <a:rPr lang="en-IE" sz="2400" dirty="0"/>
              <a:t>Clear decision-making</a:t>
            </a:r>
          </a:p>
          <a:p>
            <a:pPr marL="463550" indent="-285750">
              <a:lnSpc>
                <a:spcPct val="80000"/>
              </a:lnSpc>
              <a:buSzPct val="100000"/>
            </a:pPr>
            <a:r>
              <a:rPr lang="en-IE" sz="2400" b="1" dirty="0"/>
              <a:t>Privacy: </a:t>
            </a:r>
            <a:r>
              <a:rPr lang="en-IE" sz="2400" dirty="0"/>
              <a:t>Protecting data</a:t>
            </a:r>
          </a:p>
          <a:p>
            <a:pPr marL="463550" indent="-285750">
              <a:lnSpc>
                <a:spcPct val="80000"/>
              </a:lnSpc>
              <a:buSzPct val="100000"/>
            </a:pPr>
            <a:r>
              <a:rPr lang="en-IE" sz="2400" b="1" dirty="0"/>
              <a:t>Safety: </a:t>
            </a:r>
            <a:r>
              <a:rPr lang="en-IE" sz="2400" dirty="0"/>
              <a:t>Preventing harm</a:t>
            </a:r>
          </a:p>
          <a:p>
            <a:pPr marL="228600" lvl="0" indent="-50800" algn="l" rtl="0">
              <a:lnSpc>
                <a:spcPct val="80000"/>
              </a:lnSpc>
              <a:spcBef>
                <a:spcPts val="1000"/>
              </a:spcBef>
              <a:spcAft>
                <a:spcPts val="0"/>
              </a:spcAft>
              <a:buClr>
                <a:schemeClr val="dk1"/>
              </a:buClr>
              <a:buSzPct val="100000"/>
              <a:buNone/>
            </a:pPr>
            <a:endParaRPr sz="2400" dirty="0"/>
          </a:p>
        </p:txBody>
      </p:sp>
      <p:sp>
        <p:nvSpPr>
          <p:cNvPr id="276" name="Google Shape;276;g27974d3ec21_0_6"/>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What do we mean by “AI ethics”</a:t>
            </a:r>
            <a:r>
              <a:rPr lang="en-US" sz="3000"/>
              <a:t>?</a:t>
            </a:r>
            <a:endParaRPr/>
          </a:p>
        </p:txBody>
      </p:sp>
      <p:grpSp>
        <p:nvGrpSpPr>
          <p:cNvPr id="2" name="Group 1">
            <a:extLst>
              <a:ext uri="{FF2B5EF4-FFF2-40B4-BE49-F238E27FC236}">
                <a16:creationId xmlns:a16="http://schemas.microsoft.com/office/drawing/2014/main" id="{43232A57-8BE2-0B4A-D090-0DA003030ECC}"/>
              </a:ext>
            </a:extLst>
          </p:cNvPr>
          <p:cNvGrpSpPr/>
          <p:nvPr/>
        </p:nvGrpSpPr>
        <p:grpSpPr>
          <a:xfrm>
            <a:off x="-1474580" y="6356350"/>
            <a:ext cx="13676173" cy="510185"/>
            <a:chOff x="-1474580" y="6356350"/>
            <a:chExt cx="13676173" cy="510185"/>
          </a:xfrm>
        </p:grpSpPr>
        <p:sp>
          <p:nvSpPr>
            <p:cNvPr id="3" name="Rectangle 2">
              <a:extLst>
                <a:ext uri="{FF2B5EF4-FFF2-40B4-BE49-F238E27FC236}">
                  <a16:creationId xmlns:a16="http://schemas.microsoft.com/office/drawing/2014/main" id="{1EF304B0-A14E-FE18-3A31-C2FB3428182D}"/>
                </a:ext>
              </a:extLst>
            </p:cNvPr>
            <p:cNvSpPr/>
            <p:nvPr/>
          </p:nvSpPr>
          <p:spPr>
            <a:xfrm>
              <a:off x="0" y="6356350"/>
              <a:ext cx="12201593"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592EA4AF-B41C-EECD-7A15-BB03F35B07E6}"/>
                </a:ext>
              </a:extLst>
            </p:cNvPr>
            <p:cNvGrpSpPr/>
            <p:nvPr/>
          </p:nvGrpSpPr>
          <p:grpSpPr>
            <a:xfrm>
              <a:off x="-1474580" y="6445935"/>
              <a:ext cx="9913500" cy="420600"/>
              <a:chOff x="-1761018" y="6437400"/>
              <a:chExt cx="9913500" cy="420600"/>
            </a:xfrm>
          </p:grpSpPr>
          <p:sp>
            <p:nvSpPr>
              <p:cNvPr id="5" name="Google Shape;180;p16">
                <a:extLst>
                  <a:ext uri="{FF2B5EF4-FFF2-40B4-BE49-F238E27FC236}">
                    <a16:creationId xmlns:a16="http://schemas.microsoft.com/office/drawing/2014/main" id="{AEB2E83A-DD0E-F3F5-4B30-7D3E950237DB}"/>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6" name="Google Shape;192;p20">
                <a:extLst>
                  <a:ext uri="{FF2B5EF4-FFF2-40B4-BE49-F238E27FC236}">
                    <a16:creationId xmlns:a16="http://schemas.microsoft.com/office/drawing/2014/main" id="{A5F25B9A-AC4C-988C-5638-454BC9290B9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7" name="Google Shape;150;g27d80695a2f_2_40" descr="Icon&#10;&#10;Description automatically generated">
            <a:extLst>
              <a:ext uri="{FF2B5EF4-FFF2-40B4-BE49-F238E27FC236}">
                <a16:creationId xmlns:a16="http://schemas.microsoft.com/office/drawing/2014/main" id="{55FF6A26-3565-166A-AA39-CF2CBEDE64E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31809" y="681131"/>
            <a:ext cx="3124911" cy="863679"/>
          </a:xfrm>
          <a:prstGeom prst="rect">
            <a:avLst/>
          </a:prstGeom>
          <a:noFill/>
          <a:ln>
            <a:noFill/>
          </a:ln>
          <a:effectLst>
            <a:glow rad="120733">
              <a:schemeClr val="accent1">
                <a:alpha val="40000"/>
              </a:schemeClr>
            </a:glo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7" name="Google Shape;287;p6"/>
          <p:cNvSpPr txBox="1">
            <a:spLocks noGrp="1"/>
          </p:cNvSpPr>
          <p:nvPr>
            <p:ph type="title"/>
          </p:nvPr>
        </p:nvSpPr>
        <p:spPr>
          <a:xfrm>
            <a:off x="381000" y="471516"/>
            <a:ext cx="7082400" cy="1225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Font typeface="Calibri"/>
              <a:buNone/>
            </a:pPr>
            <a:r>
              <a:rPr lang="en-US" sz="3600"/>
              <a:t>Why does ethics matter for AI</a:t>
            </a:r>
            <a:r>
              <a:rPr lang="en-US" sz="3000"/>
              <a:t>?</a:t>
            </a:r>
            <a:endParaRPr/>
          </a:p>
        </p:txBody>
      </p:sp>
      <p:grpSp>
        <p:nvGrpSpPr>
          <p:cNvPr id="289" name="Google Shape;289;p6"/>
          <p:cNvGrpSpPr/>
          <p:nvPr/>
        </p:nvGrpSpPr>
        <p:grpSpPr>
          <a:xfrm>
            <a:off x="6256891" y="1698021"/>
            <a:ext cx="5944702" cy="1575850"/>
            <a:chOff x="6187063" y="1487875"/>
            <a:chExt cx="5944702" cy="1575850"/>
          </a:xfrm>
        </p:grpSpPr>
        <p:pic>
          <p:nvPicPr>
            <p:cNvPr id="290" name="Google Shape;290;p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87063" y="1965775"/>
              <a:ext cx="5944702" cy="1097950"/>
            </a:xfrm>
            <a:prstGeom prst="rect">
              <a:avLst/>
            </a:prstGeom>
            <a:noFill/>
            <a:ln>
              <a:noFill/>
            </a:ln>
          </p:spPr>
        </p:pic>
        <p:pic>
          <p:nvPicPr>
            <p:cNvPr id="291" name="Google Shape;291;p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776975" y="1487875"/>
              <a:ext cx="2114925" cy="477900"/>
            </a:xfrm>
            <a:prstGeom prst="rect">
              <a:avLst/>
            </a:prstGeom>
            <a:noFill/>
            <a:ln>
              <a:noFill/>
            </a:ln>
          </p:spPr>
        </p:pic>
      </p:grpSp>
      <p:grpSp>
        <p:nvGrpSpPr>
          <p:cNvPr id="292" name="Google Shape;292;p6"/>
          <p:cNvGrpSpPr/>
          <p:nvPr/>
        </p:nvGrpSpPr>
        <p:grpSpPr>
          <a:xfrm>
            <a:off x="3385226" y="4779682"/>
            <a:ext cx="7961999" cy="1690701"/>
            <a:chOff x="3752125" y="3220325"/>
            <a:chExt cx="7961999" cy="1690701"/>
          </a:xfrm>
        </p:grpSpPr>
        <p:pic>
          <p:nvPicPr>
            <p:cNvPr id="293" name="Google Shape;293;p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752125" y="3783599"/>
              <a:ext cx="7961999" cy="1127427"/>
            </a:xfrm>
            <a:prstGeom prst="rect">
              <a:avLst/>
            </a:prstGeom>
            <a:noFill/>
            <a:ln>
              <a:noFill/>
            </a:ln>
          </p:spPr>
        </p:pic>
        <p:pic>
          <p:nvPicPr>
            <p:cNvPr id="294" name="Google Shape;294;p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165850" y="3220325"/>
              <a:ext cx="2758106" cy="563275"/>
            </a:xfrm>
            <a:prstGeom prst="rect">
              <a:avLst/>
            </a:prstGeom>
            <a:noFill/>
            <a:ln>
              <a:noFill/>
            </a:ln>
            <a:effectLst>
              <a:outerShdw blurRad="57150" dist="19050" dir="5400000" algn="bl" rotWithShape="0">
                <a:srgbClr val="000000">
                  <a:alpha val="49803"/>
                </a:srgbClr>
              </a:outerShdw>
            </a:effectLst>
          </p:spPr>
        </p:pic>
      </p:grpSp>
      <p:pic>
        <p:nvPicPr>
          <p:cNvPr id="295" name="Google Shape;295;p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125785" y="3272452"/>
            <a:ext cx="4132811" cy="1379696"/>
          </a:xfrm>
          <a:prstGeom prst="rect">
            <a:avLst/>
          </a:prstGeom>
          <a:noFill/>
          <a:ln>
            <a:noFill/>
          </a:ln>
        </p:spPr>
      </p:pic>
      <p:pic>
        <p:nvPicPr>
          <p:cNvPr id="296" name="Google Shape;296;p6"/>
          <p:cNvPicPr preferRelativeResize="0"/>
          <p:nvPr/>
        </p:nvPicPr>
        <p:blipFill rotWithShape="1">
          <a:blip r:embed="rId8" cstate="screen">
            <a:alphaModFix/>
            <a:extLst>
              <a:ext uri="{28A0092B-C50C-407E-A947-70E740481C1C}">
                <a14:useLocalDpi xmlns:a14="http://schemas.microsoft.com/office/drawing/2010/main"/>
              </a:ext>
            </a:extLst>
          </a:blip>
          <a:srcRect b="23247"/>
          <a:stretch/>
        </p:blipFill>
        <p:spPr>
          <a:xfrm>
            <a:off x="4180625" y="2668532"/>
            <a:ext cx="2076266" cy="605338"/>
          </a:xfrm>
          <a:prstGeom prst="rect">
            <a:avLst/>
          </a:prstGeom>
          <a:noFill/>
          <a:ln>
            <a:noFill/>
          </a:ln>
        </p:spPr>
      </p:pic>
      <p:grpSp>
        <p:nvGrpSpPr>
          <p:cNvPr id="8" name="Group 7">
            <a:extLst>
              <a:ext uri="{FF2B5EF4-FFF2-40B4-BE49-F238E27FC236}">
                <a16:creationId xmlns:a16="http://schemas.microsoft.com/office/drawing/2014/main" id="{6CA63A73-29AB-8B37-11D7-418EEE711424}"/>
              </a:ext>
            </a:extLst>
          </p:cNvPr>
          <p:cNvGrpSpPr/>
          <p:nvPr/>
        </p:nvGrpSpPr>
        <p:grpSpPr>
          <a:xfrm>
            <a:off x="-1474580" y="6356350"/>
            <a:ext cx="13676173" cy="510185"/>
            <a:chOff x="-1474580" y="6356350"/>
            <a:chExt cx="13676173" cy="510185"/>
          </a:xfrm>
        </p:grpSpPr>
        <p:sp>
          <p:nvSpPr>
            <p:cNvPr id="9" name="Rectangle 8">
              <a:extLst>
                <a:ext uri="{FF2B5EF4-FFF2-40B4-BE49-F238E27FC236}">
                  <a16:creationId xmlns:a16="http://schemas.microsoft.com/office/drawing/2014/main" id="{C206139D-D0A5-F001-F548-45EB50F7584F}"/>
                </a:ext>
              </a:extLst>
            </p:cNvPr>
            <p:cNvSpPr/>
            <p:nvPr/>
          </p:nvSpPr>
          <p:spPr>
            <a:xfrm>
              <a:off x="0" y="6356350"/>
              <a:ext cx="12201593" cy="5016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9CB4035-B394-7C1C-BCA9-377D49B3CA84}"/>
                </a:ext>
              </a:extLst>
            </p:cNvPr>
            <p:cNvGrpSpPr/>
            <p:nvPr/>
          </p:nvGrpSpPr>
          <p:grpSpPr>
            <a:xfrm>
              <a:off x="-1474580" y="6445935"/>
              <a:ext cx="9913500" cy="420600"/>
              <a:chOff x="-1761018" y="6437400"/>
              <a:chExt cx="9913500" cy="420600"/>
            </a:xfrm>
          </p:grpSpPr>
          <p:sp>
            <p:nvSpPr>
              <p:cNvPr id="11" name="Google Shape;180;p16">
                <a:extLst>
                  <a:ext uri="{FF2B5EF4-FFF2-40B4-BE49-F238E27FC236}">
                    <a16:creationId xmlns:a16="http://schemas.microsoft.com/office/drawing/2014/main" id="{B45567CE-9A97-8B99-0332-27A1EBEE5D56}"/>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2" name="Google Shape;192;p20">
                <a:extLst>
                  <a:ext uri="{FF2B5EF4-FFF2-40B4-BE49-F238E27FC236}">
                    <a16:creationId xmlns:a16="http://schemas.microsoft.com/office/drawing/2014/main" id="{E26EF6F2-89B1-B77B-231C-3B5F84218AFF}"/>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grpSp>
      <p:pic>
        <p:nvPicPr>
          <p:cNvPr id="13" name="Google Shape;150;g27d80695a2f_2_40" descr="Icon&#10;&#10;Description automatically generated">
            <a:extLst>
              <a:ext uri="{FF2B5EF4-FFF2-40B4-BE49-F238E27FC236}">
                <a16:creationId xmlns:a16="http://schemas.microsoft.com/office/drawing/2014/main" id="{6643B31F-D76A-C42F-CEE0-A50AFC37D3EB}"/>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8412416" y="630785"/>
            <a:ext cx="3124911" cy="863679"/>
          </a:xfrm>
          <a:prstGeom prst="rect">
            <a:avLst/>
          </a:prstGeom>
          <a:noFill/>
          <a:ln>
            <a:noFill/>
          </a:ln>
          <a:effectLst>
            <a:glow rad="120733">
              <a:schemeClr val="accent1">
                <a:alpha val="40000"/>
              </a:schemeClr>
            </a:glow>
          </a:effec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1279</TotalTime>
  <Words>4926</Words>
  <Application>Microsoft Macintosh PowerPoint</Application>
  <PresentationFormat>Widescreen</PresentationFormat>
  <Paragraphs>377</Paragraphs>
  <Slides>25</Slides>
  <Notes>25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25</vt:i4>
      </vt:variant>
    </vt:vector>
  </HeadingPairs>
  <TitlesOfParts>
    <vt:vector size="31" baseType="lpstr">
      <vt:lpstr>Arial</vt:lpstr>
      <vt:lpstr>Wingdings</vt:lpstr>
      <vt:lpstr>Calibri</vt:lpstr>
      <vt:lpstr>Office Theme</vt:lpstr>
      <vt:lpstr>Office Theme</vt:lpstr>
      <vt:lpstr>Simple Light</vt:lpstr>
      <vt:lpstr>AI and Ethics</vt:lpstr>
      <vt:lpstr>PowerPoint Presentation</vt:lpstr>
      <vt:lpstr>PowerPoint Presentation</vt:lpstr>
      <vt:lpstr>PowerPoint Presentation</vt:lpstr>
      <vt:lpstr>Ethics and AI</vt:lpstr>
      <vt:lpstr>What do we mean by “ethics”? </vt:lpstr>
      <vt:lpstr>What do we mean by “ethics”?</vt:lpstr>
      <vt:lpstr>What do we mean by “AI ethics”?</vt:lpstr>
      <vt:lpstr>Why does ethics matter for AI?</vt:lpstr>
      <vt:lpstr>Why does ethics matter for AI?</vt:lpstr>
      <vt:lpstr>Why does ethics matter for AI?</vt:lpstr>
      <vt:lpstr>What rules would you consider?</vt:lpstr>
      <vt:lpstr>Ethical Considerations for AI Development (1 of 2)</vt:lpstr>
      <vt:lpstr>Ethical Considerations for AI Development (2 of 2)</vt:lpstr>
      <vt:lpstr>Scenario A: GenAI and school projects</vt:lpstr>
      <vt:lpstr>Questions for Scenario A </vt:lpstr>
      <vt:lpstr>Scenario B China’s Social Credit System</vt:lpstr>
      <vt:lpstr>Questions for Scenario B</vt:lpstr>
      <vt:lpstr>What action should the self-driving car take?</vt:lpstr>
      <vt:lpstr>Ethical Decisions of AI: How does Ireland compare?</vt:lpstr>
      <vt:lpstr>Will we all be able to find work in a world with AI?</vt:lpstr>
      <vt:lpstr>What about the impact of AI on our planet?</vt:lpstr>
      <vt:lpstr>Questions to consider</vt:lpstr>
      <vt:lpstr>What have we learned?</vt:lpstr>
      <vt:lpstr>How’s your AI Literacy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Jenny Margaret Walsh</dc:creator>
  <cp:lastModifiedBy>Laura Grehan</cp:lastModifiedBy>
  <cp:revision>159</cp:revision>
  <dcterms:created xsi:type="dcterms:W3CDTF">2021-04-23T13:15:16Z</dcterms:created>
  <dcterms:modified xsi:type="dcterms:W3CDTF">2026-08-31T14:03:45Z</dcterms:modified>
</cp:coreProperties>
</file>