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0" roundtripDataSignature="AMtx7mipSADBhsus//IQ+/DrR4ZecrH/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108c52aa3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9108c52aa3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g29108c52aa3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9108c52aa3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9108c52aa3_0_1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9108c52aa3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29108c52aa3_0_2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7f8433ef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277f8433ef8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7f8433ef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2" name="Google Shape;272;g277f8433ef8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77f8433ef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277f8433ef8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2800"/>
              </a:spcBef>
              <a:spcAft>
                <a:spcPts val="140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77f8433ef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277f8433ef8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7f8433ef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277f8433ef8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7f8433ef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277f8433ef8_0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77f8433ef8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277f8433ef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77f8433ef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9" name="Google Shape;459;g277f8433ef8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77f8433ef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277f8433ef8_0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77f8433ef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8" name="Google Shape;488;g277f8433ef8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789d8896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2789d88962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4ab21f8d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Comprehend = understand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Sense = detect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AI, we can programme machines to plan, learn, reason, solve problems, and make decisions.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84ab21f8de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7f8433ef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77f8433ef8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g29108c52aa3_0_55"/>
          <p:cNvSpPr txBox="1"/>
          <p:nvPr>
            <p:ph type="ctrTitle"/>
          </p:nvPr>
        </p:nvSpPr>
        <p:spPr>
          <a:xfrm>
            <a:off x="566530" y="1385265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" name="Google Shape;10;g29108c52aa3_0_55"/>
          <p:cNvSpPr txBox="1"/>
          <p:nvPr>
            <p:ph idx="1" type="subTitle"/>
          </p:nvPr>
        </p:nvSpPr>
        <p:spPr>
          <a:xfrm>
            <a:off x="566529" y="2521381"/>
            <a:ext cx="48381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" name="Google Shape;11;g29108c52aa3_0_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losing Slide">
  <p:cSld name="2_Closing Sli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g29108c52aa3_0_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29108c52aa3_0_86"/>
          <p:cNvSpPr txBox="1"/>
          <p:nvPr>
            <p:ph idx="1" type="body"/>
          </p:nvPr>
        </p:nvSpPr>
        <p:spPr>
          <a:xfrm>
            <a:off x="381000" y="1681050"/>
            <a:ext cx="49626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43" name="Google Shape;43;g29108c52aa3_0_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g29108c52aa3_0_89"/>
          <p:cNvSpPr txBox="1"/>
          <p:nvPr>
            <p:ph type="title"/>
          </p:nvPr>
        </p:nvSpPr>
        <p:spPr>
          <a:xfrm>
            <a:off x="4571999" y="361355"/>
            <a:ext cx="4201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" name="Google Shape;45;g29108c52aa3_0_89"/>
          <p:cNvSpPr txBox="1"/>
          <p:nvPr>
            <p:ph idx="1" type="body"/>
          </p:nvPr>
        </p:nvSpPr>
        <p:spPr>
          <a:xfrm>
            <a:off x="628650" y="1632502"/>
            <a:ext cx="2837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g29108c52aa3_0_89"/>
          <p:cNvSpPr txBox="1"/>
          <p:nvPr>
            <p:ph idx="2" type="body"/>
          </p:nvPr>
        </p:nvSpPr>
        <p:spPr>
          <a:xfrm>
            <a:off x="4571999" y="1632502"/>
            <a:ext cx="4201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51" name="Google Shape;5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7"/>
          <p:cNvSpPr txBox="1"/>
          <p:nvPr>
            <p:ph idx="1" type="body"/>
          </p:nvPr>
        </p:nvSpPr>
        <p:spPr>
          <a:xfrm>
            <a:off x="628650" y="1476375"/>
            <a:ext cx="7886700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55" name="Google Shape;55;p28"/>
          <p:cNvPicPr preferRelativeResize="0"/>
          <p:nvPr/>
        </p:nvPicPr>
        <p:blipFill rotWithShape="1">
          <a:blip r:embed="rId2">
            <a:alphaModFix/>
          </a:blip>
          <a:srcRect b="0" l="53151" r="0" t="0"/>
          <a:stretch/>
        </p:blipFill>
        <p:spPr>
          <a:xfrm>
            <a:off x="4457700" y="-20783"/>
            <a:ext cx="4707088" cy="5216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rectangle&#10;&#10;Description automatically generated" id="56" name="Google Shape;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7801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8"/>
          <p:cNvSpPr txBox="1"/>
          <p:nvPr>
            <p:ph type="title"/>
          </p:nvPr>
        </p:nvSpPr>
        <p:spPr>
          <a:xfrm>
            <a:off x="285750" y="353637"/>
            <a:ext cx="7571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" type="body"/>
          </p:nvPr>
        </p:nvSpPr>
        <p:spPr>
          <a:xfrm>
            <a:off x="628650" y="1681843"/>
            <a:ext cx="32577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2" type="body"/>
          </p:nvPr>
        </p:nvSpPr>
        <p:spPr>
          <a:xfrm>
            <a:off x="4849586" y="1681843"/>
            <a:ext cx="39243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&#10;&#10;Description automatically generated" id="61" name="Google Shape;6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9"/>
          <p:cNvSpPr txBox="1"/>
          <p:nvPr>
            <p:ph idx="1" type="body"/>
          </p:nvPr>
        </p:nvSpPr>
        <p:spPr>
          <a:xfrm>
            <a:off x="2559204" y="1632502"/>
            <a:ext cx="597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rectangle&#10;&#10;Description automatically generated"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6125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0"/>
          <p:cNvSpPr txBox="1"/>
          <p:nvPr>
            <p:ph type="title"/>
          </p:nvPr>
        </p:nvSpPr>
        <p:spPr>
          <a:xfrm>
            <a:off x="285751" y="370397"/>
            <a:ext cx="7571132" cy="918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2_Closing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1"/>
          <p:cNvSpPr txBox="1"/>
          <p:nvPr>
            <p:ph type="ctrTitle"/>
          </p:nvPr>
        </p:nvSpPr>
        <p:spPr>
          <a:xfrm>
            <a:off x="520035" y="1745603"/>
            <a:ext cx="4837950" cy="1066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subTitle"/>
          </p:nvPr>
        </p:nvSpPr>
        <p:spPr>
          <a:xfrm>
            <a:off x="520034" y="2986332"/>
            <a:ext cx="483795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&#10;&#10;Description automatically generated with medium confidence" id="72" name="Google Shape;7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6"/>
          <p:cNvSpPr txBox="1"/>
          <p:nvPr>
            <p:ph type="ctrTitle"/>
          </p:nvPr>
        </p:nvSpPr>
        <p:spPr>
          <a:xfrm>
            <a:off x="566530" y="1385265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subTitle"/>
          </p:nvPr>
        </p:nvSpPr>
        <p:spPr>
          <a:xfrm>
            <a:off x="566529" y="2521381"/>
            <a:ext cx="48381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2"/>
          <p:cNvSpPr txBox="1"/>
          <p:nvPr>
            <p:ph idx="1" type="body"/>
          </p:nvPr>
        </p:nvSpPr>
        <p:spPr>
          <a:xfrm>
            <a:off x="2559204" y="1632502"/>
            <a:ext cx="597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29108c52aa3_0_59"/>
          <p:cNvSpPr txBox="1"/>
          <p:nvPr>
            <p:ph type="ctrTitle"/>
          </p:nvPr>
        </p:nvSpPr>
        <p:spPr>
          <a:xfrm>
            <a:off x="520035" y="1745603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g29108c52aa3_0_59"/>
          <p:cNvSpPr txBox="1"/>
          <p:nvPr>
            <p:ph idx="1" type="subTitle"/>
          </p:nvPr>
        </p:nvSpPr>
        <p:spPr>
          <a:xfrm>
            <a:off x="520034" y="2986332"/>
            <a:ext cx="48381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Graphical user interface, application, website&#10;&#10;Description automatically generated" id="15" name="Google Shape;15;g29108c52aa3_0_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osing Slide">
  <p:cSld name="1_Closing Slid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82" name="Google Shape;8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5"/>
          <p:cNvSpPr txBox="1"/>
          <p:nvPr>
            <p:ph type="title"/>
          </p:nvPr>
        </p:nvSpPr>
        <p:spPr>
          <a:xfrm>
            <a:off x="4571999" y="361355"/>
            <a:ext cx="4201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35"/>
          <p:cNvSpPr txBox="1"/>
          <p:nvPr>
            <p:ph idx="1" type="body"/>
          </p:nvPr>
        </p:nvSpPr>
        <p:spPr>
          <a:xfrm>
            <a:off x="628650" y="1632502"/>
            <a:ext cx="2837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35"/>
          <p:cNvSpPr txBox="1"/>
          <p:nvPr>
            <p:ph idx="2" type="body"/>
          </p:nvPr>
        </p:nvSpPr>
        <p:spPr>
          <a:xfrm>
            <a:off x="4571999" y="1632502"/>
            <a:ext cx="4201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 1">
  <p:cSld name="1_Two Content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548" y="-71282"/>
            <a:ext cx="3835204" cy="524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" id="93" name="Google Shape;9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829" y="222656"/>
            <a:ext cx="9216831" cy="114250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7"/>
          <p:cNvSpPr txBox="1"/>
          <p:nvPr>
            <p:ph idx="1" type="body"/>
          </p:nvPr>
        </p:nvSpPr>
        <p:spPr>
          <a:xfrm>
            <a:off x="3930556" y="1552190"/>
            <a:ext cx="4568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37"/>
          <p:cNvSpPr txBox="1"/>
          <p:nvPr>
            <p:ph type="title"/>
          </p:nvPr>
        </p:nvSpPr>
        <p:spPr>
          <a:xfrm>
            <a:off x="628650" y="29682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37"/>
          <p:cNvSpPr txBox="1"/>
          <p:nvPr>
            <p:ph idx="2" type="body"/>
          </p:nvPr>
        </p:nvSpPr>
        <p:spPr>
          <a:xfrm>
            <a:off x="628649" y="1572646"/>
            <a:ext cx="2871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98" name="Google Shape;9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818" y="136974"/>
            <a:ext cx="9218544" cy="518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&#10;&#10;Description automatically generated" id="103" name="Google Shape;103;g29108c52aa3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9108c52aa3_0_213"/>
          <p:cNvSpPr txBox="1"/>
          <p:nvPr>
            <p:ph idx="1" type="body"/>
          </p:nvPr>
        </p:nvSpPr>
        <p:spPr>
          <a:xfrm>
            <a:off x="2559204" y="1632502"/>
            <a:ext cx="597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" name="Google Shape;105;g29108c52aa3_0_213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29108c52aa3_0_1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9108c52aa3_0_199"/>
          <p:cNvSpPr txBox="1"/>
          <p:nvPr>
            <p:ph type="ctrTitle"/>
          </p:nvPr>
        </p:nvSpPr>
        <p:spPr>
          <a:xfrm>
            <a:off x="566530" y="1385265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g29108c52aa3_0_199"/>
          <p:cNvSpPr txBox="1"/>
          <p:nvPr>
            <p:ph idx="1" type="subTitle"/>
          </p:nvPr>
        </p:nvSpPr>
        <p:spPr>
          <a:xfrm>
            <a:off x="566529" y="2521381"/>
            <a:ext cx="48381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29108c52aa3_0_2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9108c52aa3_0_203"/>
          <p:cNvSpPr txBox="1"/>
          <p:nvPr>
            <p:ph type="ctrTitle"/>
          </p:nvPr>
        </p:nvSpPr>
        <p:spPr>
          <a:xfrm>
            <a:off x="520035" y="1745603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g29108c52aa3_0_203"/>
          <p:cNvSpPr txBox="1"/>
          <p:nvPr>
            <p:ph idx="1" type="subTitle"/>
          </p:nvPr>
        </p:nvSpPr>
        <p:spPr>
          <a:xfrm>
            <a:off x="520034" y="2986332"/>
            <a:ext cx="48381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115" name="Google Shape;115;g29108c52aa3_0_207"/>
          <p:cNvPicPr preferRelativeResize="0"/>
          <p:nvPr/>
        </p:nvPicPr>
        <p:blipFill rotWithShape="1">
          <a:blip r:embed="rId2">
            <a:alphaModFix/>
          </a:blip>
          <a:srcRect b="0" l="53151" r="0" t="0"/>
          <a:stretch/>
        </p:blipFill>
        <p:spPr>
          <a:xfrm>
            <a:off x="4457700" y="-20783"/>
            <a:ext cx="4707088" cy="5216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rectangle&#10;&#10;Description automatically generated" id="116" name="Google Shape;116;g29108c52aa3_0_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7801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29108c52aa3_0_207"/>
          <p:cNvSpPr txBox="1"/>
          <p:nvPr>
            <p:ph type="title"/>
          </p:nvPr>
        </p:nvSpPr>
        <p:spPr>
          <a:xfrm>
            <a:off x="285750" y="353637"/>
            <a:ext cx="7571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g29108c52aa3_0_207"/>
          <p:cNvSpPr txBox="1"/>
          <p:nvPr>
            <p:ph idx="1" type="body"/>
          </p:nvPr>
        </p:nvSpPr>
        <p:spPr>
          <a:xfrm>
            <a:off x="628650" y="1681843"/>
            <a:ext cx="32577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g29108c52aa3_0_207"/>
          <p:cNvSpPr txBox="1"/>
          <p:nvPr>
            <p:ph idx="2" type="body"/>
          </p:nvPr>
        </p:nvSpPr>
        <p:spPr>
          <a:xfrm>
            <a:off x="4849586" y="1681843"/>
            <a:ext cx="39243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rectangle&#10;&#10;Description automatically generated" id="121" name="Google Shape;121;g29108c52aa3_0_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6125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9108c52aa3_0_217"/>
          <p:cNvSpPr txBox="1"/>
          <p:nvPr>
            <p:ph type="title"/>
          </p:nvPr>
        </p:nvSpPr>
        <p:spPr>
          <a:xfrm>
            <a:off x="285750" y="370397"/>
            <a:ext cx="7571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7" name="Google Shape;17;g29108c52aa3_0_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g29108c52aa3_0_63"/>
          <p:cNvSpPr txBox="1"/>
          <p:nvPr>
            <p:ph idx="1" type="body"/>
          </p:nvPr>
        </p:nvSpPr>
        <p:spPr>
          <a:xfrm>
            <a:off x="628650" y="1476375"/>
            <a:ext cx="7886700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" name="Google Shape;19;g29108c52aa3_0_63"/>
          <p:cNvSpPr txBox="1"/>
          <p:nvPr>
            <p:ph type="title"/>
          </p:nvPr>
        </p:nvSpPr>
        <p:spPr>
          <a:xfrm>
            <a:off x="628650" y="431837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24" name="Google Shape;124;g29108c52aa3_0_2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29108c52aa3_0_220"/>
          <p:cNvSpPr txBox="1"/>
          <p:nvPr>
            <p:ph idx="1" type="body"/>
          </p:nvPr>
        </p:nvSpPr>
        <p:spPr>
          <a:xfrm>
            <a:off x="628650" y="1476375"/>
            <a:ext cx="7886700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g29108c52aa3_0_220"/>
          <p:cNvSpPr txBox="1"/>
          <p:nvPr>
            <p:ph type="title"/>
          </p:nvPr>
        </p:nvSpPr>
        <p:spPr>
          <a:xfrm>
            <a:off x="628650" y="431837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9108c52aa3_0_2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9108c52aa3_0_224"/>
          <p:cNvSpPr txBox="1"/>
          <p:nvPr>
            <p:ph idx="1" type="body"/>
          </p:nvPr>
        </p:nvSpPr>
        <p:spPr>
          <a:xfrm>
            <a:off x="2559204" y="1632502"/>
            <a:ext cx="597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29108c52aa3_0_2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osing Slide">
  <p:cSld name="1_Closing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losing Slide">
  <p:cSld name="2_Closing Slid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9108c52aa3_0_2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9108c52aa3_0_230"/>
          <p:cNvSpPr txBox="1"/>
          <p:nvPr>
            <p:ph idx="1" type="body"/>
          </p:nvPr>
        </p:nvSpPr>
        <p:spPr>
          <a:xfrm>
            <a:off x="381000" y="1681050"/>
            <a:ext cx="49626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137" name="Google Shape;137;g29108c52aa3_0_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29108c52aa3_0_233"/>
          <p:cNvSpPr txBox="1"/>
          <p:nvPr>
            <p:ph type="title"/>
          </p:nvPr>
        </p:nvSpPr>
        <p:spPr>
          <a:xfrm>
            <a:off x="4571999" y="361355"/>
            <a:ext cx="4201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g29108c52aa3_0_233"/>
          <p:cNvSpPr txBox="1"/>
          <p:nvPr>
            <p:ph idx="1" type="body"/>
          </p:nvPr>
        </p:nvSpPr>
        <p:spPr>
          <a:xfrm>
            <a:off x="628650" y="1632502"/>
            <a:ext cx="2837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g29108c52aa3_0_233"/>
          <p:cNvSpPr txBox="1"/>
          <p:nvPr>
            <p:ph idx="2" type="body"/>
          </p:nvPr>
        </p:nvSpPr>
        <p:spPr>
          <a:xfrm>
            <a:off x="4571999" y="1632502"/>
            <a:ext cx="4201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g29108c52aa3_0_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g29108c52aa3_0_67"/>
          <p:cNvSpPr txBox="1"/>
          <p:nvPr>
            <p:ph idx="1" type="body"/>
          </p:nvPr>
        </p:nvSpPr>
        <p:spPr>
          <a:xfrm>
            <a:off x="2559204" y="1632502"/>
            <a:ext cx="597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&#10;&#10;Description automatically generated" id="24" name="Google Shape;24;g29108c52aa3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g29108c52aa3_0_70"/>
          <p:cNvSpPr txBox="1"/>
          <p:nvPr>
            <p:ph idx="1" type="body"/>
          </p:nvPr>
        </p:nvSpPr>
        <p:spPr>
          <a:xfrm>
            <a:off x="2559204" y="1632502"/>
            <a:ext cx="597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" name="Google Shape;26;g29108c52aa3_0_70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28" name="Google Shape;28;g29108c52aa3_0_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7700" y="-20783"/>
            <a:ext cx="4707085" cy="5216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rectangle&#10;&#10;Description automatically generated" id="29" name="Google Shape;29;g29108c52aa3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78016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g29108c52aa3_0_74"/>
          <p:cNvSpPr txBox="1"/>
          <p:nvPr>
            <p:ph type="title"/>
          </p:nvPr>
        </p:nvSpPr>
        <p:spPr>
          <a:xfrm>
            <a:off x="285750" y="353637"/>
            <a:ext cx="7571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g29108c52aa3_0_74"/>
          <p:cNvSpPr txBox="1"/>
          <p:nvPr>
            <p:ph idx="1" type="body"/>
          </p:nvPr>
        </p:nvSpPr>
        <p:spPr>
          <a:xfrm>
            <a:off x="628650" y="1681843"/>
            <a:ext cx="32577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g29108c52aa3_0_74"/>
          <p:cNvSpPr txBox="1"/>
          <p:nvPr>
            <p:ph idx="2" type="body"/>
          </p:nvPr>
        </p:nvSpPr>
        <p:spPr>
          <a:xfrm>
            <a:off x="4849586" y="1681843"/>
            <a:ext cx="39243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rectangle&#10;&#10;Description automatically generated" id="34" name="Google Shape;34;g29108c52aa3_0_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61256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g29108c52aa3_0_80"/>
          <p:cNvSpPr txBox="1"/>
          <p:nvPr>
            <p:ph type="title"/>
          </p:nvPr>
        </p:nvSpPr>
        <p:spPr>
          <a:xfrm>
            <a:off x="285750" y="370397"/>
            <a:ext cx="7571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g29108c52aa3_0_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osing Slide">
  <p:cSld name="1_Closing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9108c52aa3_0_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29108c52aa3_0_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108c52aa3_0_19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g29108c52aa3_0_19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morganmckinley.com/ie/ireland-salary-guide-calculator" TargetMode="External"/><Relationship Id="rId4" Type="http://schemas.openxmlformats.org/officeDocument/2006/relationships/image" Target="../media/image34.pn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hyperlink" Target="https://creativecommons.org/licenses/by-nc-sa/4.0/" TargetMode="External"/><Relationship Id="rId11" Type="http://schemas.openxmlformats.org/officeDocument/2006/relationships/hyperlink" Target="https://drive.google.com/file/d/1evaScvMmNeyqRguyqEGg1rPvN5UGoztv/view?usp=sharing" TargetMode="External"/><Relationship Id="rId10" Type="http://schemas.openxmlformats.org/officeDocument/2006/relationships/hyperlink" Target="https://drive.google.com/file/d/1aYjxMuTus-FTIZQZEi19-d4XWrGwmACq/view?usp=sharing" TargetMode="External"/><Relationship Id="rId13" Type="http://schemas.openxmlformats.org/officeDocument/2006/relationships/image" Target="../media/image41.png"/><Relationship Id="rId12" Type="http://schemas.openxmlformats.org/officeDocument/2006/relationships/hyperlink" Target="https://drive.google.com/file/d/1uM-_K5kEye8m5DFCEHo4Ig_A02YwYAs7/view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-Vflr118COmQKyPyHzjF3Rtc233loHew/view?usp=sharing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drive.google.com/file/d/1uM-_K5kEye8m5DFCEHo4Ig_A02YwYAs7/view?usp=sharing" TargetMode="External"/><Relationship Id="rId15" Type="http://schemas.openxmlformats.org/officeDocument/2006/relationships/image" Target="../media/image46.png"/><Relationship Id="rId14" Type="http://schemas.openxmlformats.org/officeDocument/2006/relationships/hyperlink" Target="https://drive.google.com/file/d/1aYjxMuTus-FTIZQZEi19-d4XWrGwmACq/view?usp=sharing" TargetMode="External"/><Relationship Id="rId17" Type="http://schemas.openxmlformats.org/officeDocument/2006/relationships/image" Target="../media/image44.png"/><Relationship Id="rId16" Type="http://schemas.openxmlformats.org/officeDocument/2006/relationships/image" Target="../media/image43.png"/><Relationship Id="rId5" Type="http://schemas.openxmlformats.org/officeDocument/2006/relationships/hyperlink" Target="https://drive.google.com/file/d/1M_ubWcF_i9NQ5ZOA-RFL-ueCTHASVCiz/view?usp=sharing" TargetMode="External"/><Relationship Id="rId19" Type="http://schemas.openxmlformats.org/officeDocument/2006/relationships/image" Target="../media/image28.png"/><Relationship Id="rId6" Type="http://schemas.openxmlformats.org/officeDocument/2006/relationships/image" Target="../media/image45.png"/><Relationship Id="rId18" Type="http://schemas.openxmlformats.org/officeDocument/2006/relationships/hyperlink" Target="https://creativecommons.org/licenses/by-nc-sa/4.0/" TargetMode="External"/><Relationship Id="rId7" Type="http://schemas.openxmlformats.org/officeDocument/2006/relationships/hyperlink" Target="https://drive.google.com/file/d/1-Vflr118COmQKyPyHzjF3Rtc233loHew/view?usp=sharing" TargetMode="External"/><Relationship Id="rId8" Type="http://schemas.openxmlformats.org/officeDocument/2006/relationships/hyperlink" Target="https://drive.google.com/file/d/1M_ubWcF_i9NQ5ZOA-RFL-ueCTHASVCiz/view?usp=sharing" TargetMode="External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hyperlink" Target="https://drive.google.com/file/d/1_Lw0e7VP5f473-lcWSaPvBf9i4wlay5P/view?usp=share_link" TargetMode="External"/><Relationship Id="rId22" Type="http://schemas.openxmlformats.org/officeDocument/2006/relationships/image" Target="../media/image39.png"/><Relationship Id="rId21" Type="http://schemas.openxmlformats.org/officeDocument/2006/relationships/hyperlink" Target="https://drive.google.com/file/d/1_Lw0e7VP5f473-lcWSaPvBf9i4wlay5P/view?usp=share_link" TargetMode="External"/><Relationship Id="rId24" Type="http://schemas.openxmlformats.org/officeDocument/2006/relationships/hyperlink" Target="https://drive.google.com/file/d/11XxLc5ttWWPMl-1uSqDe6M3UzJLH-Z8V/view?resourcekey" TargetMode="External"/><Relationship Id="rId23" Type="http://schemas.openxmlformats.org/officeDocument/2006/relationships/hyperlink" Target="https://drive.google.com/file/d/1cDvCpLq5bsRYyXRZM_qwS08CHZdc-SBB/view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rive.google.com/file/d/1fGmQxhoBR65PFiLDHFUtHNmh5_5eGYr_/view?usp=share_link" TargetMode="External"/><Relationship Id="rId4" Type="http://schemas.openxmlformats.org/officeDocument/2006/relationships/image" Target="../media/image58.png"/><Relationship Id="rId9" Type="http://schemas.openxmlformats.org/officeDocument/2006/relationships/hyperlink" Target="https://drive.google.com/file/d/1hoDKpaYP1BvVJRxiWTK9Cr_vmHqphvRj/view?usp=share_link" TargetMode="External"/><Relationship Id="rId26" Type="http://schemas.openxmlformats.org/officeDocument/2006/relationships/image" Target="../media/image37.png"/><Relationship Id="rId25" Type="http://schemas.openxmlformats.org/officeDocument/2006/relationships/image" Target="../media/image42.png"/><Relationship Id="rId28" Type="http://schemas.openxmlformats.org/officeDocument/2006/relationships/image" Target="../media/image28.png"/><Relationship Id="rId27" Type="http://schemas.openxmlformats.org/officeDocument/2006/relationships/hyperlink" Target="https://creativecommons.org/licenses/by-nc-sa/4.0/" TargetMode="External"/><Relationship Id="rId5" Type="http://schemas.openxmlformats.org/officeDocument/2006/relationships/hyperlink" Target="https://drive.google.com/file/d/1NftegJyF9kR0kB1vSZuOBKdLbnNekm3P/view?usp=share_link" TargetMode="External"/><Relationship Id="rId6" Type="http://schemas.openxmlformats.org/officeDocument/2006/relationships/image" Target="../media/image49.png"/><Relationship Id="rId7" Type="http://schemas.openxmlformats.org/officeDocument/2006/relationships/hyperlink" Target="https://drive.google.com/file/d/1__lY-PXl1pmmfixHcvukqQgpQjB8eAey/view?usp=share_link" TargetMode="External"/><Relationship Id="rId8" Type="http://schemas.openxmlformats.org/officeDocument/2006/relationships/image" Target="../media/image51.png"/><Relationship Id="rId11" Type="http://schemas.openxmlformats.org/officeDocument/2006/relationships/hyperlink" Target="https://drive.google.com/file/d/1nhgYEdv5l5bQktWHNe8G6Wp58oJxoGQP/view?usp=share_link" TargetMode="External"/><Relationship Id="rId10" Type="http://schemas.openxmlformats.org/officeDocument/2006/relationships/image" Target="../media/image52.png"/><Relationship Id="rId13" Type="http://schemas.openxmlformats.org/officeDocument/2006/relationships/hyperlink" Target="https://drive.google.com/file/d/1fGmQxhoBR65PFiLDHFUtHNmh5_5eGYr_/view?usp=share_link" TargetMode="External"/><Relationship Id="rId12" Type="http://schemas.openxmlformats.org/officeDocument/2006/relationships/image" Target="../media/image64.png"/><Relationship Id="rId15" Type="http://schemas.openxmlformats.org/officeDocument/2006/relationships/hyperlink" Target="https://drive.google.com/file/d/1nhgYEdv5l5bQktWHNe8G6Wp58oJxoGQP/view?usp=share_link" TargetMode="External"/><Relationship Id="rId14" Type="http://schemas.openxmlformats.org/officeDocument/2006/relationships/hyperlink" Target="https://drive.google.com/file/d/1NftegJyF9kR0kB1vSZuOBKdLbnNekm3P/view?usp=share_link" TargetMode="External"/><Relationship Id="rId17" Type="http://schemas.openxmlformats.org/officeDocument/2006/relationships/hyperlink" Target="https://drive.google.com/file/d/1hoDKpaYP1BvVJRxiWTK9Cr_vmHqphvRj/view?usp=share_link" TargetMode="External"/><Relationship Id="rId16" Type="http://schemas.openxmlformats.org/officeDocument/2006/relationships/hyperlink" Target="https://drive.google.com/file/d/1__lY-PXl1pmmfixHcvukqQgpQjB8eAey/view?usp=share_link" TargetMode="External"/><Relationship Id="rId19" Type="http://schemas.openxmlformats.org/officeDocument/2006/relationships/hyperlink" Target="https://drive.google.com/file/d/1hoDKpaYP1BvVJRxiWTK9Cr_vmHqphvRj/view?usp=share_link" TargetMode="External"/><Relationship Id="rId18" Type="http://schemas.openxmlformats.org/officeDocument/2006/relationships/hyperlink" Target="https://drive.google.com/file/d/1hoDKpaYP1BvVJRxiWTK9Cr_vmHqphvRj/view?usp=share_link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bit.ly/AI_Courses_Ireland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54.jpg"/><Relationship Id="rId6" Type="http://schemas.openxmlformats.org/officeDocument/2006/relationships/hyperlink" Target="https://creativecommons.org/licenses/by-nc-sa/4.0/" TargetMode="External"/><Relationship Id="rId7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skillsireland.ie/all-publications/2022/ai-skills-report.pdf" TargetMode="External"/><Relationship Id="rId4" Type="http://schemas.openxmlformats.org/officeDocument/2006/relationships/hyperlink" Target="https://www.qqi.ie/what-we-do/the-qualifications-system/national-framework-of-qualifications" TargetMode="External"/><Relationship Id="rId9" Type="http://schemas.openxmlformats.org/officeDocument/2006/relationships/hyperlink" Target="https://creativecommons.org/licenses/by-nc-sa/4.0/" TargetMode="External"/><Relationship Id="rId5" Type="http://schemas.openxmlformats.org/officeDocument/2006/relationships/hyperlink" Target="https://www.qualifax.ie/index.php?option=com_wrapper&amp;view=wrapper&amp;Itemid=15." TargetMode="External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60.png"/><Relationship Id="rId10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61.pn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Relationship Id="rId4" Type="http://schemas.openxmlformats.org/officeDocument/2006/relationships/image" Target="../media/image61.pn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irishtimes.com/special-reports/2022/07/21/whats-ai-got-to-do-with-it/" TargetMode="External"/><Relationship Id="rId4" Type="http://schemas.openxmlformats.org/officeDocument/2006/relationships/image" Target="../media/image33.pn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108c52aa3_0_47"/>
          <p:cNvSpPr txBox="1"/>
          <p:nvPr>
            <p:ph type="ctrTitle"/>
          </p:nvPr>
        </p:nvSpPr>
        <p:spPr>
          <a:xfrm>
            <a:off x="566530" y="1385265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-US" sz="3100"/>
              <a:t>AI Careers</a:t>
            </a:r>
            <a:endParaRPr b="1" sz="3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108c52aa3_0_190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/>
              <a:t>Why consider a career in AI?</a:t>
            </a:r>
            <a:endParaRPr/>
          </a:p>
        </p:txBody>
      </p:sp>
      <p:sp>
        <p:nvSpPr>
          <p:cNvPr id="243" name="Google Shape;243;g29108c52aa3_0_190"/>
          <p:cNvSpPr txBox="1"/>
          <p:nvPr/>
        </p:nvSpPr>
        <p:spPr>
          <a:xfrm>
            <a:off x="2792681" y="1272513"/>
            <a:ext cx="5503800" cy="3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There’s a big talent gap, so AI professionals can earn top salaries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shortage of people within areas associated with AI and Data Analytics. </a:t>
            </a:r>
            <a:b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shortage is driving salaries and demand for expertise.</a:t>
            </a: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is a lucrative area due to the demand for people with relevant skills.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A Machine Learning Engineer with 5 years of experience </a:t>
            </a:r>
            <a:b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typically earns €85-110k in Ireland. </a:t>
            </a: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European enterprise survey on the use of technologies based on artificial intelligence</a:t>
            </a:r>
            <a:b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</a:t>
            </a:r>
            <a:r>
              <a:rPr b="0" i="0" lang="en-US" sz="1100" u="none" cap="none" strike="noStrike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https://www.morganmckinley.com/ie/ireland-salary-guide-calculator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29108c52aa3_0_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50" y="1440619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g29108c52aa3_0_190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46" name="Google Shape;246;g29108c52aa3_0_190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29108c52aa3_0_190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8" name="Google Shape;248;g29108c52aa3_0_190"/>
            <p:cNvPicPr preferRelativeResize="0"/>
            <p:nvPr/>
          </p:nvPicPr>
          <p:blipFill rotWithShape="1">
            <a:blip r:embed="rId6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108c52aa3_0_238"/>
          <p:cNvSpPr txBox="1"/>
          <p:nvPr>
            <p:ph type="title"/>
          </p:nvPr>
        </p:nvSpPr>
        <p:spPr>
          <a:xfrm>
            <a:off x="285750" y="375000"/>
            <a:ext cx="50529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/>
              <a:t>Why consider a career in AI?</a:t>
            </a:r>
            <a:endParaRPr/>
          </a:p>
        </p:txBody>
      </p:sp>
      <p:sp>
        <p:nvSpPr>
          <p:cNvPr id="254" name="Google Shape;254;g29108c52aa3_0_238"/>
          <p:cNvSpPr txBox="1"/>
          <p:nvPr/>
        </p:nvSpPr>
        <p:spPr>
          <a:xfrm>
            <a:off x="2792681" y="1550438"/>
            <a:ext cx="5575500" cy="24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You can work at the forefront of an </a:t>
            </a:r>
            <a:b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field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is a relatively new area that is advancing rapidly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AI career is future-proof because it is a component of so many cutting-edge advancements!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g29108c52aa3_0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1402275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g29108c52aa3_0_238"/>
          <p:cNvGrpSpPr/>
          <p:nvPr/>
        </p:nvGrpSpPr>
        <p:grpSpPr>
          <a:xfrm>
            <a:off x="0" y="4877085"/>
            <a:ext cx="9144161" cy="328837"/>
            <a:chOff x="0" y="6502525"/>
            <a:chExt cx="12305425" cy="438450"/>
          </a:xfrm>
        </p:grpSpPr>
        <p:sp>
          <p:nvSpPr>
            <p:cNvPr id="257" name="Google Shape;257;g29108c52aa3_0_238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29108c52aa3_0_238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g29108c52aa3_0_238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77f8433ef8_0_3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/>
              <a:t>AI Career Examples</a:t>
            </a:r>
            <a:endParaRPr/>
          </a:p>
        </p:txBody>
      </p:sp>
      <p:sp>
        <p:nvSpPr>
          <p:cNvPr id="265" name="Google Shape;265;g277f8433ef8_0_3"/>
          <p:cNvSpPr txBox="1"/>
          <p:nvPr>
            <p:ph idx="1" type="body"/>
          </p:nvPr>
        </p:nvSpPr>
        <p:spPr>
          <a:xfrm>
            <a:off x="1416120" y="1001399"/>
            <a:ext cx="5971200" cy="3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3150"/>
              <a:t>What could a career in AI look like?</a:t>
            </a:r>
            <a:endParaRPr i="1" sz="31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g277f8433ef8_0_3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67" name="Google Shape;267;g277f8433ef8_0_3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277f8433ef8_0_3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9" name="Google Shape;269;g277f8433ef8_0_3"/>
            <p:cNvPicPr preferRelativeResize="0"/>
            <p:nvPr/>
          </p:nvPicPr>
          <p:blipFill rotWithShape="1">
            <a:blip r:embed="rId4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7f8433ef8_0_27"/>
          <p:cNvSpPr txBox="1"/>
          <p:nvPr>
            <p:ph type="title"/>
          </p:nvPr>
        </p:nvSpPr>
        <p:spPr>
          <a:xfrm>
            <a:off x="285750" y="353637"/>
            <a:ext cx="7571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Multidisciplinarity and Dual Skilling</a:t>
            </a:r>
            <a:endParaRPr/>
          </a:p>
        </p:txBody>
      </p:sp>
      <p:pic>
        <p:nvPicPr>
          <p:cNvPr id="275" name="Google Shape;275;g277f8433ef8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6500" y="299276"/>
            <a:ext cx="1340900" cy="13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77f8433ef8_0_27"/>
          <p:cNvSpPr txBox="1"/>
          <p:nvPr/>
        </p:nvSpPr>
        <p:spPr>
          <a:xfrm>
            <a:off x="4843275" y="1673125"/>
            <a:ext cx="3720600" cy="29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eople who are </a:t>
            </a:r>
            <a:r>
              <a:rPr b="1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dual- or multi-skilled</a:t>
            </a: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possess a range of skills and knowledge from different domains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can apply these skills to tasks outside what’s considered normal for their original training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e.g., Marine biologists using AI to automatically identify whales from images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77f8433ef8_0_27"/>
          <p:cNvSpPr txBox="1"/>
          <p:nvPr/>
        </p:nvSpPr>
        <p:spPr>
          <a:xfrm>
            <a:off x="509100" y="1692400"/>
            <a:ext cx="3524700" cy="26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 is a </a:t>
            </a:r>
            <a:r>
              <a:rPr b="1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multidisciplinary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field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means it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combines expertise from multiple disciplines 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Driverless car development, for example, requires: AI developers, engineers, psychologists, legal and transport experts, and more!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" name="Google Shape;278;g277f8433ef8_0_27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79" name="Google Shape;279;g277f8433ef8_0_27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277f8433ef8_0_27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1" name="Google Shape;281;g277f8433ef8_0_27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7570" r="0" t="0"/>
          <a:stretch/>
        </p:blipFill>
        <p:spPr>
          <a:xfrm>
            <a:off x="5192775" y="1291612"/>
            <a:ext cx="1965153" cy="142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7659" l="15636" r="1144" t="7202"/>
          <a:stretch/>
        </p:blipFill>
        <p:spPr>
          <a:xfrm>
            <a:off x="1366763" y="1299956"/>
            <a:ext cx="1912033" cy="140086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1"/>
          <p:cNvSpPr txBox="1"/>
          <p:nvPr>
            <p:ph type="title"/>
          </p:nvPr>
        </p:nvSpPr>
        <p:spPr>
          <a:xfrm>
            <a:off x="285750" y="370397"/>
            <a:ext cx="7571025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2800"/>
              <a:t>Industry Career Videos</a:t>
            </a:r>
            <a:endParaRPr sz="2800"/>
          </a:p>
        </p:txBody>
      </p:sp>
      <p:sp>
        <p:nvSpPr>
          <p:cNvPr id="289" name="Google Shape;289;p11"/>
          <p:cNvSpPr txBox="1"/>
          <p:nvPr/>
        </p:nvSpPr>
        <p:spPr>
          <a:xfrm>
            <a:off x="5118469" y="2692557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How are humans and AI different?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1"/>
          <p:cNvSpPr txBox="1"/>
          <p:nvPr/>
        </p:nvSpPr>
        <p:spPr>
          <a:xfrm>
            <a:off x="1326094" y="2650575"/>
            <a:ext cx="225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How can we use AI to reduce food waste on flights? </a:t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1"/>
          <p:cNvSpPr txBox="1"/>
          <p:nvPr/>
        </p:nvSpPr>
        <p:spPr>
          <a:xfrm>
            <a:off x="791275" y="4397344"/>
            <a:ext cx="1965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How can AI help those with disabilities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1"/>
          <p:cNvSpPr txBox="1"/>
          <p:nvPr/>
        </p:nvSpPr>
        <p:spPr>
          <a:xfrm>
            <a:off x="3269194" y="4451100"/>
            <a:ext cx="196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Can we use AI as a tool, like a spanner, to solve problems?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1"/>
          <p:cNvSpPr txBox="1"/>
          <p:nvPr/>
        </p:nvSpPr>
        <p:spPr>
          <a:xfrm>
            <a:off x="5747119" y="4451100"/>
            <a:ext cx="22500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How can we imagine the jobs of the future?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1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4046" r="0" t="0"/>
          <a:stretch/>
        </p:blipFill>
        <p:spPr>
          <a:xfrm>
            <a:off x="791372" y="3108857"/>
            <a:ext cx="1965204" cy="137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1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0" l="5508" r="0" t="0"/>
          <a:stretch/>
        </p:blipFill>
        <p:spPr>
          <a:xfrm>
            <a:off x="3269194" y="3083269"/>
            <a:ext cx="1965147" cy="142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1"/>
          <p:cNvPicPr preferRelativeResize="0"/>
          <p:nvPr/>
        </p:nvPicPr>
        <p:blipFill rotWithShape="1">
          <a:blip r:embed="rId16">
            <a:alphaModFix/>
          </a:blip>
          <a:srcRect b="0" l="7561" r="0" t="0"/>
          <a:stretch/>
        </p:blipFill>
        <p:spPr>
          <a:xfrm>
            <a:off x="5821397" y="3036075"/>
            <a:ext cx="1965206" cy="142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517818" y="1575675"/>
            <a:ext cx="1435933" cy="859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11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99" name="Google Shape;299;p11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1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1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1" name="Google Shape;301;p11"/>
            <p:cNvPicPr preferRelativeResize="0"/>
            <p:nvPr/>
          </p:nvPicPr>
          <p:blipFill rotWithShape="1">
            <a:blip r:embed="rId19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2" name="Google Shape;302;p11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03" name="Google Shape;303;p11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1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2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5" name="Google Shape;305;p11"/>
            <p:cNvPicPr preferRelativeResize="0"/>
            <p:nvPr/>
          </p:nvPicPr>
          <p:blipFill rotWithShape="1">
            <a:blip r:embed="rId19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"/>
          <p:cNvSpPr txBox="1"/>
          <p:nvPr>
            <p:ph type="title"/>
          </p:nvPr>
        </p:nvSpPr>
        <p:spPr>
          <a:xfrm>
            <a:off x="285750" y="370397"/>
            <a:ext cx="7571025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2800"/>
              <a:t>Research Career Videos</a:t>
            </a:r>
            <a:endParaRPr sz="2800"/>
          </a:p>
        </p:txBody>
      </p:sp>
      <p:sp>
        <p:nvSpPr>
          <p:cNvPr id="311" name="Google Shape;311;p12"/>
          <p:cNvSpPr txBox="1"/>
          <p:nvPr/>
        </p:nvSpPr>
        <p:spPr>
          <a:xfrm>
            <a:off x="4996238" y="1717181"/>
            <a:ext cx="2860650" cy="30006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126" y="1299929"/>
            <a:ext cx="1965205" cy="137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9029" y="1299928"/>
            <a:ext cx="2006965" cy="137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6600" y="3130106"/>
            <a:ext cx="1965208" cy="137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38409" y="3130097"/>
            <a:ext cx="1890842" cy="137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2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09763" y="1299938"/>
            <a:ext cx="1890844" cy="13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2"/>
          <p:cNvSpPr txBox="1"/>
          <p:nvPr/>
        </p:nvSpPr>
        <p:spPr>
          <a:xfrm>
            <a:off x="178444" y="2678062"/>
            <a:ext cx="225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How does physics work in augmented reality? 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4620844" y="2620913"/>
            <a:ext cx="225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How can AI recover a lost history and recreate lost documents?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2469094" y="2650575"/>
            <a:ext cx="225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How can AI help us find biodiversity solutions?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2"/>
          <p:cNvSpPr txBox="1"/>
          <p:nvPr/>
        </p:nvSpPr>
        <p:spPr>
          <a:xfrm>
            <a:off x="884775" y="4471369"/>
            <a:ext cx="225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6"/>
              </a:rPr>
              <a:t>How can AI help people with Alzheimer's remember things? 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2"/>
          <p:cNvSpPr txBox="1"/>
          <p:nvPr/>
        </p:nvSpPr>
        <p:spPr>
          <a:xfrm>
            <a:off x="3097744" y="4451100"/>
            <a:ext cx="225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What does a career around privacy</a:t>
            </a:r>
            <a:b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8"/>
              </a:rPr>
            </a:b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9"/>
              </a:rPr>
              <a:t>in AI look like?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2"/>
          <p:cNvSpPr txBox="1"/>
          <p:nvPr/>
        </p:nvSpPr>
        <p:spPr>
          <a:xfrm>
            <a:off x="5291625" y="4498350"/>
            <a:ext cx="2250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0"/>
              </a:rPr>
              <a:t>How can AI identify fake news?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2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294382" y="3120460"/>
            <a:ext cx="2013754" cy="137814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2"/>
          <p:cNvSpPr txBox="1"/>
          <p:nvPr/>
        </p:nvSpPr>
        <p:spPr>
          <a:xfrm>
            <a:off x="6870835" y="2619787"/>
            <a:ext cx="189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3"/>
              </a:rPr>
              <a:t>How AI can help us with preferences?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2">
            <a:hlinkClick r:id="rId24"/>
          </p:cNvPr>
          <p:cNvPicPr preferRelativeResize="0"/>
          <p:nvPr/>
        </p:nvPicPr>
        <p:blipFill rotWithShape="1">
          <a:blip r:embed="rId25">
            <a:alphaModFix/>
          </a:blip>
          <a:srcRect b="0" l="0" r="13216" t="0"/>
          <a:stretch/>
        </p:blipFill>
        <p:spPr>
          <a:xfrm>
            <a:off x="6927994" y="1270257"/>
            <a:ext cx="1965204" cy="141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856888" y="3797174"/>
            <a:ext cx="1005844" cy="86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12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28" name="Google Shape;328;p12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2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2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0" name="Google Shape;330;p12"/>
            <p:cNvPicPr preferRelativeResize="0"/>
            <p:nvPr/>
          </p:nvPicPr>
          <p:blipFill rotWithShape="1">
            <a:blip r:embed="rId28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 txBox="1"/>
          <p:nvPr>
            <p:ph type="title"/>
          </p:nvPr>
        </p:nvSpPr>
        <p:spPr>
          <a:xfrm>
            <a:off x="285750" y="353637"/>
            <a:ext cx="7571025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/>
              <a:t>What did you think about these AI careers?</a:t>
            </a:r>
            <a:endParaRPr sz="2800"/>
          </a:p>
        </p:txBody>
      </p:sp>
      <p:sp>
        <p:nvSpPr>
          <p:cNvPr id="336" name="Google Shape;336;p13"/>
          <p:cNvSpPr txBox="1"/>
          <p:nvPr>
            <p:ph idx="2" type="body"/>
          </p:nvPr>
        </p:nvSpPr>
        <p:spPr>
          <a:xfrm>
            <a:off x="4750886" y="1423696"/>
            <a:ext cx="3924225" cy="99689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4067" lvl="0" marL="3429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Were the profiles what you thought a career in AI might be like?</a:t>
            </a:r>
            <a:br>
              <a:rPr lang="en-US" sz="1800"/>
            </a:br>
            <a:r>
              <a:rPr lang="en-US" sz="1800"/>
              <a:t> 				</a:t>
            </a:r>
            <a:br>
              <a:rPr lang="en-US" sz="5831"/>
            </a:br>
            <a:r>
              <a:rPr lang="en-US" sz="5831"/>
              <a:t> 	</a:t>
            </a:r>
            <a:r>
              <a:rPr lang="en-US" sz="825">
                <a:solidFill>
                  <a:schemeClr val="dk1"/>
                </a:solidFill>
              </a:rPr>
              <a:t>						</a:t>
            </a:r>
            <a:endParaRPr sz="82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</a:pPr>
            <a:r>
              <a:rPr lang="en-US" sz="8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 					</a:t>
            </a:r>
            <a:endParaRPr sz="8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</a:pPr>
            <a:r>
              <a:rPr lang="en-US" sz="8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8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</a:pPr>
            <a:r>
              <a:rPr lang="en-US" sz="8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8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</a:pPr>
            <a:r>
              <a:rPr lang="en-US" sz="8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8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7" name="Google Shape;3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431" y="148590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 txBox="1"/>
          <p:nvPr/>
        </p:nvSpPr>
        <p:spPr>
          <a:xfrm>
            <a:off x="4750886" y="2420591"/>
            <a:ext cx="3860800" cy="885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6458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key skills does it sound like these people have? 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"/>
          <p:cNvSpPr txBox="1"/>
          <p:nvPr/>
        </p:nvSpPr>
        <p:spPr>
          <a:xfrm>
            <a:off x="4814278" y="3300246"/>
            <a:ext cx="34389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think these people studied programming first in college? 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 did they ‘dual skill’, gaining expertise in another area and then applying it to AI?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13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41" name="Google Shape;341;p13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3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3" name="Google Shape;343;p13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"/>
          <p:cNvSpPr txBox="1"/>
          <p:nvPr>
            <p:ph type="title"/>
          </p:nvPr>
        </p:nvSpPr>
        <p:spPr>
          <a:xfrm>
            <a:off x="285750" y="353637"/>
            <a:ext cx="7571025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/>
              <a:t>Many Careers of the Future are Unknown</a:t>
            </a:r>
            <a:endParaRPr sz="2800"/>
          </a:p>
        </p:txBody>
      </p:sp>
      <p:sp>
        <p:nvSpPr>
          <p:cNvPr id="349" name="Google Shape;349;p14"/>
          <p:cNvSpPr txBox="1"/>
          <p:nvPr>
            <p:ph idx="2" type="body"/>
          </p:nvPr>
        </p:nvSpPr>
        <p:spPr>
          <a:xfrm>
            <a:off x="4849586" y="1614109"/>
            <a:ext cx="39243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9525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US"/>
              <a:t>Think you can identify jobs of the past?</a:t>
            </a:r>
            <a:endParaRPr/>
          </a:p>
          <a:p>
            <a:pPr indent="0" lvl="0" marL="9525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800"/>
          </a:p>
          <a:p>
            <a:pPr indent="0" lvl="0" marL="9525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US"/>
              <a:t>Try our quiz at:</a:t>
            </a:r>
            <a:endParaRPr/>
          </a:p>
          <a:p>
            <a:pPr indent="0" lvl="0" marL="9525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US"/>
              <a:t>https://bit.ly/ObsoleteJobs</a:t>
            </a:r>
            <a:endParaRPr/>
          </a:p>
          <a:p>
            <a:pPr indent="0" lvl="0" marL="9525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9525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A person working on a xylophone&#10;&#10;Description automatically generated" id="350" name="Google Shape;350;p14"/>
          <p:cNvPicPr preferRelativeResize="0"/>
          <p:nvPr/>
        </p:nvPicPr>
        <p:blipFill rotWithShape="1">
          <a:blip r:embed="rId3">
            <a:alphaModFix/>
          </a:blip>
          <a:srcRect b="0" l="0" r="1209" t="0"/>
          <a:stretch/>
        </p:blipFill>
        <p:spPr>
          <a:xfrm>
            <a:off x="11558" y="1681841"/>
            <a:ext cx="4422437" cy="223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14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52" name="Google Shape;352;p14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4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" name="Google Shape;354;p14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5" name="Google Shape;35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7875" y="3377200"/>
            <a:ext cx="1187701" cy="118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 txBox="1"/>
          <p:nvPr>
            <p:ph type="title"/>
          </p:nvPr>
        </p:nvSpPr>
        <p:spPr>
          <a:xfrm>
            <a:off x="285750" y="353637"/>
            <a:ext cx="7571025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/>
              <a:t>Many Careers of the Future are Unknown</a:t>
            </a:r>
            <a:endParaRPr sz="2800"/>
          </a:p>
        </p:txBody>
      </p:sp>
      <p:pic>
        <p:nvPicPr>
          <p:cNvPr id="361" name="Google Shape;3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0" y="1317525"/>
            <a:ext cx="3441175" cy="3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5"/>
          <p:cNvSpPr txBox="1"/>
          <p:nvPr>
            <p:ph idx="2" type="body"/>
          </p:nvPr>
        </p:nvSpPr>
        <p:spPr>
          <a:xfrm>
            <a:off x="4849586" y="1681843"/>
            <a:ext cx="39243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4648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43"/>
              <a:buChar char="•"/>
            </a:pPr>
            <a:r>
              <a:rPr lang="en-US" sz="2142"/>
              <a:t>Just as former jobs such as these disappeared, </a:t>
            </a:r>
            <a:r>
              <a:rPr b="1" lang="en-US" sz="2142"/>
              <a:t>new roles appeared </a:t>
            </a:r>
            <a:br>
              <a:rPr b="1" lang="en-US" sz="2142"/>
            </a:br>
            <a:endParaRPr b="1" sz="2142"/>
          </a:p>
          <a:p>
            <a:pPr indent="-364648" lvl="0" marL="45720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43"/>
              <a:buChar char="•"/>
            </a:pPr>
            <a:r>
              <a:rPr lang="en-US" sz="2142"/>
              <a:t>Future advances in technology are hard to predict, so many careers are not yet known</a:t>
            </a:r>
            <a:endParaRPr sz="2142"/>
          </a:p>
          <a:p>
            <a: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42"/>
              <a:buNone/>
            </a:pPr>
            <a:r>
              <a:t/>
            </a:r>
            <a:endParaRPr sz="2142"/>
          </a:p>
          <a:p>
            <a: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42"/>
              <a:buNone/>
            </a:pPr>
            <a:r>
              <a:t/>
            </a:r>
            <a:endParaRPr sz="2142"/>
          </a:p>
          <a:p>
            <a: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42"/>
              <a:buNone/>
            </a:pPr>
            <a:r>
              <a:t/>
            </a:r>
            <a:endParaRPr sz="2142"/>
          </a:p>
        </p:txBody>
      </p:sp>
      <p:grpSp>
        <p:nvGrpSpPr>
          <p:cNvPr id="363" name="Google Shape;363;p15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64" name="Google Shape;364;p15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5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6" name="Google Shape;366;p15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"/>
          <p:cNvSpPr txBox="1"/>
          <p:nvPr>
            <p:ph type="title"/>
          </p:nvPr>
        </p:nvSpPr>
        <p:spPr>
          <a:xfrm>
            <a:off x="285748" y="353637"/>
            <a:ext cx="7661629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/>
              <a:t>What we </a:t>
            </a:r>
            <a:r>
              <a:rPr b="1" i="1" lang="en-US" sz="3600"/>
              <a:t>do</a:t>
            </a:r>
            <a:r>
              <a:rPr lang="en-US" sz="3600"/>
              <a:t> know now</a:t>
            </a:r>
            <a:endParaRPr/>
          </a:p>
        </p:txBody>
      </p:sp>
      <p:pic>
        <p:nvPicPr>
          <p:cNvPr id="372" name="Google Shape;3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861" y="1882042"/>
            <a:ext cx="1938161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6"/>
          <p:cNvSpPr txBox="1"/>
          <p:nvPr/>
        </p:nvSpPr>
        <p:spPr>
          <a:xfrm>
            <a:off x="3020773" y="1611275"/>
            <a:ext cx="46422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rPr b="0" i="0" lang="en-US" sz="1856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AI is here to stay and its influence will continue to grow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t/>
            </a:r>
            <a:endParaRPr b="0" i="0" sz="1856" u="none" cap="none" strike="noStrik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rPr b="1" i="1" lang="en-US" sz="1856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Everyone</a:t>
            </a:r>
            <a:r>
              <a:rPr b="0" i="0" lang="en-US" sz="1856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will need some knowledge of AI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t/>
            </a:r>
            <a:endParaRPr b="0" i="0" sz="1856" u="none" cap="none" strike="noStrik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rPr b="1" i="0" lang="en-US" sz="1856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Resilience/adaptability will be key </a:t>
            </a:r>
            <a:r>
              <a:rPr b="0" i="0" lang="en-US" sz="1856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to make the most of the challenges and opportunities that arise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6"/>
              <a:buFont typeface="Arial"/>
              <a:buNone/>
            </a:pPr>
            <a:br>
              <a:rPr b="0" i="0" lang="en-US" sz="20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					</a:t>
            </a:r>
            <a:endParaRPr b="0" i="0" sz="208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81"/>
              <a:buFont typeface="Arial"/>
              <a:buNone/>
            </a:pPr>
            <a:r>
              <a:t/>
            </a:r>
            <a:endParaRPr b="0" i="0" sz="208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rPr b="0" i="0" lang="en-US" sz="1856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						 	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rPr b="0" i="0" lang="en-US" sz="1856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56"/>
              <a:buFont typeface="Arial"/>
              <a:buNone/>
            </a:pPr>
            <a:r>
              <a:rPr b="0" i="0" lang="en-US" sz="1856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682"/>
              <a:buFont typeface="Arial"/>
              <a:buNone/>
            </a:pPr>
            <a:b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546" lvl="0" marL="342900" marR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Calibri"/>
              <a:buChar char="●"/>
            </a:pPr>
            <a: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	 								</a:t>
            </a:r>
            <a:b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					</a:t>
            </a:r>
            <a:b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</a:t>
            </a: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 	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b="0" i="0" lang="en-US" sz="7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4" name="Google Shape;374;p16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75" name="Google Shape;375;p16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6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" name="Google Shape;377;p16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51" name="Google Shape;15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448" y="399828"/>
            <a:ext cx="3859552" cy="87076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 txBox="1"/>
          <p:nvPr/>
        </p:nvSpPr>
        <p:spPr>
          <a:xfrm>
            <a:off x="349956" y="553156"/>
            <a:ext cx="46171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AI in My Life?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711200" y="1761067"/>
            <a:ext cx="552026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Workshop series on Artificial Intelligence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Developed by ADAPT research centre and partners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Designed to help students navigate the ’Age of AI’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4">
            <a:alphaModFix/>
          </a:blip>
          <a:srcRect b="0" l="0" r="493" t="0"/>
          <a:stretch/>
        </p:blipFill>
        <p:spPr>
          <a:xfrm>
            <a:off x="45155" y="4023029"/>
            <a:ext cx="9098845" cy="72920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 txBox="1"/>
          <p:nvPr/>
        </p:nvSpPr>
        <p:spPr>
          <a:xfrm>
            <a:off x="88900" y="3792392"/>
            <a:ext cx="1397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Partners: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2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157" name="Google Shape;157;p2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2"/>
            <p:cNvPicPr preferRelativeResize="0"/>
            <p:nvPr/>
          </p:nvPicPr>
          <p:blipFill rotWithShape="1">
            <a:blip r:embed="rId6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77f8433ef8_0_9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/>
              <a:t>AI Careers</a:t>
            </a:r>
            <a:endParaRPr/>
          </a:p>
        </p:txBody>
      </p:sp>
      <p:sp>
        <p:nvSpPr>
          <p:cNvPr id="383" name="Google Shape;383;g277f8433ef8_0_9"/>
          <p:cNvSpPr txBox="1"/>
          <p:nvPr>
            <p:ph idx="1" type="body"/>
          </p:nvPr>
        </p:nvSpPr>
        <p:spPr>
          <a:xfrm>
            <a:off x="1272520" y="1001399"/>
            <a:ext cx="5971200" cy="3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3150"/>
              <a:t>What should I study?</a:t>
            </a:r>
            <a:endParaRPr i="1" sz="31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g277f8433ef8_0_9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85" name="Google Shape;385;g277f8433ef8_0_9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g277f8433ef8_0_9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7" name="Google Shape;387;g277f8433ef8_0_9"/>
            <p:cNvPicPr preferRelativeResize="0"/>
            <p:nvPr/>
          </p:nvPicPr>
          <p:blipFill rotWithShape="1">
            <a:blip r:embed="rId4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7"/>
          <p:cNvSpPr txBox="1"/>
          <p:nvPr>
            <p:ph type="title"/>
          </p:nvPr>
        </p:nvSpPr>
        <p:spPr>
          <a:xfrm>
            <a:off x="285748" y="353637"/>
            <a:ext cx="7661629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/>
              <a:t>Back to ‘Dual Skilling’</a:t>
            </a:r>
            <a:endParaRPr/>
          </a:p>
        </p:txBody>
      </p:sp>
      <p:pic>
        <p:nvPicPr>
          <p:cNvPr id="393" name="Google Shape;3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861" y="1882042"/>
            <a:ext cx="1938161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7"/>
          <p:cNvSpPr txBox="1"/>
          <p:nvPr/>
        </p:nvSpPr>
        <p:spPr>
          <a:xfrm>
            <a:off x="3088526" y="1396800"/>
            <a:ext cx="46137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756"/>
              <a:buFont typeface="Arial"/>
              <a:buNone/>
            </a:pPr>
            <a:r>
              <a:t/>
            </a:r>
            <a:endParaRPr b="0" i="0" sz="1756" u="none" cap="none" strike="noStrik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 combines multiple disciplines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Many people who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 systems have a background in IT or engineering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Others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combine expertise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another area with knowledge of AI in order to apply it in their work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what we refer to as “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Dual Skilling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906"/>
              <a:buFont typeface="Arial"/>
              <a:buNone/>
            </a:pPr>
            <a:br>
              <a:rPr b="0" i="0" lang="en-US" sz="19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9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					</a:t>
            </a:r>
            <a:endParaRPr b="0" i="0" sz="198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981"/>
              <a:buFont typeface="Arial"/>
              <a:buNone/>
            </a:pPr>
            <a:r>
              <a:t/>
            </a:r>
            <a:endParaRPr b="0" i="0" sz="198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6"/>
              <a:buFont typeface="Arial"/>
              <a:buNone/>
            </a:pPr>
            <a:r>
              <a:rPr b="0" i="0" lang="en-US" sz="1756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						 	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756"/>
              <a:buFont typeface="Arial"/>
              <a:buNone/>
            </a:pPr>
            <a:r>
              <a:rPr b="0" i="0" lang="en-US" sz="1756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756"/>
              <a:buFont typeface="Arial"/>
              <a:buNone/>
            </a:pPr>
            <a:r>
              <a:rPr b="0" i="0" lang="en-US" sz="1756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82"/>
              <a:buFont typeface="Arial"/>
              <a:buNone/>
            </a:pPr>
            <a:b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546" lvl="0" marL="342900" marR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Calibri"/>
              <a:buChar char="●"/>
            </a:pPr>
            <a: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	 								</a:t>
            </a:r>
            <a:b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					</a:t>
            </a:r>
            <a:b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58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</a:t>
            </a: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 	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631"/>
              <a:buFont typeface="Arial"/>
              <a:buNone/>
            </a:pPr>
            <a:r>
              <a:rPr b="0" i="0" lang="en-US" sz="63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17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396" name="Google Shape;396;p17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7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8" name="Google Shape;398;p17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77f8433ef8_0_43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Want to </a:t>
            </a:r>
            <a:r>
              <a:rPr b="1" lang="en-US"/>
              <a:t>develop</a:t>
            </a:r>
            <a:r>
              <a:rPr lang="en-US"/>
              <a:t> AI systems?</a:t>
            </a:r>
            <a:endParaRPr/>
          </a:p>
        </p:txBody>
      </p:sp>
      <p:sp>
        <p:nvSpPr>
          <p:cNvPr id="404" name="Google Shape;404;g277f8433ef8_0_43"/>
          <p:cNvSpPr txBox="1"/>
          <p:nvPr/>
        </p:nvSpPr>
        <p:spPr>
          <a:xfrm>
            <a:off x="2617576" y="1507875"/>
            <a:ext cx="5437200" cy="29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1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tips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probably best to consider a </a:t>
            </a:r>
            <a:r>
              <a:rPr b="1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specialist degree</a:t>
            </a: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AI, Data Analytics, Computing, Robotics, Language Technology, or a similar field.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will provide you with the </a:t>
            </a:r>
            <a:r>
              <a:rPr b="1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skills you need to succeed</a:t>
            </a: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g277f8433ef8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157" y="1612299"/>
            <a:ext cx="1325905" cy="1341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g277f8433ef8_0_43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07" name="Google Shape;407;g277f8433ef8_0_43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g277f8433ef8_0_43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9" name="Google Shape;409;g277f8433ef8_0_43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77f8433ef8_0_53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Want to </a:t>
            </a:r>
            <a:r>
              <a:rPr b="1" lang="en-US"/>
              <a:t>develop</a:t>
            </a:r>
            <a:r>
              <a:rPr lang="en-US"/>
              <a:t> AI systems?</a:t>
            </a:r>
            <a:endParaRPr/>
          </a:p>
        </p:txBody>
      </p:sp>
      <p:sp>
        <p:nvSpPr>
          <p:cNvPr id="415" name="Google Shape;415;g277f8433ef8_0_53"/>
          <p:cNvSpPr txBox="1"/>
          <p:nvPr/>
        </p:nvSpPr>
        <p:spPr>
          <a:xfrm>
            <a:off x="2630626" y="1437900"/>
            <a:ext cx="5437200" cy="3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Irish Higher Education Institutions offer</a:t>
            </a:r>
            <a:b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100+ courses, from Certificate to Masters level, </a:t>
            </a:r>
            <a:b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AI and related areas, such as Computer Science, Automation and Machine Learning.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see a list of these courses at*: </a:t>
            </a:r>
            <a:r>
              <a:rPr b="0" i="0" lang="en-US" sz="19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https://bit.ly/AI_Courses_Ireland</a:t>
            </a: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(Go to page 83)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*Links to a pdf of  ‘AI Skills: A Preliminary Assessment of the Skills Needed for the Deployment, Management and Regulation of Artificial Intelligence’ [Appendix D].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g277f8433ef8_0_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157" y="1612299"/>
            <a:ext cx="1325905" cy="134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77f8433ef8_0_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875" y="3159200"/>
            <a:ext cx="1466375" cy="146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g277f8433ef8_0_53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19" name="Google Shape;419;g277f8433ef8_0_53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277f8433ef8_0_53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1" name="Google Shape;421;g277f8433ef8_0_53"/>
            <p:cNvPicPr preferRelativeResize="0"/>
            <p:nvPr/>
          </p:nvPicPr>
          <p:blipFill rotWithShape="1">
            <a:blip r:embed="rId7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77f8433ef8_0_61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Want to </a:t>
            </a:r>
            <a:r>
              <a:rPr b="1" lang="en-US"/>
              <a:t>leverage</a:t>
            </a:r>
            <a:r>
              <a:rPr lang="en-US"/>
              <a:t> AI?</a:t>
            </a:r>
            <a:endParaRPr/>
          </a:p>
        </p:txBody>
      </p:sp>
      <p:sp>
        <p:nvSpPr>
          <p:cNvPr id="427" name="Google Shape;427;g277f8433ef8_0_61"/>
          <p:cNvSpPr txBox="1"/>
          <p:nvPr/>
        </p:nvSpPr>
        <p:spPr>
          <a:xfrm>
            <a:off x="2792681" y="1445393"/>
            <a:ext cx="6054300" cy="47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who wish to </a:t>
            </a: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</a:t>
            </a:r>
            <a:r>
              <a:rPr b="1" i="1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 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using it to</a:t>
            </a: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enhance their area of work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 have lots of study options.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example, you could: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a course that allows you to focus on your favourite field but </a:t>
            </a: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it 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some modules (i.e. subjects) related to AI.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Irish higher education institutions have courses that allow you to combine disciplines like this and gain powerful “dual skills”.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DCU’s degree in Chemistry with Artificial Intelligence, or UCD’s degree in Biomedical Sciences – Artificial Intelligence for Medicine &amp; Medical Research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g277f8433ef8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091" y="1550438"/>
            <a:ext cx="1876248" cy="1785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g277f8433ef8_0_61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30" name="Google Shape;430;g277f8433ef8_0_61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g277f8433ef8_0_61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" name="Google Shape;432;g277f8433ef8_0_61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77f8433ef8_0_68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Where can I find out more?</a:t>
            </a:r>
            <a:endParaRPr/>
          </a:p>
        </p:txBody>
      </p:sp>
      <p:sp>
        <p:nvSpPr>
          <p:cNvPr id="438" name="Google Shape;438;g277f8433ef8_0_68"/>
          <p:cNvSpPr txBox="1"/>
          <p:nvPr>
            <p:ph idx="1" type="body"/>
          </p:nvPr>
        </p:nvSpPr>
        <p:spPr>
          <a:xfrm>
            <a:off x="2680601" y="1517475"/>
            <a:ext cx="4418400" cy="30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575"/>
              <a:t>Have a look at current courses available on AI. These are available in the AI Skills report.</a:t>
            </a:r>
            <a:br>
              <a:rPr lang="en-US" sz="1575"/>
            </a:br>
            <a:r>
              <a:rPr lang="en-US" sz="1575"/>
              <a:t>(</a:t>
            </a:r>
            <a:r>
              <a:rPr lang="en-US" sz="1575" u="sng">
                <a:solidFill>
                  <a:schemeClr val="hlink"/>
                </a:solidFill>
                <a:hlinkClick r:id="rId3"/>
              </a:rPr>
              <a:t>AI Skills report</a:t>
            </a:r>
            <a:r>
              <a:rPr lang="en-US" sz="1575"/>
              <a:t>, 2022, pg. 83-92).</a:t>
            </a:r>
            <a:endParaRPr/>
          </a:p>
          <a:p>
            <a:pPr indent="-138111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None/>
            </a:pPr>
            <a:r>
              <a:t/>
            </a:r>
            <a:endParaRPr sz="1575"/>
          </a:p>
          <a:p>
            <a:pPr indent="-138111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None/>
            </a:pPr>
            <a:r>
              <a:t/>
            </a:r>
            <a:endParaRPr sz="27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575"/>
              <a:t>There are many AI-related Post Leaving Certificate courses at Level 5 and Level 6 on the </a:t>
            </a:r>
            <a:r>
              <a:rPr lang="en-US" sz="1575" u="sng">
                <a:solidFill>
                  <a:schemeClr val="hlink"/>
                </a:solidFill>
                <a:hlinkClick r:id="rId4"/>
              </a:rPr>
              <a:t>National Framework of Qualifications</a:t>
            </a:r>
            <a:r>
              <a:rPr lang="en-US" sz="1575"/>
              <a:t> in areas such as robotics, automation and data analytics. </a:t>
            </a:r>
            <a:endParaRPr sz="1575"/>
          </a:p>
          <a:p>
            <a:pPr indent="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57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575"/>
              <a:t>Search for these using the Qualifax - The National Learners’ Database course finder: </a:t>
            </a:r>
            <a:r>
              <a:rPr lang="en-US" sz="1575" u="sng">
                <a:solidFill>
                  <a:schemeClr val="hlink"/>
                </a:solidFill>
                <a:hlinkClick r:id="rId5"/>
              </a:rPr>
              <a:t>https://www.qualifax.ie/index.php?option=com_wrapper&amp;view=wrapper&amp;Itemid=15.</a:t>
            </a:r>
            <a:r>
              <a:rPr lang="en-US" sz="1575"/>
              <a:t> </a:t>
            </a:r>
            <a:br>
              <a:rPr lang="en-US" sz="1575"/>
            </a:br>
            <a:endParaRPr sz="1575"/>
          </a:p>
          <a:p>
            <a:pPr indent="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-US" sz="1575"/>
              <a:t>Top tip: use full term “Artificial Intelligence” rather than “AI” to search</a:t>
            </a:r>
            <a:endParaRPr i="1" sz="157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575"/>
          </a:p>
        </p:txBody>
      </p:sp>
      <p:pic>
        <p:nvPicPr>
          <p:cNvPr id="439" name="Google Shape;439;g277f8433ef8_0_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5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77f8433ef8_0_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64931" y="2761313"/>
            <a:ext cx="1797643" cy="142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277f8433ef8_0_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740376">
            <a:off x="7612932" y="1109528"/>
            <a:ext cx="956794" cy="1334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g277f8433ef8_0_68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43" name="Google Shape;443;g277f8433ef8_0_68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g277f8433ef8_0_68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5" name="Google Shape;445;g277f8433ef8_0_68"/>
            <p:cNvPicPr preferRelativeResize="0"/>
            <p:nvPr/>
          </p:nvPicPr>
          <p:blipFill rotWithShape="1">
            <a:blip r:embed="rId10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 txBox="1"/>
          <p:nvPr>
            <p:ph idx="1" type="body"/>
          </p:nvPr>
        </p:nvSpPr>
        <p:spPr>
          <a:xfrm>
            <a:off x="2178204" y="1632502"/>
            <a:ext cx="5971500" cy="30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rmAutofit/>
          </a:bodyPr>
          <a:lstStyle/>
          <a:p>
            <a:pPr indent="-334962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75"/>
              <a:buChar char="•"/>
            </a:pPr>
            <a:r>
              <a:rPr lang="en-US" sz="1675"/>
              <a:t>Talk to your guidance counsellor about course options</a:t>
            </a:r>
            <a:br>
              <a:rPr lang="en-US" sz="1675"/>
            </a:br>
            <a:endParaRPr sz="2200"/>
          </a:p>
          <a:p>
            <a:pPr indent="-334962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75"/>
              <a:buChar char="•"/>
            </a:pPr>
            <a:r>
              <a:rPr lang="en-US" sz="1675"/>
              <a:t>Attend college open days </a:t>
            </a:r>
            <a:endParaRPr sz="2200"/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200"/>
          </a:p>
          <a:p>
            <a:pPr indent="-334962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75"/>
              <a:buChar char="•"/>
            </a:pPr>
            <a:r>
              <a:rPr lang="en-US" sz="1675"/>
              <a:t>Contact the Registry or Admissions offices of universities and colleges of further education</a:t>
            </a:r>
            <a:endParaRPr sz="2200"/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200"/>
          </a:p>
          <a:p>
            <a:pPr indent="-334962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75"/>
              <a:buChar char="•"/>
            </a:pPr>
            <a:r>
              <a:rPr lang="en-US" sz="1675"/>
              <a:t>Don’t be afraid to reach out and ask questions!</a:t>
            </a:r>
            <a:endParaRPr sz="2200"/>
          </a:p>
        </p:txBody>
      </p:sp>
      <p:sp>
        <p:nvSpPr>
          <p:cNvPr id="451" name="Google Shape;451;p21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/>
              <a:t>Got questions?</a:t>
            </a:r>
            <a:endParaRPr/>
          </a:p>
        </p:txBody>
      </p:sp>
      <p:pic>
        <p:nvPicPr>
          <p:cNvPr id="452" name="Google Shape;4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21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54" name="Google Shape;454;p21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1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6" name="Google Shape;456;p21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77f8433ef8_0_76"/>
          <p:cNvSpPr txBox="1"/>
          <p:nvPr>
            <p:ph type="title"/>
          </p:nvPr>
        </p:nvSpPr>
        <p:spPr>
          <a:xfrm>
            <a:off x="285750" y="353644"/>
            <a:ext cx="56700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/>
              <a:t>What have we learned?</a:t>
            </a:r>
            <a:endParaRPr/>
          </a:p>
        </p:txBody>
      </p:sp>
      <p:grpSp>
        <p:nvGrpSpPr>
          <p:cNvPr id="462" name="Google Shape;462;g277f8433ef8_0_76"/>
          <p:cNvGrpSpPr/>
          <p:nvPr/>
        </p:nvGrpSpPr>
        <p:grpSpPr>
          <a:xfrm>
            <a:off x="3715320" y="1346679"/>
            <a:ext cx="5056264" cy="3586656"/>
            <a:chOff x="3715320" y="1346679"/>
            <a:chExt cx="5056264" cy="3586656"/>
          </a:xfrm>
        </p:grpSpPr>
        <p:sp>
          <p:nvSpPr>
            <p:cNvPr id="463" name="Google Shape;463;g277f8433ef8_0_76"/>
            <p:cNvSpPr/>
            <p:nvPr/>
          </p:nvSpPr>
          <p:spPr>
            <a:xfrm rot="10800000">
              <a:off x="4654222" y="3802306"/>
              <a:ext cx="4088936" cy="1131029"/>
            </a:xfrm>
            <a:prstGeom prst="flowChartManualInput">
              <a:avLst/>
            </a:prstGeom>
            <a:gradFill>
              <a:gsLst>
                <a:gs pos="0">
                  <a:srgbClr val="89C766"/>
                </a:gs>
                <a:gs pos="100000">
                  <a:srgbClr val="89C766"/>
                </a:gs>
              </a:gsLst>
              <a:lin ang="16200038" scaled="0"/>
            </a:gradFill>
            <a:ln cap="flat" cmpd="sng" w="9525">
              <a:solidFill>
                <a:srgbClr val="89C76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g277f8433ef8_0_76"/>
            <p:cNvSpPr/>
            <p:nvPr/>
          </p:nvSpPr>
          <p:spPr>
            <a:xfrm rot="10800000">
              <a:off x="4358792" y="2874052"/>
              <a:ext cx="4400244" cy="1255457"/>
            </a:xfrm>
            <a:prstGeom prst="flowChartManualInput">
              <a:avLst/>
            </a:prstGeom>
            <a:gradFill>
              <a:gsLst>
                <a:gs pos="0">
                  <a:srgbClr val="6993CD"/>
                </a:gs>
                <a:gs pos="100000">
                  <a:srgbClr val="6993CD"/>
                </a:gs>
              </a:gsLst>
              <a:lin ang="16200038" scaled="0"/>
            </a:gradFill>
            <a:ln cap="flat" cmpd="sng" w="9525">
              <a:solidFill>
                <a:srgbClr val="6993C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g277f8433ef8_0_76"/>
            <p:cNvSpPr/>
            <p:nvPr/>
          </p:nvSpPr>
          <p:spPr>
            <a:xfrm rot="10800000">
              <a:off x="4064285" y="1911607"/>
              <a:ext cx="4707297" cy="1418034"/>
            </a:xfrm>
            <a:prstGeom prst="flowChartManualInput">
              <a:avLst/>
            </a:prstGeom>
            <a:gradFill>
              <a:gsLst>
                <a:gs pos="0">
                  <a:srgbClr val="59358A"/>
                </a:gs>
                <a:gs pos="50000">
                  <a:srgbClr val="59358A"/>
                </a:gs>
                <a:gs pos="100000">
                  <a:srgbClr val="59358A"/>
                </a:gs>
              </a:gsLst>
              <a:lin ang="16200038" scaled="0"/>
            </a:gradFill>
            <a:ln cap="flat" cmpd="sng" w="9525">
              <a:solidFill>
                <a:srgbClr val="59358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277f8433ef8_0_76"/>
            <p:cNvSpPr/>
            <p:nvPr/>
          </p:nvSpPr>
          <p:spPr>
            <a:xfrm rot="10800000">
              <a:off x="3715320" y="1346679"/>
              <a:ext cx="5056264" cy="1054711"/>
            </a:xfrm>
            <a:prstGeom prst="flowChartManualInput">
              <a:avLst/>
            </a:prstGeom>
            <a:gradFill>
              <a:gsLst>
                <a:gs pos="0">
                  <a:srgbClr val="0BB79D"/>
                </a:gs>
                <a:gs pos="100000">
                  <a:srgbClr val="0BB79D"/>
                </a:gs>
              </a:gsLst>
              <a:lin ang="16200038" scaled="0"/>
            </a:gradFill>
            <a:ln cap="flat" cmpd="sng" w="9525">
              <a:solidFill>
                <a:srgbClr val="0BB79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277f8433ef8_0_76"/>
            <p:cNvSpPr txBox="1"/>
            <p:nvPr/>
          </p:nvSpPr>
          <p:spPr>
            <a:xfrm>
              <a:off x="5138766" y="4160389"/>
              <a:ext cx="3200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Adaptability and AI knowledge will be key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g277f8433ef8_0_76"/>
            <p:cNvSpPr txBox="1"/>
            <p:nvPr/>
          </p:nvSpPr>
          <p:spPr>
            <a:xfrm>
              <a:off x="4073638" y="1510508"/>
              <a:ext cx="4482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There’s a broad range of careers for those with an interest in AI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277f8433ef8_0_76"/>
            <p:cNvSpPr txBox="1"/>
            <p:nvPr/>
          </p:nvSpPr>
          <p:spPr>
            <a:xfrm>
              <a:off x="4908285" y="2401390"/>
              <a:ext cx="3385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You could develop AI systems or ‘dual skill’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277f8433ef8_0_76"/>
            <p:cNvSpPr txBox="1"/>
            <p:nvPr/>
          </p:nvSpPr>
          <p:spPr>
            <a:xfrm>
              <a:off x="5253066" y="3275069"/>
              <a:ext cx="3200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 don’t know many of the careers of tomorrow yet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" name="Google Shape;471;g277f8433ef8_0_76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72" name="Google Shape;472;g277f8433ef8_0_76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g277f8433ef8_0_76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4" name="Google Shape;474;g277f8433ef8_0_76"/>
            <p:cNvPicPr preferRelativeResize="0"/>
            <p:nvPr/>
          </p:nvPicPr>
          <p:blipFill rotWithShape="1">
            <a:blip r:embed="rId4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77f8433ef8_0_89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2700"/>
              <a:t>Is AI the career for me?</a:t>
            </a:r>
            <a:endParaRPr/>
          </a:p>
        </p:txBody>
      </p:sp>
      <p:sp>
        <p:nvSpPr>
          <p:cNvPr id="480" name="Google Shape;480;g277f8433ef8_0_89"/>
          <p:cNvSpPr txBox="1"/>
          <p:nvPr>
            <p:ph idx="1" type="body"/>
          </p:nvPr>
        </p:nvSpPr>
        <p:spPr>
          <a:xfrm>
            <a:off x="2708520" y="1001424"/>
            <a:ext cx="5971200" cy="3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2950"/>
              <a:t>Does the idea of a </a:t>
            </a:r>
            <a:br>
              <a:rPr i="1" lang="en-US" sz="2950"/>
            </a:br>
            <a:r>
              <a:rPr i="1" lang="en-US" sz="2950"/>
              <a:t>career in AI appeal to you?</a:t>
            </a:r>
            <a:endParaRPr i="1" sz="29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g277f8433ef8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720" y="1868631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g277f8433ef8_0_89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483" name="Google Shape;483;g277f8433ef8_0_89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g277f8433ef8_0_89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5" name="Google Shape;485;g277f8433ef8_0_89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77f8433ef8_0_95"/>
          <p:cNvSpPr txBox="1"/>
          <p:nvPr>
            <p:ph type="ctrTitle"/>
          </p:nvPr>
        </p:nvSpPr>
        <p:spPr>
          <a:xfrm>
            <a:off x="-1245662" y="3278839"/>
            <a:ext cx="4838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i="1" lang="en-US" sz="1600"/>
              <a:t>Thanks to our partners:</a:t>
            </a:r>
            <a:endParaRPr i="1" sz="1600"/>
          </a:p>
        </p:txBody>
      </p:sp>
      <p:pic>
        <p:nvPicPr>
          <p:cNvPr id="491" name="Google Shape;491;g277f8433ef8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937" y="1535288"/>
            <a:ext cx="2528131" cy="248511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277f8433ef8_0_95"/>
          <p:cNvSpPr txBox="1"/>
          <p:nvPr/>
        </p:nvSpPr>
        <p:spPr>
          <a:xfrm>
            <a:off x="4633069" y="1965071"/>
            <a:ext cx="409530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0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Want to find out more about AI?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Explore more AI in My Life modules at: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www.adaptcentre.ie/projects/ai-in-my-life</a:t>
            </a:r>
            <a:r>
              <a:rPr b="1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64" name="Google Shape;16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448" y="399828"/>
            <a:ext cx="3859552" cy="870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"/>
          <p:cNvSpPr txBox="1"/>
          <p:nvPr/>
        </p:nvSpPr>
        <p:spPr>
          <a:xfrm>
            <a:off x="349956" y="553156"/>
            <a:ext cx="46171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you’ll learn today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3"/>
          <p:cNvPicPr preferRelativeResize="0"/>
          <p:nvPr/>
        </p:nvPicPr>
        <p:blipFill rotWithShape="1">
          <a:blip r:embed="rId4">
            <a:alphaModFix/>
          </a:blip>
          <a:srcRect b="0" l="0" r="493" t="0"/>
          <a:stretch/>
        </p:blipFill>
        <p:spPr>
          <a:xfrm>
            <a:off x="45155" y="4023029"/>
            <a:ext cx="9098845" cy="72920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"/>
          <p:cNvSpPr txBox="1"/>
          <p:nvPr/>
        </p:nvSpPr>
        <p:spPr>
          <a:xfrm>
            <a:off x="88900" y="3792392"/>
            <a:ext cx="1397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Partners: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660400" y="1672539"/>
            <a:ext cx="5232400" cy="2108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Examples of some jobs working with AI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we mean by ‘multidisciplinary’ and ‘dual skilling’ in the context of AI careers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do an initial search for third-level courses relating to AI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p3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170" name="Google Shape;170;p3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172;p3"/>
            <p:cNvPicPr preferRelativeResize="0"/>
            <p:nvPr/>
          </p:nvPicPr>
          <p:blipFill rotWithShape="1">
            <a:blip r:embed="rId6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789d88962f_0_0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/>
              <a:t>AI Careers</a:t>
            </a:r>
            <a:endParaRPr/>
          </a:p>
        </p:txBody>
      </p:sp>
      <p:sp>
        <p:nvSpPr>
          <p:cNvPr id="498" name="Google Shape;498;g2789d88962f_0_0"/>
          <p:cNvSpPr txBox="1"/>
          <p:nvPr>
            <p:ph idx="1" type="body"/>
          </p:nvPr>
        </p:nvSpPr>
        <p:spPr>
          <a:xfrm>
            <a:off x="1272520" y="1001399"/>
            <a:ext cx="5971200" cy="3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3150"/>
              <a:t>Additional Resources:</a:t>
            </a:r>
            <a:endParaRPr i="1" sz="315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3150"/>
              <a:t>A DCU Example</a:t>
            </a:r>
            <a:endParaRPr i="1" sz="3150"/>
          </a:p>
        </p:txBody>
      </p:sp>
      <p:grpSp>
        <p:nvGrpSpPr>
          <p:cNvPr id="499" name="Google Shape;499;g2789d88962f_0_0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500" name="Google Shape;500;g2789d88962f_0_0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g2789d88962f_0_0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2" name="Google Shape;502;g2789d88962f_0_0"/>
            <p:cNvPicPr preferRelativeResize="0"/>
            <p:nvPr/>
          </p:nvPicPr>
          <p:blipFill rotWithShape="1">
            <a:blip r:embed="rId4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8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Want to </a:t>
            </a:r>
            <a:r>
              <a:rPr b="1" lang="en-US"/>
              <a:t>develop</a:t>
            </a:r>
            <a:r>
              <a:rPr lang="en-US"/>
              <a:t> AI systems?</a:t>
            </a:r>
            <a:endParaRPr/>
          </a:p>
        </p:txBody>
      </p:sp>
      <p:sp>
        <p:nvSpPr>
          <p:cNvPr id="508" name="Google Shape;508;p18"/>
          <p:cNvSpPr txBox="1"/>
          <p:nvPr/>
        </p:nvSpPr>
        <p:spPr>
          <a:xfrm>
            <a:off x="2630634" y="1573882"/>
            <a:ext cx="6143100" cy="27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of relevant degree courses in DCU: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DC190 – Electronic and Computer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DC123 – Data Science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DC121 – Computer Science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157" y="1612299"/>
            <a:ext cx="1325905" cy="134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891" y="3294005"/>
            <a:ext cx="1057598" cy="718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18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512" name="Google Shape;512;p18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8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4" name="Google Shape;514;p18"/>
            <p:cNvPicPr preferRelativeResize="0"/>
            <p:nvPr/>
          </p:nvPicPr>
          <p:blipFill rotWithShape="1">
            <a:blip r:embed="rId6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9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Want to </a:t>
            </a:r>
            <a:r>
              <a:rPr b="1" lang="en-US"/>
              <a:t>leverage</a:t>
            </a:r>
            <a:r>
              <a:rPr lang="en-US"/>
              <a:t> AI?</a:t>
            </a:r>
            <a:endParaRPr/>
          </a:p>
        </p:txBody>
      </p:sp>
      <p:sp>
        <p:nvSpPr>
          <p:cNvPr id="520" name="Google Shape;520;p19"/>
          <p:cNvSpPr txBox="1"/>
          <p:nvPr/>
        </p:nvSpPr>
        <p:spPr>
          <a:xfrm>
            <a:off x="2792681" y="1445393"/>
            <a:ext cx="6054300" cy="36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of relevant degree courses in DCU: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DC189 – Global Challenges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DC241 – Digital Business and Innovation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DC160 – Chemistry with AI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DC238 – Social Sciences and Cultural Innovation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DC210 – Psychology and Disruptive Technology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DC232 – BCL (Law and Society)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091" y="1550438"/>
            <a:ext cx="1876248" cy="178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595" y="3703898"/>
            <a:ext cx="1057596" cy="7188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19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524" name="Google Shape;524;p19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9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6" name="Google Shape;526;p19"/>
            <p:cNvPicPr preferRelativeResize="0"/>
            <p:nvPr/>
          </p:nvPicPr>
          <p:blipFill rotWithShape="1">
            <a:blip r:embed="rId6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4ab21f8de_0_47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700"/>
              <a:t>What is AI? </a:t>
            </a:r>
            <a:endParaRPr/>
          </a:p>
        </p:txBody>
      </p:sp>
      <p:pic>
        <p:nvPicPr>
          <p:cNvPr id="178" name="Google Shape;178;g284ab21f8de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075" y="1809197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84ab21f8de_0_47"/>
          <p:cNvSpPr txBox="1"/>
          <p:nvPr/>
        </p:nvSpPr>
        <p:spPr>
          <a:xfrm>
            <a:off x="4298272" y="1715228"/>
            <a:ext cx="37770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Artificial intelligence refers to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many different technologies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that are designed to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accomplish tasks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that can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otherwise be only carried out by human minds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for example identifying patterns, recognising images, understanding languages or solving problems.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g284ab21f8de_0_47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181" name="Google Shape;181;g284ab21f8de_0_47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g284ab21f8de_0_47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" name="Google Shape;183;g284ab21f8de_0_47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7f8433ef8_0_20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2700"/>
              <a:t>Is AI the career for me?</a:t>
            </a:r>
            <a:endParaRPr/>
          </a:p>
        </p:txBody>
      </p:sp>
      <p:sp>
        <p:nvSpPr>
          <p:cNvPr id="189" name="Google Shape;189;g277f8433ef8_0_20"/>
          <p:cNvSpPr txBox="1"/>
          <p:nvPr>
            <p:ph idx="1" type="body"/>
          </p:nvPr>
        </p:nvSpPr>
        <p:spPr>
          <a:xfrm>
            <a:off x="2708520" y="1001424"/>
            <a:ext cx="5971200" cy="3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2950"/>
              <a:t>What do you look for in career?</a:t>
            </a:r>
            <a:endParaRPr i="1" sz="29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g277f8433ef8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720" y="1868631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g277f8433ef8_0_20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192" name="Google Shape;192;g277f8433ef8_0_20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g277f8433ef8_0_20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4" name="Google Shape;194;g277f8433ef8_0_20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type="title"/>
          </p:nvPr>
        </p:nvSpPr>
        <p:spPr>
          <a:xfrm>
            <a:off x="628650" y="431836"/>
            <a:ext cx="49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2700"/>
              <a:t>Is AI the career for me?</a:t>
            </a:r>
            <a:endParaRPr/>
          </a:p>
        </p:txBody>
      </p:sp>
      <p:sp>
        <p:nvSpPr>
          <p:cNvPr id="200" name="Google Shape;200;p5"/>
          <p:cNvSpPr txBox="1"/>
          <p:nvPr>
            <p:ph idx="1" type="body"/>
          </p:nvPr>
        </p:nvSpPr>
        <p:spPr>
          <a:xfrm>
            <a:off x="2708520" y="1001424"/>
            <a:ext cx="5971200" cy="3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i="1" lang="en-US" sz="2950"/>
              <a:t>Does the idea of a </a:t>
            </a:r>
            <a:br>
              <a:rPr i="1" lang="en-US" sz="2950"/>
            </a:br>
            <a:r>
              <a:rPr i="1" lang="en-US" sz="2950"/>
              <a:t>career in AI appeal to you?</a:t>
            </a:r>
            <a:endParaRPr i="1" sz="29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720" y="1868631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5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03" name="Google Shape;203;p5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5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/>
          <p:nvPr>
            <p:ph type="title"/>
          </p:nvPr>
        </p:nvSpPr>
        <p:spPr>
          <a:xfrm>
            <a:off x="285750" y="353637"/>
            <a:ext cx="7571025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Reasons to Consider a Career in AI</a:t>
            </a:r>
            <a:endParaRPr/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725" y="1341413"/>
            <a:ext cx="3398269" cy="3398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6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13" name="Google Shape;213;p6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5" name="Google Shape;215;p6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Why consider a career in AI?</a:t>
            </a:r>
            <a:endParaRPr/>
          </a:p>
        </p:txBody>
      </p:sp>
      <p:sp>
        <p:nvSpPr>
          <p:cNvPr id="221" name="Google Shape;221;p7"/>
          <p:cNvSpPr txBox="1"/>
          <p:nvPr/>
        </p:nvSpPr>
        <p:spPr>
          <a:xfrm>
            <a:off x="2792681" y="1550438"/>
            <a:ext cx="5575500" cy="2310867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-304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offers the ability to work in a variety of fields and with life-changing technology.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use AI to make a real difference in the world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275"/>
              <a:buFont typeface="Arial"/>
              <a:buNone/>
            </a:pPr>
            <a:r>
              <a:t/>
            </a:r>
            <a:endParaRPr b="0" i="0" sz="12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>
                <a:srgbClr val="000000"/>
              </a:buClr>
              <a:buSzPts val="1275"/>
              <a:buFont typeface="Arial"/>
              <a:buNone/>
            </a:pPr>
            <a:r>
              <a:t/>
            </a:r>
            <a:endParaRPr b="0" i="0" sz="12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981" y="1553813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7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24" name="Google Shape;224;p7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" name="Google Shape;226;p7"/>
            <p:cNvPicPr preferRelativeResize="0"/>
            <p:nvPr/>
          </p:nvPicPr>
          <p:blipFill rotWithShape="1">
            <a:blip r:embed="rId5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/>
          <p:nvPr>
            <p:ph type="title"/>
          </p:nvPr>
        </p:nvSpPr>
        <p:spPr>
          <a:xfrm>
            <a:off x="285750" y="353637"/>
            <a:ext cx="5311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Why consider a career in AI?</a:t>
            </a:r>
            <a:endParaRPr/>
          </a:p>
        </p:txBody>
      </p:sp>
      <p:sp>
        <p:nvSpPr>
          <p:cNvPr id="232" name="Google Shape;232;p8"/>
          <p:cNvSpPr txBox="1"/>
          <p:nvPr/>
        </p:nvSpPr>
        <p:spPr>
          <a:xfrm>
            <a:off x="2792681" y="1550438"/>
            <a:ext cx="55755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 AI jobs are plentiful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and international studies show skills related to AI appear to be in demand across almost all sectors of the economy</a:t>
            </a:r>
            <a:r>
              <a:rPr b="0" i="0" lang="en-US" sz="14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1]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40 of the world’s leading AI innovators have a presence in Ireland</a:t>
            </a:r>
            <a:r>
              <a:rPr b="0" i="0" lang="en-US" sz="14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275"/>
              <a:buFont typeface="Arial"/>
              <a:buNone/>
            </a:pPr>
            <a:r>
              <a:t/>
            </a:r>
            <a:endParaRPr b="0" i="0" sz="12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275"/>
              <a:buFont typeface="Arial"/>
              <a:buNone/>
            </a:pPr>
            <a:r>
              <a:t/>
            </a:r>
            <a:endParaRPr b="0" i="0" sz="12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14313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Demand for AI skills in jobs: Evidence from online job postings, OECD, 2021 3ed32d94-en.pdf (oecd-ilibrary.org)</a:t>
            </a:r>
            <a:b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Skillnet Ireland: </a:t>
            </a:r>
            <a:r>
              <a:rPr b="0" i="0" lang="en-US" sz="1163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https://www.irishtimes.com/special-reports/2022/07/21/whats-ai-got-to-do-with-it/</a:t>
            </a:r>
            <a:r>
              <a:rPr b="0" i="0" lang="en-US" sz="116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50" y="1424175"/>
            <a:ext cx="182880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8"/>
          <p:cNvGrpSpPr/>
          <p:nvPr/>
        </p:nvGrpSpPr>
        <p:grpSpPr>
          <a:xfrm>
            <a:off x="0" y="4876894"/>
            <a:ext cx="9229069" cy="328837"/>
            <a:chOff x="0" y="6502525"/>
            <a:chExt cx="12305425" cy="438450"/>
          </a:xfrm>
        </p:grpSpPr>
        <p:sp>
          <p:nvSpPr>
            <p:cNvPr id="235" name="Google Shape;235;p8"/>
            <p:cNvSpPr/>
            <p:nvPr/>
          </p:nvSpPr>
          <p:spPr>
            <a:xfrm>
              <a:off x="0" y="6502525"/>
              <a:ext cx="12192000" cy="42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995500" y="6520375"/>
              <a:ext cx="99135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b="0" i="0" lang="en-US" sz="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work is licensed under a </a:t>
              </a:r>
              <a:r>
                <a:rPr b="0" i="0" lang="en-US" sz="800" u="sng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Creative Commons Attribution-NonCommercial-ShareAlike 4.0 International License</a:t>
              </a:r>
              <a:endParaRPr b="0" i="0" sz="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7" name="Google Shape;237;p8"/>
            <p:cNvPicPr preferRelativeResize="0"/>
            <p:nvPr/>
          </p:nvPicPr>
          <p:blipFill rotWithShape="1">
            <a:blip r:embed="rId6">
              <a:alphaModFix/>
            </a:blip>
            <a:srcRect b="0" l="0" r="0" t="20704"/>
            <a:stretch/>
          </p:blipFill>
          <p:spPr>
            <a:xfrm>
              <a:off x="10809350" y="6520375"/>
              <a:ext cx="1496075" cy="42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